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12192000"/>
  <p:embeddedFontLst>
    <p:embeddedFont>
      <p:font typeface="Calibri" panose="020F0502020204030204" pitchFamily="34" charset="0"/>
      <p:regular r:id="rId26"/>
      <p:bold r:id="rId27"/>
      <p:italic r:id="rId28"/>
      <p:boldItalic r:id="rId29"/>
    </p:embeddedFont>
    <p:embeddedFont>
      <p:font typeface="MiSans" panose="020B0604020202020204" charset="-122"/>
      <p:regular r:id="rId30"/>
    </p:embeddedFont>
    <p:embeddedFont>
      <p:font typeface="微软雅黑" panose="020B0503020204020204" pitchFamily="34" charset="-122"/>
      <p:regular r:id="rId31"/>
      <p:bold r:id="rId32"/>
    </p:embeddedFont>
    <p:embeddedFont>
      <p:font typeface="Liter" panose="020B0604020202020204" charset="0"/>
      <p:regular r:id="rId33"/>
    </p:embeddedFont>
    <p:embeddedFont>
      <p:font typeface="Quattrocento Sans" panose="020B0604020202020204" charset="0"/>
      <p:regular r:id="rId3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1" d="100"/>
          <a:sy n="101" d="100"/>
        </p:scale>
        <p:origin x="144"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736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3A5F"/>
        </a:solidFill>
        <a:effectLst/>
      </p:bgPr>
    </p:bg>
    <p:spTree>
      <p:nvGrpSpPr>
        <p:cNvPr id="1" name=""/>
        <p:cNvGrpSpPr/>
        <p:nvPr/>
      </p:nvGrpSpPr>
      <p:grpSpPr>
        <a:xfrm>
          <a:off x="0" y="0"/>
          <a:ext cx="0" cy="0"/>
          <a:chOff x="0" y="0"/>
          <a:chExt cx="0" cy="0"/>
        </a:xfrm>
      </p:grpSpPr>
      <p:pic>
        <p:nvPicPr>
          <p:cNvPr id="2" name="Image 0" descr="https://kimi-web-img.moonshot.cn/img/thewaterdigest.com/8d1f4cd92e65381d8541f727e6a55ded6f7c21b3.jpg"/>
          <p:cNvPicPr>
            <a:picLocks noChangeAspect="1"/>
          </p:cNvPicPr>
          <p:nvPr/>
        </p:nvPicPr>
        <p:blipFill>
          <a:blip r:embed="rId3">
            <a:alphaModFix amt="30000"/>
          </a:blip>
          <a:srcRect t="7707" b="7707"/>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1E3A5F">
                  <a:alpha val="95000"/>
                </a:srgbClr>
              </a:gs>
              <a:gs pos="50000">
                <a:srgbClr val="1E3A5F">
                  <a:alpha val="85000"/>
                </a:srgbClr>
              </a:gs>
              <a:gs pos="100000">
                <a:srgbClr val="4A90A4">
                  <a:alpha val="75000"/>
                </a:srgbClr>
              </a:gs>
            </a:gsLst>
            <a:lin ang="2700000" scaled="1"/>
          </a:gradFill>
          <a:ln/>
        </p:spPr>
      </p:sp>
      <p:sp>
        <p:nvSpPr>
          <p:cNvPr id="4" name="Shape 1"/>
          <p:cNvSpPr/>
          <p:nvPr/>
        </p:nvSpPr>
        <p:spPr>
          <a:xfrm>
            <a:off x="381000" y="800100"/>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2E7D32"/>
          </a:solidFill>
          <a:ln/>
        </p:spPr>
      </p:sp>
      <p:sp>
        <p:nvSpPr>
          <p:cNvPr id="5" name="Text 2"/>
          <p:cNvSpPr/>
          <p:nvPr/>
        </p:nvSpPr>
        <p:spPr>
          <a:xfrm>
            <a:off x="1104900" y="685800"/>
            <a:ext cx="2352675" cy="266700"/>
          </a:xfrm>
          <a:prstGeom prst="rect">
            <a:avLst/>
          </a:prstGeom>
          <a:noFill/>
          <a:ln/>
        </p:spPr>
        <p:txBody>
          <a:bodyPr wrap="square" lIns="0" tIns="0" rIns="0" bIns="0" rtlCol="0" anchor="ctr"/>
          <a:lstStyle/>
          <a:p>
            <a:pPr>
              <a:lnSpc>
                <a:spcPct val="130000"/>
              </a:lnSpc>
            </a:pPr>
            <a:r>
              <a:rPr lang="en-US" sz="1350" b="1" kern="0" spc="135" dirty="0">
                <a:solidFill>
                  <a:srgbClr val="F7FAFC">
                    <a:alpha val="80000"/>
                  </a:srgbClr>
                </a:solidFill>
                <a:latin typeface="Quattrocento Sans" pitchFamily="34" charset="0"/>
                <a:ea typeface="Quattrocento Sans" pitchFamily="34" charset="-122"/>
                <a:cs typeface="Quattrocento Sans" pitchFamily="34" charset="-120"/>
              </a:rPr>
              <a:t>Sciences et Ingénierie</a:t>
            </a:r>
            <a:endParaRPr lang="en-US" sz="1600" dirty="0"/>
          </a:p>
        </p:txBody>
      </p:sp>
      <p:sp>
        <p:nvSpPr>
          <p:cNvPr id="6" name="Text 3"/>
          <p:cNvSpPr/>
          <p:nvPr/>
        </p:nvSpPr>
        <p:spPr>
          <a:xfrm>
            <a:off x="381000" y="2147888"/>
            <a:ext cx="11772900" cy="1714500"/>
          </a:xfrm>
          <a:prstGeom prst="rect">
            <a:avLst/>
          </a:prstGeom>
          <a:noFill/>
          <a:ln/>
        </p:spPr>
        <p:txBody>
          <a:bodyPr wrap="square" lIns="0" tIns="0" rIns="0" bIns="0" rtlCol="0" anchor="ctr"/>
          <a:lstStyle/>
          <a:p>
            <a:pPr>
              <a:lnSpc>
                <a:spcPct val="100000"/>
              </a:lnSpc>
            </a:pPr>
            <a:r>
              <a:rPr lang="en-US" sz="5400" b="1" dirty="0">
                <a:solidFill>
                  <a:srgbClr val="F7FAFC"/>
                </a:solidFill>
                <a:latin typeface="Liter" pitchFamily="34" charset="0"/>
                <a:ea typeface="Liter" pitchFamily="34" charset="-122"/>
                <a:cs typeface="Liter" pitchFamily="34" charset="-120"/>
              </a:rPr>
              <a:t>Hydraulique</a:t>
            </a:r>
            <a:endParaRPr lang="en-US" sz="1600" dirty="0"/>
          </a:p>
          <a:p>
            <a:pPr>
              <a:lnSpc>
                <a:spcPct val="100000"/>
              </a:lnSpc>
            </a:pPr>
            <a:r>
              <a:rPr lang="en-US" sz="5400" b="1" dirty="0">
                <a:solidFill>
                  <a:srgbClr val="4A90A4"/>
                </a:solidFill>
                <a:latin typeface="Liter" pitchFamily="34" charset="0"/>
                <a:ea typeface="Liter" pitchFamily="34" charset="-122"/>
                <a:cs typeface="Liter" pitchFamily="34" charset="-120"/>
              </a:rPr>
              <a:t>Fluviale</a:t>
            </a:r>
            <a:r>
              <a:rPr lang="en-US" sz="5400" b="1" dirty="0">
                <a:solidFill>
                  <a:srgbClr val="F7FAFC"/>
                </a:solidFill>
                <a:latin typeface="Liter" pitchFamily="34" charset="0"/>
                <a:ea typeface="Liter" pitchFamily="34" charset="-122"/>
                <a:cs typeface="Liter" pitchFamily="34" charset="-120"/>
              </a:rPr>
              <a:t> et </a:t>
            </a:r>
            <a:r>
              <a:rPr lang="en-US" sz="5400" b="1" dirty="0">
                <a:solidFill>
                  <a:srgbClr val="2E7D32"/>
                </a:solidFill>
                <a:latin typeface="Liter" pitchFamily="34" charset="0"/>
                <a:ea typeface="Liter" pitchFamily="34" charset="-122"/>
                <a:cs typeface="Liter" pitchFamily="34" charset="-120"/>
              </a:rPr>
              <a:t>Agricole</a:t>
            </a:r>
            <a:endParaRPr lang="en-US" sz="1600" dirty="0"/>
          </a:p>
        </p:txBody>
      </p:sp>
      <p:sp>
        <p:nvSpPr>
          <p:cNvPr id="7" name="Shape 4"/>
          <p:cNvSpPr/>
          <p:nvPr/>
        </p:nvSpPr>
        <p:spPr>
          <a:xfrm>
            <a:off x="381000" y="4090987"/>
            <a:ext cx="1219200" cy="57150"/>
          </a:xfrm>
          <a:custGeom>
            <a:avLst/>
            <a:gdLst/>
            <a:ahLst/>
            <a:cxnLst/>
            <a:rect l="l" t="t" r="r" b="b"/>
            <a:pathLst>
              <a:path w="1219200" h="57150">
                <a:moveTo>
                  <a:pt x="0" y="0"/>
                </a:moveTo>
                <a:lnTo>
                  <a:pt x="1219200" y="0"/>
                </a:lnTo>
                <a:lnTo>
                  <a:pt x="1219200" y="57150"/>
                </a:lnTo>
                <a:lnTo>
                  <a:pt x="0" y="57150"/>
                </a:lnTo>
                <a:lnTo>
                  <a:pt x="0" y="0"/>
                </a:lnTo>
                <a:close/>
              </a:path>
            </a:pathLst>
          </a:custGeom>
          <a:gradFill flip="none" rotWithShape="1">
            <a:gsLst>
              <a:gs pos="0">
                <a:srgbClr val="2E7D32"/>
              </a:gs>
              <a:gs pos="50000">
                <a:srgbClr val="4A90A4"/>
              </a:gs>
              <a:gs pos="100000">
                <a:srgbClr val="2E7D32"/>
              </a:gs>
            </a:gsLst>
            <a:lin ang="0" scaled="1"/>
          </a:gradFill>
          <a:ln/>
        </p:spPr>
      </p:sp>
      <p:sp>
        <p:nvSpPr>
          <p:cNvPr id="8" name="Text 5"/>
          <p:cNvSpPr/>
          <p:nvPr/>
        </p:nvSpPr>
        <p:spPr>
          <a:xfrm>
            <a:off x="381000" y="4376738"/>
            <a:ext cx="7429500" cy="371475"/>
          </a:xfrm>
          <a:prstGeom prst="rect">
            <a:avLst/>
          </a:prstGeom>
          <a:noFill/>
          <a:ln/>
        </p:spPr>
        <p:txBody>
          <a:bodyPr wrap="square" lIns="0" tIns="0" rIns="0" bIns="0" rtlCol="0" anchor="ctr"/>
          <a:lstStyle/>
          <a:p>
            <a:pPr>
              <a:lnSpc>
                <a:spcPct val="140000"/>
              </a:lnSpc>
            </a:pPr>
            <a:r>
              <a:rPr lang="en-US" sz="1800" dirty="0">
                <a:solidFill>
                  <a:srgbClr val="F7FAFC">
                    <a:alpha val="90000"/>
                  </a:srgbClr>
                </a:solidFill>
                <a:latin typeface="Quattrocento Sans" pitchFamily="34" charset="0"/>
                <a:ea typeface="Quattrocento Sans" pitchFamily="34" charset="-122"/>
                <a:cs typeface="Quattrocento Sans" pitchFamily="34" charset="-120"/>
              </a:rPr>
              <a:t>Principes fondamentaux et applications en ingénierie des eaux</a:t>
            </a:r>
            <a:endParaRPr lang="en-US" sz="1600" dirty="0"/>
          </a:p>
        </p:txBody>
      </p:sp>
      <p:sp>
        <p:nvSpPr>
          <p:cNvPr id="9" name="Shape 6"/>
          <p:cNvSpPr/>
          <p:nvPr/>
        </p:nvSpPr>
        <p:spPr>
          <a:xfrm>
            <a:off x="404813" y="5962650"/>
            <a:ext cx="190500" cy="190500"/>
          </a:xfrm>
          <a:custGeom>
            <a:avLst/>
            <a:gdLst/>
            <a:ahLst/>
            <a:cxnLst/>
            <a:rect l="l" t="t" r="r" b="b"/>
            <a:pathLst>
              <a:path w="190500" h="190500">
                <a:moveTo>
                  <a:pt x="152772" y="46174"/>
                </a:moveTo>
                <a:cubicBezTo>
                  <a:pt x="160474" y="51978"/>
                  <a:pt x="169887" y="57596"/>
                  <a:pt x="180380" y="59010"/>
                </a:cubicBezTo>
                <a:cubicBezTo>
                  <a:pt x="185254" y="59680"/>
                  <a:pt x="189756" y="56220"/>
                  <a:pt x="190426" y="51346"/>
                </a:cubicBezTo>
                <a:cubicBezTo>
                  <a:pt x="191095" y="46472"/>
                  <a:pt x="187635" y="41970"/>
                  <a:pt x="182761" y="41300"/>
                </a:cubicBezTo>
                <a:cubicBezTo>
                  <a:pt x="176845" y="40518"/>
                  <a:pt x="170408" y="37095"/>
                  <a:pt x="163525" y="31924"/>
                </a:cubicBezTo>
                <a:cubicBezTo>
                  <a:pt x="149237" y="21134"/>
                  <a:pt x="129853" y="21134"/>
                  <a:pt x="115528" y="31924"/>
                </a:cubicBezTo>
                <a:cubicBezTo>
                  <a:pt x="106598" y="38658"/>
                  <a:pt x="100385" y="41709"/>
                  <a:pt x="95250" y="41709"/>
                </a:cubicBezTo>
                <a:cubicBezTo>
                  <a:pt x="90115" y="41709"/>
                  <a:pt x="83902" y="38658"/>
                  <a:pt x="74972" y="31924"/>
                </a:cubicBezTo>
                <a:cubicBezTo>
                  <a:pt x="60685" y="21134"/>
                  <a:pt x="41300" y="21134"/>
                  <a:pt x="26975" y="31924"/>
                </a:cubicBezTo>
                <a:cubicBezTo>
                  <a:pt x="20092" y="37095"/>
                  <a:pt x="13655" y="40518"/>
                  <a:pt x="7739" y="41300"/>
                </a:cubicBezTo>
                <a:cubicBezTo>
                  <a:pt x="2865" y="41970"/>
                  <a:pt x="-595" y="46434"/>
                  <a:pt x="74" y="51346"/>
                </a:cubicBezTo>
                <a:cubicBezTo>
                  <a:pt x="744" y="56257"/>
                  <a:pt x="5209" y="59680"/>
                  <a:pt x="10120" y="59010"/>
                </a:cubicBezTo>
                <a:cubicBezTo>
                  <a:pt x="20613" y="57596"/>
                  <a:pt x="30063" y="51978"/>
                  <a:pt x="37728" y="46174"/>
                </a:cubicBezTo>
                <a:cubicBezTo>
                  <a:pt x="45653" y="40184"/>
                  <a:pt x="56294" y="40184"/>
                  <a:pt x="64219" y="46174"/>
                </a:cubicBezTo>
                <a:cubicBezTo>
                  <a:pt x="73223" y="52983"/>
                  <a:pt x="83679" y="59531"/>
                  <a:pt x="95250" y="59531"/>
                </a:cubicBezTo>
                <a:cubicBezTo>
                  <a:pt x="106821" y="59531"/>
                  <a:pt x="117239" y="52946"/>
                  <a:pt x="126281" y="46174"/>
                </a:cubicBezTo>
                <a:cubicBezTo>
                  <a:pt x="134206" y="40184"/>
                  <a:pt x="144847" y="40184"/>
                  <a:pt x="152772" y="46174"/>
                </a:cubicBezTo>
                <a:close/>
                <a:moveTo>
                  <a:pt x="152772" y="99752"/>
                </a:moveTo>
                <a:cubicBezTo>
                  <a:pt x="160474" y="105556"/>
                  <a:pt x="169887" y="111175"/>
                  <a:pt x="180380" y="112588"/>
                </a:cubicBezTo>
                <a:cubicBezTo>
                  <a:pt x="185254" y="113258"/>
                  <a:pt x="189756" y="109798"/>
                  <a:pt x="190426" y="104924"/>
                </a:cubicBezTo>
                <a:cubicBezTo>
                  <a:pt x="191095" y="100050"/>
                  <a:pt x="187635" y="95548"/>
                  <a:pt x="182761" y="94878"/>
                </a:cubicBezTo>
                <a:cubicBezTo>
                  <a:pt x="176845" y="94097"/>
                  <a:pt x="170408" y="90674"/>
                  <a:pt x="163525" y="85502"/>
                </a:cubicBezTo>
                <a:cubicBezTo>
                  <a:pt x="149237" y="74712"/>
                  <a:pt x="129853" y="74712"/>
                  <a:pt x="115528" y="85502"/>
                </a:cubicBezTo>
                <a:cubicBezTo>
                  <a:pt x="106598" y="92236"/>
                  <a:pt x="100385" y="95287"/>
                  <a:pt x="95250" y="95287"/>
                </a:cubicBezTo>
                <a:cubicBezTo>
                  <a:pt x="90115" y="95287"/>
                  <a:pt x="83902" y="92236"/>
                  <a:pt x="74972" y="85502"/>
                </a:cubicBezTo>
                <a:cubicBezTo>
                  <a:pt x="60685" y="74712"/>
                  <a:pt x="41300" y="74712"/>
                  <a:pt x="26975" y="85502"/>
                </a:cubicBezTo>
                <a:cubicBezTo>
                  <a:pt x="20092" y="90674"/>
                  <a:pt x="13655" y="94097"/>
                  <a:pt x="7739" y="94878"/>
                </a:cubicBezTo>
                <a:cubicBezTo>
                  <a:pt x="2865" y="95510"/>
                  <a:pt x="-595" y="100013"/>
                  <a:pt x="74" y="104924"/>
                </a:cubicBezTo>
                <a:cubicBezTo>
                  <a:pt x="744" y="109835"/>
                  <a:pt x="5209" y="113258"/>
                  <a:pt x="10120" y="112588"/>
                </a:cubicBezTo>
                <a:cubicBezTo>
                  <a:pt x="20613" y="111175"/>
                  <a:pt x="30063" y="105556"/>
                  <a:pt x="37728" y="99752"/>
                </a:cubicBezTo>
                <a:cubicBezTo>
                  <a:pt x="45653" y="93762"/>
                  <a:pt x="56294" y="93762"/>
                  <a:pt x="64219" y="99752"/>
                </a:cubicBezTo>
                <a:cubicBezTo>
                  <a:pt x="73223" y="106561"/>
                  <a:pt x="83679" y="113109"/>
                  <a:pt x="95250" y="113109"/>
                </a:cubicBezTo>
                <a:cubicBezTo>
                  <a:pt x="106821" y="113109"/>
                  <a:pt x="117239" y="106524"/>
                  <a:pt x="126281" y="99752"/>
                </a:cubicBezTo>
                <a:cubicBezTo>
                  <a:pt x="134206" y="93762"/>
                  <a:pt x="144847" y="93762"/>
                  <a:pt x="152772" y="99752"/>
                </a:cubicBezTo>
                <a:close/>
                <a:moveTo>
                  <a:pt x="126281" y="153330"/>
                </a:moveTo>
                <a:cubicBezTo>
                  <a:pt x="134206" y="147340"/>
                  <a:pt x="144847" y="147340"/>
                  <a:pt x="152772" y="153330"/>
                </a:cubicBezTo>
                <a:cubicBezTo>
                  <a:pt x="160474" y="159134"/>
                  <a:pt x="169887" y="164753"/>
                  <a:pt x="180380" y="166167"/>
                </a:cubicBezTo>
                <a:cubicBezTo>
                  <a:pt x="185254" y="166836"/>
                  <a:pt x="189756" y="163376"/>
                  <a:pt x="190426" y="158502"/>
                </a:cubicBezTo>
                <a:cubicBezTo>
                  <a:pt x="191095" y="153628"/>
                  <a:pt x="187635" y="149126"/>
                  <a:pt x="182761" y="148456"/>
                </a:cubicBezTo>
                <a:cubicBezTo>
                  <a:pt x="176845" y="147675"/>
                  <a:pt x="170408" y="144252"/>
                  <a:pt x="163525" y="139080"/>
                </a:cubicBezTo>
                <a:cubicBezTo>
                  <a:pt x="149237" y="128290"/>
                  <a:pt x="129853" y="128290"/>
                  <a:pt x="115528" y="139080"/>
                </a:cubicBezTo>
                <a:cubicBezTo>
                  <a:pt x="106598" y="145814"/>
                  <a:pt x="100385" y="148865"/>
                  <a:pt x="95250" y="148865"/>
                </a:cubicBezTo>
                <a:cubicBezTo>
                  <a:pt x="90115" y="148865"/>
                  <a:pt x="83902" y="145814"/>
                  <a:pt x="74972" y="139080"/>
                </a:cubicBezTo>
                <a:cubicBezTo>
                  <a:pt x="60685" y="128290"/>
                  <a:pt x="41300" y="128290"/>
                  <a:pt x="26975" y="139080"/>
                </a:cubicBezTo>
                <a:cubicBezTo>
                  <a:pt x="20092" y="144252"/>
                  <a:pt x="13655" y="147675"/>
                  <a:pt x="7739" y="148456"/>
                </a:cubicBezTo>
                <a:cubicBezTo>
                  <a:pt x="2865" y="149126"/>
                  <a:pt x="-595" y="153591"/>
                  <a:pt x="74" y="158502"/>
                </a:cubicBezTo>
                <a:cubicBezTo>
                  <a:pt x="744" y="163413"/>
                  <a:pt x="5209" y="166836"/>
                  <a:pt x="10120" y="166167"/>
                </a:cubicBezTo>
                <a:cubicBezTo>
                  <a:pt x="20613" y="164753"/>
                  <a:pt x="30063" y="159134"/>
                  <a:pt x="37728" y="153330"/>
                </a:cubicBezTo>
                <a:cubicBezTo>
                  <a:pt x="45653" y="147340"/>
                  <a:pt x="56294" y="147340"/>
                  <a:pt x="64219" y="153330"/>
                </a:cubicBezTo>
                <a:cubicBezTo>
                  <a:pt x="73223" y="160139"/>
                  <a:pt x="83679" y="166688"/>
                  <a:pt x="95250" y="166688"/>
                </a:cubicBezTo>
                <a:cubicBezTo>
                  <a:pt x="106821" y="166688"/>
                  <a:pt x="117239" y="160102"/>
                  <a:pt x="126281" y="153330"/>
                </a:cubicBezTo>
                <a:close/>
              </a:path>
            </a:pathLst>
          </a:custGeom>
          <a:solidFill>
            <a:srgbClr val="4A90A4"/>
          </a:solidFill>
          <a:ln/>
        </p:spPr>
      </p:sp>
      <p:sp>
        <p:nvSpPr>
          <p:cNvPr id="10" name="Text 7"/>
          <p:cNvSpPr/>
          <p:nvPr/>
        </p:nvSpPr>
        <p:spPr>
          <a:xfrm>
            <a:off x="695325" y="5943600"/>
            <a:ext cx="923925" cy="228600"/>
          </a:xfrm>
          <a:prstGeom prst="rect">
            <a:avLst/>
          </a:prstGeom>
          <a:noFill/>
          <a:ln/>
        </p:spPr>
        <p:txBody>
          <a:bodyPr wrap="square" lIns="0" tIns="0" rIns="0" bIns="0" rtlCol="0" anchor="ctr"/>
          <a:lstStyle/>
          <a:p>
            <a:pPr>
              <a:lnSpc>
                <a:spcPct val="130000"/>
              </a:lnSpc>
            </a:pPr>
            <a:r>
              <a:rPr lang="en-US" sz="1200" dirty="0">
                <a:solidFill>
                  <a:srgbClr val="F7FAFC">
                    <a:alpha val="70000"/>
                  </a:srgbClr>
                </a:solidFill>
                <a:latin typeface="Quattrocento Sans" pitchFamily="34" charset="0"/>
                <a:ea typeface="Quattrocento Sans" pitchFamily="34" charset="-122"/>
                <a:cs typeface="Quattrocento Sans" pitchFamily="34" charset="-120"/>
              </a:rPr>
              <a:t>Écoulements</a:t>
            </a:r>
            <a:endParaRPr lang="en-US" sz="1600" dirty="0"/>
          </a:p>
        </p:txBody>
      </p:sp>
      <p:sp>
        <p:nvSpPr>
          <p:cNvPr id="11" name="Shape 8"/>
          <p:cNvSpPr/>
          <p:nvPr/>
        </p:nvSpPr>
        <p:spPr>
          <a:xfrm>
            <a:off x="1794718" y="5962650"/>
            <a:ext cx="190500" cy="190500"/>
          </a:xfrm>
          <a:custGeom>
            <a:avLst/>
            <a:gdLst/>
            <a:ahLst/>
            <a:cxnLst/>
            <a:rect l="l" t="t" r="r" b="b"/>
            <a:pathLst>
              <a:path w="190500" h="190500">
                <a:moveTo>
                  <a:pt x="190500" y="11906"/>
                </a:moveTo>
                <a:cubicBezTo>
                  <a:pt x="190500" y="52127"/>
                  <a:pt x="161999" y="85688"/>
                  <a:pt x="124123" y="93538"/>
                </a:cubicBezTo>
                <a:cubicBezTo>
                  <a:pt x="121183" y="71921"/>
                  <a:pt x="111472" y="52462"/>
                  <a:pt x="97148" y="37393"/>
                </a:cubicBezTo>
                <a:cubicBezTo>
                  <a:pt x="112068" y="14883"/>
                  <a:pt x="137629" y="0"/>
                  <a:pt x="166688" y="0"/>
                </a:cubicBezTo>
                <a:lnTo>
                  <a:pt x="178594" y="0"/>
                </a:lnTo>
                <a:cubicBezTo>
                  <a:pt x="185179" y="0"/>
                  <a:pt x="190500" y="5321"/>
                  <a:pt x="190500" y="11906"/>
                </a:cubicBezTo>
                <a:close/>
                <a:moveTo>
                  <a:pt x="0" y="35719"/>
                </a:moveTo>
                <a:cubicBezTo>
                  <a:pt x="0" y="29133"/>
                  <a:pt x="5321" y="23812"/>
                  <a:pt x="11906" y="23812"/>
                </a:cubicBezTo>
                <a:lnTo>
                  <a:pt x="23812" y="23812"/>
                </a:lnTo>
                <a:cubicBezTo>
                  <a:pt x="69838" y="23812"/>
                  <a:pt x="107156" y="61131"/>
                  <a:pt x="107156" y="107156"/>
                </a:cubicBezTo>
                <a:lnTo>
                  <a:pt x="107156" y="178594"/>
                </a:lnTo>
                <a:cubicBezTo>
                  <a:pt x="107156" y="185179"/>
                  <a:pt x="101836" y="190500"/>
                  <a:pt x="95250" y="190500"/>
                </a:cubicBezTo>
                <a:cubicBezTo>
                  <a:pt x="88664" y="190500"/>
                  <a:pt x="83344" y="185179"/>
                  <a:pt x="83344" y="178594"/>
                </a:cubicBezTo>
                <a:lnTo>
                  <a:pt x="83344" y="119063"/>
                </a:lnTo>
                <a:cubicBezTo>
                  <a:pt x="37319" y="119063"/>
                  <a:pt x="0" y="81744"/>
                  <a:pt x="0" y="35719"/>
                </a:cubicBezTo>
                <a:close/>
              </a:path>
            </a:pathLst>
          </a:custGeom>
          <a:solidFill>
            <a:srgbClr val="2E7D32"/>
          </a:solidFill>
          <a:ln/>
        </p:spPr>
      </p:sp>
      <p:sp>
        <p:nvSpPr>
          <p:cNvPr id="12" name="Text 9"/>
          <p:cNvSpPr/>
          <p:nvPr/>
        </p:nvSpPr>
        <p:spPr>
          <a:xfrm>
            <a:off x="2085231" y="5943600"/>
            <a:ext cx="666750" cy="228600"/>
          </a:xfrm>
          <a:prstGeom prst="rect">
            <a:avLst/>
          </a:prstGeom>
          <a:noFill/>
          <a:ln/>
        </p:spPr>
        <p:txBody>
          <a:bodyPr wrap="square" lIns="0" tIns="0" rIns="0" bIns="0" rtlCol="0" anchor="ctr"/>
          <a:lstStyle/>
          <a:p>
            <a:pPr>
              <a:lnSpc>
                <a:spcPct val="130000"/>
              </a:lnSpc>
            </a:pPr>
            <a:r>
              <a:rPr lang="en-US" sz="1200" dirty="0">
                <a:solidFill>
                  <a:srgbClr val="F7FAFC">
                    <a:alpha val="70000"/>
                  </a:srgbClr>
                </a:solidFill>
                <a:latin typeface="Quattrocento Sans" pitchFamily="34" charset="0"/>
                <a:ea typeface="Quattrocento Sans" pitchFamily="34" charset="-122"/>
                <a:cs typeface="Quattrocento Sans" pitchFamily="34" charset="-120"/>
              </a:rPr>
              <a:t>Irrigation</a:t>
            </a:r>
            <a:endParaRPr lang="en-US" sz="1600" dirty="0"/>
          </a:p>
        </p:txBody>
      </p:sp>
      <p:sp>
        <p:nvSpPr>
          <p:cNvPr id="13" name="Shape 10"/>
          <p:cNvSpPr/>
          <p:nvPr/>
        </p:nvSpPr>
        <p:spPr>
          <a:xfrm>
            <a:off x="2926556" y="5962650"/>
            <a:ext cx="190500" cy="190500"/>
          </a:xfrm>
          <a:custGeom>
            <a:avLst/>
            <a:gdLst/>
            <a:ahLst/>
            <a:cxnLst/>
            <a:rect l="l" t="t" r="r" b="b"/>
            <a:pathLst>
              <a:path w="190500" h="190500">
                <a:moveTo>
                  <a:pt x="24519" y="85018"/>
                </a:moveTo>
                <a:cubicBezTo>
                  <a:pt x="29468" y="50416"/>
                  <a:pt x="59271" y="23812"/>
                  <a:pt x="95250" y="23812"/>
                </a:cubicBezTo>
                <a:cubicBezTo>
                  <a:pt x="114970" y="23812"/>
                  <a:pt x="132829" y="31812"/>
                  <a:pt x="145777" y="44723"/>
                </a:cubicBezTo>
                <a:cubicBezTo>
                  <a:pt x="145852" y="44797"/>
                  <a:pt x="145926" y="44872"/>
                  <a:pt x="146000" y="44946"/>
                </a:cubicBezTo>
                <a:lnTo>
                  <a:pt x="148828" y="47625"/>
                </a:lnTo>
                <a:lnTo>
                  <a:pt x="131006" y="47625"/>
                </a:lnTo>
                <a:cubicBezTo>
                  <a:pt x="124420" y="47625"/>
                  <a:pt x="119100" y="52946"/>
                  <a:pt x="119100" y="59531"/>
                </a:cubicBezTo>
                <a:cubicBezTo>
                  <a:pt x="119100" y="66117"/>
                  <a:pt x="124420" y="71438"/>
                  <a:pt x="131006" y="71438"/>
                </a:cubicBezTo>
                <a:lnTo>
                  <a:pt x="178631" y="71438"/>
                </a:lnTo>
                <a:cubicBezTo>
                  <a:pt x="185217" y="71438"/>
                  <a:pt x="190537" y="66117"/>
                  <a:pt x="190537" y="59531"/>
                </a:cubicBezTo>
                <a:lnTo>
                  <a:pt x="190537" y="11906"/>
                </a:lnTo>
                <a:cubicBezTo>
                  <a:pt x="190537" y="5321"/>
                  <a:pt x="185217" y="0"/>
                  <a:pt x="178631" y="0"/>
                </a:cubicBezTo>
                <a:cubicBezTo>
                  <a:pt x="172045" y="0"/>
                  <a:pt x="166725" y="5321"/>
                  <a:pt x="166725" y="11906"/>
                </a:cubicBezTo>
                <a:lnTo>
                  <a:pt x="166725" y="31775"/>
                </a:lnTo>
                <a:lnTo>
                  <a:pt x="162520" y="27794"/>
                </a:lnTo>
                <a:cubicBezTo>
                  <a:pt x="145293" y="10641"/>
                  <a:pt x="121481" y="0"/>
                  <a:pt x="95250" y="0"/>
                </a:cubicBezTo>
                <a:cubicBezTo>
                  <a:pt x="47253" y="0"/>
                  <a:pt x="7553" y="35496"/>
                  <a:pt x="967" y="81669"/>
                </a:cubicBezTo>
                <a:cubicBezTo>
                  <a:pt x="37" y="88181"/>
                  <a:pt x="4539" y="94208"/>
                  <a:pt x="11050" y="95138"/>
                </a:cubicBezTo>
                <a:cubicBezTo>
                  <a:pt x="17562" y="96069"/>
                  <a:pt x="23589" y="91529"/>
                  <a:pt x="24519" y="85055"/>
                </a:cubicBezTo>
                <a:close/>
                <a:moveTo>
                  <a:pt x="189533" y="108831"/>
                </a:moveTo>
                <a:cubicBezTo>
                  <a:pt x="190463" y="102319"/>
                  <a:pt x="185924" y="96292"/>
                  <a:pt x="179450" y="95362"/>
                </a:cubicBezTo>
                <a:cubicBezTo>
                  <a:pt x="172975" y="94431"/>
                  <a:pt x="166911" y="98971"/>
                  <a:pt x="165981" y="105445"/>
                </a:cubicBezTo>
                <a:cubicBezTo>
                  <a:pt x="161032" y="140047"/>
                  <a:pt x="131229" y="166650"/>
                  <a:pt x="95250" y="166650"/>
                </a:cubicBezTo>
                <a:cubicBezTo>
                  <a:pt x="75530" y="166650"/>
                  <a:pt x="57671" y="158651"/>
                  <a:pt x="44723" y="145740"/>
                </a:cubicBezTo>
                <a:cubicBezTo>
                  <a:pt x="44648" y="145666"/>
                  <a:pt x="44574" y="145591"/>
                  <a:pt x="44500" y="145517"/>
                </a:cubicBezTo>
                <a:lnTo>
                  <a:pt x="41672" y="142838"/>
                </a:lnTo>
                <a:lnTo>
                  <a:pt x="59494" y="142838"/>
                </a:lnTo>
                <a:cubicBezTo>
                  <a:pt x="66080" y="142838"/>
                  <a:pt x="71400" y="137517"/>
                  <a:pt x="71400" y="130932"/>
                </a:cubicBezTo>
                <a:cubicBezTo>
                  <a:pt x="71400" y="124346"/>
                  <a:pt x="66080" y="119025"/>
                  <a:pt x="59494" y="119025"/>
                </a:cubicBezTo>
                <a:lnTo>
                  <a:pt x="11906" y="119063"/>
                </a:lnTo>
                <a:cubicBezTo>
                  <a:pt x="8744" y="119063"/>
                  <a:pt x="5693" y="120328"/>
                  <a:pt x="3460" y="122597"/>
                </a:cubicBezTo>
                <a:cubicBezTo>
                  <a:pt x="1228" y="124867"/>
                  <a:pt x="-37" y="127881"/>
                  <a:pt x="0" y="131080"/>
                </a:cubicBezTo>
                <a:lnTo>
                  <a:pt x="372" y="178333"/>
                </a:lnTo>
                <a:cubicBezTo>
                  <a:pt x="409" y="184919"/>
                  <a:pt x="5804" y="190202"/>
                  <a:pt x="12390" y="190128"/>
                </a:cubicBezTo>
                <a:cubicBezTo>
                  <a:pt x="18976" y="190054"/>
                  <a:pt x="24259" y="184696"/>
                  <a:pt x="24185" y="178110"/>
                </a:cubicBezTo>
                <a:lnTo>
                  <a:pt x="24036" y="158948"/>
                </a:lnTo>
                <a:lnTo>
                  <a:pt x="28017" y="162706"/>
                </a:lnTo>
                <a:cubicBezTo>
                  <a:pt x="45244" y="179859"/>
                  <a:pt x="69019" y="190500"/>
                  <a:pt x="95250" y="190500"/>
                </a:cubicBezTo>
                <a:cubicBezTo>
                  <a:pt x="143247" y="190500"/>
                  <a:pt x="182947" y="155004"/>
                  <a:pt x="189533" y="108831"/>
                </a:cubicBezTo>
                <a:close/>
              </a:path>
            </a:pathLst>
          </a:custGeom>
          <a:solidFill>
            <a:srgbClr val="4A90A4"/>
          </a:solidFill>
          <a:ln/>
        </p:spPr>
      </p:sp>
      <p:sp>
        <p:nvSpPr>
          <p:cNvPr id="14" name="Text 11"/>
          <p:cNvSpPr/>
          <p:nvPr/>
        </p:nvSpPr>
        <p:spPr>
          <a:xfrm>
            <a:off x="3217069" y="5943600"/>
            <a:ext cx="704850" cy="228600"/>
          </a:xfrm>
          <a:prstGeom prst="rect">
            <a:avLst/>
          </a:prstGeom>
          <a:noFill/>
          <a:ln/>
        </p:spPr>
        <p:txBody>
          <a:bodyPr wrap="square" lIns="0" tIns="0" rIns="0" bIns="0" rtlCol="0" anchor="ctr"/>
          <a:lstStyle/>
          <a:p>
            <a:pPr>
              <a:lnSpc>
                <a:spcPct val="130000"/>
              </a:lnSpc>
            </a:pPr>
            <a:r>
              <a:rPr lang="en-US" sz="1200" dirty="0">
                <a:solidFill>
                  <a:srgbClr val="F7FAFC">
                    <a:alpha val="70000"/>
                  </a:srgbClr>
                </a:solidFill>
                <a:latin typeface="Quattrocento Sans" pitchFamily="34" charset="0"/>
                <a:ea typeface="Quattrocento Sans" pitchFamily="34" charset="-122"/>
                <a:cs typeface="Quattrocento Sans" pitchFamily="34" charset="-120"/>
              </a:rPr>
              <a:t>Ouvrages</a:t>
            </a:r>
            <a:endParaRPr lang="en-US" sz="1600" dirty="0"/>
          </a:p>
        </p:txBody>
      </p:sp>
      <p:sp>
        <p:nvSpPr>
          <p:cNvPr id="15" name="Text 12"/>
          <p:cNvSpPr/>
          <p:nvPr/>
        </p:nvSpPr>
        <p:spPr>
          <a:xfrm>
            <a:off x="11472863" y="5943600"/>
            <a:ext cx="419100" cy="228600"/>
          </a:xfrm>
          <a:prstGeom prst="rect">
            <a:avLst/>
          </a:prstGeom>
          <a:noFill/>
          <a:ln/>
        </p:spPr>
        <p:txBody>
          <a:bodyPr wrap="square" lIns="0" tIns="0" rIns="0" bIns="0" rtlCol="0" anchor="ctr"/>
          <a:lstStyle/>
          <a:p>
            <a:pPr>
              <a:lnSpc>
                <a:spcPct val="130000"/>
              </a:lnSpc>
            </a:pPr>
            <a:r>
              <a:rPr lang="en-US" sz="1200" dirty="0">
                <a:solidFill>
                  <a:srgbClr val="F7FAFC">
                    <a:alpha val="60000"/>
                  </a:srgbClr>
                </a:solidFill>
                <a:latin typeface="Quattrocento Sans" pitchFamily="34" charset="0"/>
                <a:ea typeface="Quattrocento Sans" pitchFamily="34" charset="-122"/>
                <a:cs typeface="Quattrocento Sans" pitchFamily="34" charset="-120"/>
              </a:rPr>
              <a:t>2026</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2E7D32"/>
        </a:solidFill>
        <a:effectLst/>
      </p:bgPr>
    </p:bg>
    <p:spTree>
      <p:nvGrpSpPr>
        <p:cNvPr id="1" name=""/>
        <p:cNvGrpSpPr/>
        <p:nvPr/>
      </p:nvGrpSpPr>
      <p:grpSpPr>
        <a:xfrm>
          <a:off x="0" y="0"/>
          <a:ext cx="0" cy="0"/>
          <a:chOff x="0" y="0"/>
          <a:chExt cx="0" cy="0"/>
        </a:xfrm>
      </p:grpSpPr>
      <p:pic>
        <p:nvPicPr>
          <p:cNvPr id="2" name="Image 0" descr="https://kimi-web-img.moonshot.cn/img/thewaterdigest.com/8d1f4cd92e65381d8541f727e6a55ded6f7c21b3.jpg"/>
          <p:cNvPicPr>
            <a:picLocks noChangeAspect="1"/>
          </p:cNvPicPr>
          <p:nvPr/>
        </p:nvPicPr>
        <p:blipFill>
          <a:blip r:embed="rId3">
            <a:alphaModFix amt="20000"/>
          </a:blip>
          <a:srcRect t="7707" b="7707"/>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2E7D32">
                  <a:alpha val="95000"/>
                </a:srgbClr>
              </a:gs>
              <a:gs pos="50000">
                <a:srgbClr val="2E7D32">
                  <a:alpha val="90000"/>
                </a:srgbClr>
              </a:gs>
              <a:gs pos="100000">
                <a:srgbClr val="1E3A5F">
                  <a:alpha val="85000"/>
                </a:srgbClr>
              </a:gs>
            </a:gsLst>
            <a:lin ang="2700000" scaled="1"/>
          </a:gradFill>
          <a:ln/>
        </p:spPr>
      </p:sp>
      <p:sp>
        <p:nvSpPr>
          <p:cNvPr id="4" name="Shape 1"/>
          <p:cNvSpPr/>
          <p:nvPr/>
        </p:nvSpPr>
        <p:spPr>
          <a:xfrm>
            <a:off x="381000" y="1876425"/>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E3A5F"/>
          </a:solidFill>
          <a:ln/>
        </p:spPr>
      </p:sp>
      <p:sp>
        <p:nvSpPr>
          <p:cNvPr id="5" name="Text 2"/>
          <p:cNvSpPr/>
          <p:nvPr/>
        </p:nvSpPr>
        <p:spPr>
          <a:xfrm>
            <a:off x="295275" y="1876425"/>
            <a:ext cx="933450" cy="762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Quattrocento Sans" pitchFamily="34" charset="0"/>
                <a:ea typeface="Quattrocento Sans" pitchFamily="34" charset="-122"/>
                <a:cs typeface="Quattrocento Sans" pitchFamily="34" charset="-120"/>
              </a:rPr>
              <a:t>03</a:t>
            </a:r>
            <a:endParaRPr lang="en-US" sz="1600" dirty="0"/>
          </a:p>
        </p:txBody>
      </p:sp>
      <p:sp>
        <p:nvSpPr>
          <p:cNvPr id="6" name="Shape 3"/>
          <p:cNvSpPr/>
          <p:nvPr/>
        </p:nvSpPr>
        <p:spPr>
          <a:xfrm>
            <a:off x="1295400" y="2238375"/>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E3A5F"/>
          </a:solidFill>
          <a:ln/>
        </p:spPr>
      </p:sp>
      <p:sp>
        <p:nvSpPr>
          <p:cNvPr id="7" name="Text 4"/>
          <p:cNvSpPr/>
          <p:nvPr/>
        </p:nvSpPr>
        <p:spPr>
          <a:xfrm>
            <a:off x="381000" y="2943225"/>
            <a:ext cx="11715750" cy="1428750"/>
          </a:xfrm>
          <a:prstGeom prst="rect">
            <a:avLst/>
          </a:prstGeom>
          <a:noFill/>
          <a:ln/>
        </p:spPr>
        <p:txBody>
          <a:bodyPr wrap="square" lIns="0" tIns="0" rIns="0" bIns="0" rtlCol="0" anchor="ctr"/>
          <a:lstStyle/>
          <a:p>
            <a:pPr>
              <a:lnSpc>
                <a:spcPct val="100000"/>
              </a:lnSpc>
            </a:pPr>
            <a:r>
              <a:rPr lang="en-US" sz="4500" b="1" dirty="0">
                <a:solidFill>
                  <a:srgbClr val="F7FAFC"/>
                </a:solidFill>
                <a:latin typeface="Liter" pitchFamily="34" charset="0"/>
                <a:ea typeface="Liter" pitchFamily="34" charset="-122"/>
                <a:cs typeface="Liter" pitchFamily="34" charset="-120"/>
              </a:rPr>
              <a:t>Transport des</a:t>
            </a:r>
            <a:endParaRPr lang="en-US" sz="1600" dirty="0"/>
          </a:p>
          <a:p>
            <a:pPr>
              <a:lnSpc>
                <a:spcPct val="100000"/>
              </a:lnSpc>
            </a:pPr>
            <a:r>
              <a:rPr lang="en-US" sz="4500" b="1" dirty="0">
                <a:solidFill>
                  <a:srgbClr val="4A90A4"/>
                </a:solidFill>
                <a:latin typeface="Liter" pitchFamily="34" charset="0"/>
                <a:ea typeface="Liter" pitchFamily="34" charset="-122"/>
                <a:cs typeface="Liter" pitchFamily="34" charset="-120"/>
              </a:rPr>
              <a:t>sédiments</a:t>
            </a:r>
            <a:endParaRPr lang="en-US" sz="1600" dirty="0"/>
          </a:p>
        </p:txBody>
      </p:sp>
      <p:sp>
        <p:nvSpPr>
          <p:cNvPr id="8" name="Text 5"/>
          <p:cNvSpPr/>
          <p:nvPr/>
        </p:nvSpPr>
        <p:spPr>
          <a:xfrm>
            <a:off x="381000" y="4676775"/>
            <a:ext cx="6515100" cy="304800"/>
          </a:xfrm>
          <a:prstGeom prst="rect">
            <a:avLst/>
          </a:prstGeom>
          <a:noFill/>
          <a:ln/>
        </p:spPr>
        <p:txBody>
          <a:bodyPr wrap="square" lIns="0" tIns="0" rIns="0" bIns="0" rtlCol="0" anchor="ctr"/>
          <a:lstStyle/>
          <a:p>
            <a:pPr>
              <a:lnSpc>
                <a:spcPct val="110000"/>
              </a:lnSpc>
            </a:pPr>
            <a:r>
              <a:rPr lang="en-US" sz="1800" dirty="0">
                <a:solidFill>
                  <a:srgbClr val="F7FAFC">
                    <a:alpha val="80000"/>
                  </a:srgbClr>
                </a:solidFill>
                <a:latin typeface="Quattrocento Sans" pitchFamily="34" charset="0"/>
                <a:ea typeface="Quattrocento Sans" pitchFamily="34" charset="-122"/>
                <a:cs typeface="Quattrocento Sans" pitchFamily="34" charset="-120"/>
              </a:rPr>
              <a:t>Mécanismes d'érosion et de sédimentation</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46364" y="432955"/>
            <a:ext cx="346364" cy="34636"/>
          </a:xfrm>
          <a:custGeom>
            <a:avLst/>
            <a:gdLst/>
            <a:ahLst/>
            <a:cxnLst/>
            <a:rect l="l" t="t" r="r" b="b"/>
            <a:pathLst>
              <a:path w="346364" h="34636">
                <a:moveTo>
                  <a:pt x="0" y="0"/>
                </a:moveTo>
                <a:lnTo>
                  <a:pt x="346364" y="0"/>
                </a:lnTo>
                <a:lnTo>
                  <a:pt x="346364" y="34636"/>
                </a:lnTo>
                <a:lnTo>
                  <a:pt x="0" y="34636"/>
                </a:lnTo>
                <a:lnTo>
                  <a:pt x="0" y="0"/>
                </a:lnTo>
                <a:close/>
              </a:path>
            </a:pathLst>
          </a:custGeom>
          <a:solidFill>
            <a:srgbClr val="2E7D32"/>
          </a:solidFill>
          <a:ln/>
        </p:spPr>
      </p:sp>
      <p:sp>
        <p:nvSpPr>
          <p:cNvPr id="3" name="Text 1"/>
          <p:cNvSpPr/>
          <p:nvPr/>
        </p:nvSpPr>
        <p:spPr>
          <a:xfrm>
            <a:off x="796636" y="346364"/>
            <a:ext cx="1290205" cy="207818"/>
          </a:xfrm>
          <a:prstGeom prst="rect">
            <a:avLst/>
          </a:prstGeom>
          <a:noFill/>
          <a:ln/>
        </p:spPr>
        <p:txBody>
          <a:bodyPr wrap="square" lIns="0" tIns="0" rIns="0" bIns="0" rtlCol="0" anchor="ctr"/>
          <a:lstStyle/>
          <a:p>
            <a:pPr>
              <a:lnSpc>
                <a:spcPct val="130000"/>
              </a:lnSpc>
            </a:pPr>
            <a:r>
              <a:rPr lang="en-US" sz="1091" b="1" kern="0" spc="55" dirty="0">
                <a:solidFill>
                  <a:srgbClr val="4A90A4"/>
                </a:solidFill>
                <a:latin typeface="Quattrocento Sans" pitchFamily="34" charset="0"/>
                <a:ea typeface="Quattrocento Sans" pitchFamily="34" charset="-122"/>
                <a:cs typeface="Quattrocento Sans" pitchFamily="34" charset="-120"/>
              </a:rPr>
              <a:t>Sédimentologie</a:t>
            </a:r>
            <a:endParaRPr lang="en-US" sz="1600" dirty="0"/>
          </a:p>
        </p:txBody>
      </p:sp>
      <p:sp>
        <p:nvSpPr>
          <p:cNvPr id="4" name="Text 2"/>
          <p:cNvSpPr/>
          <p:nvPr/>
        </p:nvSpPr>
        <p:spPr>
          <a:xfrm>
            <a:off x="346364" y="658091"/>
            <a:ext cx="11655136" cy="346364"/>
          </a:xfrm>
          <a:prstGeom prst="rect">
            <a:avLst/>
          </a:prstGeom>
          <a:noFill/>
          <a:ln/>
        </p:spPr>
        <p:txBody>
          <a:bodyPr wrap="square" lIns="0" tIns="0" rIns="0" bIns="0" rtlCol="0" anchor="ctr"/>
          <a:lstStyle/>
          <a:p>
            <a:pPr>
              <a:lnSpc>
                <a:spcPct val="90000"/>
              </a:lnSpc>
            </a:pPr>
            <a:r>
              <a:rPr lang="en-US" sz="2455" b="1" dirty="0">
                <a:solidFill>
                  <a:srgbClr val="1E3A5F"/>
                </a:solidFill>
                <a:latin typeface="Liter" pitchFamily="34" charset="0"/>
                <a:ea typeface="Liter" pitchFamily="34" charset="-122"/>
                <a:cs typeface="Liter" pitchFamily="34" charset="-120"/>
              </a:rPr>
              <a:t>Mécanismes de transport solide</a:t>
            </a:r>
            <a:endParaRPr lang="en-US" sz="1600" dirty="0"/>
          </a:p>
        </p:txBody>
      </p:sp>
      <p:sp>
        <p:nvSpPr>
          <p:cNvPr id="5" name="Shape 3"/>
          <p:cNvSpPr/>
          <p:nvPr/>
        </p:nvSpPr>
        <p:spPr>
          <a:xfrm>
            <a:off x="346364" y="1143000"/>
            <a:ext cx="5645727" cy="3151909"/>
          </a:xfrm>
          <a:custGeom>
            <a:avLst/>
            <a:gdLst/>
            <a:ahLst/>
            <a:cxnLst/>
            <a:rect l="l" t="t" r="r" b="b"/>
            <a:pathLst>
              <a:path w="5645727" h="3151909">
                <a:moveTo>
                  <a:pt x="103918" y="0"/>
                </a:moveTo>
                <a:lnTo>
                  <a:pt x="5541809" y="0"/>
                </a:lnTo>
                <a:cubicBezTo>
                  <a:pt x="5599201" y="0"/>
                  <a:pt x="5645727" y="46526"/>
                  <a:pt x="5645727" y="103918"/>
                </a:cubicBezTo>
                <a:lnTo>
                  <a:pt x="5645727" y="3047991"/>
                </a:lnTo>
                <a:cubicBezTo>
                  <a:pt x="5645727" y="3105383"/>
                  <a:pt x="5599201" y="3151909"/>
                  <a:pt x="5541809" y="3151909"/>
                </a:cubicBezTo>
                <a:lnTo>
                  <a:pt x="103918" y="3151909"/>
                </a:lnTo>
                <a:cubicBezTo>
                  <a:pt x="46526" y="3151909"/>
                  <a:pt x="0" y="3105383"/>
                  <a:pt x="0" y="3047991"/>
                </a:cubicBezTo>
                <a:lnTo>
                  <a:pt x="0" y="103918"/>
                </a:lnTo>
                <a:cubicBezTo>
                  <a:pt x="0" y="46526"/>
                  <a:pt x="46526" y="0"/>
                  <a:pt x="103918" y="0"/>
                </a:cubicBezTo>
                <a:close/>
              </a:path>
            </a:pathLst>
          </a:custGeom>
          <a:solidFill>
            <a:srgbClr val="FFFFFF"/>
          </a:solidFill>
          <a:ln/>
          <a:effectLst>
            <a:outerShdw blurRad="129886" dist="86591" dir="5400000" algn="bl" rotWithShape="0">
              <a:srgbClr val="000000">
                <a:alpha val="10196"/>
              </a:srgbClr>
            </a:outerShdw>
          </a:effectLst>
        </p:spPr>
      </p:sp>
      <p:sp>
        <p:nvSpPr>
          <p:cNvPr id="6" name="Shape 4"/>
          <p:cNvSpPr/>
          <p:nvPr/>
        </p:nvSpPr>
        <p:spPr>
          <a:xfrm>
            <a:off x="541193" y="1350818"/>
            <a:ext cx="173182" cy="173182"/>
          </a:xfrm>
          <a:custGeom>
            <a:avLst/>
            <a:gdLst/>
            <a:ahLst/>
            <a:cxnLst/>
            <a:rect l="l" t="t" r="r" b="b"/>
            <a:pathLst>
              <a:path w="173182" h="173182">
                <a:moveTo>
                  <a:pt x="78642" y="1759"/>
                </a:moveTo>
                <a:cubicBezTo>
                  <a:pt x="83682" y="-575"/>
                  <a:pt x="89500" y="-575"/>
                  <a:pt x="94540" y="1759"/>
                </a:cubicBezTo>
                <a:lnTo>
                  <a:pt x="168480" y="35922"/>
                </a:lnTo>
                <a:cubicBezTo>
                  <a:pt x="171355" y="37241"/>
                  <a:pt x="173182" y="40116"/>
                  <a:pt x="173182" y="43295"/>
                </a:cubicBezTo>
                <a:cubicBezTo>
                  <a:pt x="173182" y="46475"/>
                  <a:pt x="171355" y="49350"/>
                  <a:pt x="168480" y="50669"/>
                </a:cubicBezTo>
                <a:lnTo>
                  <a:pt x="94540" y="84832"/>
                </a:lnTo>
                <a:cubicBezTo>
                  <a:pt x="89500" y="87166"/>
                  <a:pt x="83682" y="87166"/>
                  <a:pt x="78642" y="84832"/>
                </a:cubicBezTo>
                <a:lnTo>
                  <a:pt x="4702" y="50669"/>
                </a:lnTo>
                <a:cubicBezTo>
                  <a:pt x="1827" y="49316"/>
                  <a:pt x="0" y="46441"/>
                  <a:pt x="0" y="43295"/>
                </a:cubicBezTo>
                <a:cubicBezTo>
                  <a:pt x="0" y="40150"/>
                  <a:pt x="1827" y="37241"/>
                  <a:pt x="4702" y="35922"/>
                </a:cubicBezTo>
                <a:lnTo>
                  <a:pt x="78642" y="1759"/>
                </a:lnTo>
                <a:close/>
                <a:moveTo>
                  <a:pt x="16270" y="73873"/>
                </a:moveTo>
                <a:lnTo>
                  <a:pt x="71843" y="99546"/>
                </a:lnTo>
                <a:cubicBezTo>
                  <a:pt x="81213" y="103875"/>
                  <a:pt x="92003" y="103875"/>
                  <a:pt x="101372" y="99546"/>
                </a:cubicBezTo>
                <a:lnTo>
                  <a:pt x="156946" y="73873"/>
                </a:lnTo>
                <a:lnTo>
                  <a:pt x="168480" y="79217"/>
                </a:lnTo>
                <a:cubicBezTo>
                  <a:pt x="171355" y="80536"/>
                  <a:pt x="173182" y="83411"/>
                  <a:pt x="173182" y="86591"/>
                </a:cubicBezTo>
                <a:cubicBezTo>
                  <a:pt x="173182" y="89770"/>
                  <a:pt x="171355" y="92646"/>
                  <a:pt x="168480" y="93965"/>
                </a:cubicBezTo>
                <a:lnTo>
                  <a:pt x="94540" y="128127"/>
                </a:lnTo>
                <a:cubicBezTo>
                  <a:pt x="89500" y="130461"/>
                  <a:pt x="83682" y="130461"/>
                  <a:pt x="78642" y="128127"/>
                </a:cubicBezTo>
                <a:lnTo>
                  <a:pt x="4702" y="93965"/>
                </a:lnTo>
                <a:cubicBezTo>
                  <a:pt x="1827" y="92612"/>
                  <a:pt x="0" y="89737"/>
                  <a:pt x="0" y="86591"/>
                </a:cubicBezTo>
                <a:cubicBezTo>
                  <a:pt x="0" y="83445"/>
                  <a:pt x="1827" y="80536"/>
                  <a:pt x="4702" y="79217"/>
                </a:cubicBezTo>
                <a:lnTo>
                  <a:pt x="16236" y="73873"/>
                </a:lnTo>
                <a:close/>
                <a:moveTo>
                  <a:pt x="4702" y="122513"/>
                </a:moveTo>
                <a:lnTo>
                  <a:pt x="16236" y="117168"/>
                </a:lnTo>
                <a:lnTo>
                  <a:pt x="71810" y="142841"/>
                </a:lnTo>
                <a:cubicBezTo>
                  <a:pt x="81179" y="147171"/>
                  <a:pt x="91969" y="147171"/>
                  <a:pt x="101338" y="142841"/>
                </a:cubicBezTo>
                <a:lnTo>
                  <a:pt x="156912" y="117168"/>
                </a:lnTo>
                <a:lnTo>
                  <a:pt x="168446" y="122513"/>
                </a:lnTo>
                <a:cubicBezTo>
                  <a:pt x="171321" y="123832"/>
                  <a:pt x="173148" y="126707"/>
                  <a:pt x="173148" y="129886"/>
                </a:cubicBezTo>
                <a:cubicBezTo>
                  <a:pt x="173148" y="133066"/>
                  <a:pt x="171321" y="135941"/>
                  <a:pt x="168446" y="137260"/>
                </a:cubicBezTo>
                <a:lnTo>
                  <a:pt x="94506" y="171423"/>
                </a:lnTo>
                <a:cubicBezTo>
                  <a:pt x="89466" y="173757"/>
                  <a:pt x="83648" y="173757"/>
                  <a:pt x="78608" y="171423"/>
                </a:cubicBezTo>
                <a:lnTo>
                  <a:pt x="4702" y="137260"/>
                </a:lnTo>
                <a:cubicBezTo>
                  <a:pt x="1827" y="135907"/>
                  <a:pt x="0" y="133032"/>
                  <a:pt x="0" y="129886"/>
                </a:cubicBezTo>
                <a:cubicBezTo>
                  <a:pt x="0" y="126741"/>
                  <a:pt x="1827" y="123832"/>
                  <a:pt x="4702" y="122513"/>
                </a:cubicBezTo>
                <a:close/>
              </a:path>
            </a:pathLst>
          </a:custGeom>
          <a:solidFill>
            <a:srgbClr val="4A90A4"/>
          </a:solidFill>
          <a:ln/>
        </p:spPr>
      </p:sp>
      <p:sp>
        <p:nvSpPr>
          <p:cNvPr id="7" name="Text 5"/>
          <p:cNvSpPr/>
          <p:nvPr/>
        </p:nvSpPr>
        <p:spPr>
          <a:xfrm>
            <a:off x="736023" y="1316182"/>
            <a:ext cx="5169477" cy="242455"/>
          </a:xfrm>
          <a:prstGeom prst="rect">
            <a:avLst/>
          </a:prstGeom>
          <a:noFill/>
          <a:ln/>
        </p:spPr>
        <p:txBody>
          <a:bodyPr wrap="square" lIns="0" tIns="0" rIns="0" bIns="0" rtlCol="0" anchor="ctr"/>
          <a:lstStyle/>
          <a:p>
            <a:pPr>
              <a:lnSpc>
                <a:spcPct val="120000"/>
              </a:lnSpc>
            </a:pPr>
            <a:r>
              <a:rPr lang="en-US" sz="1364" b="1" dirty="0">
                <a:solidFill>
                  <a:srgbClr val="1E3A5F"/>
                </a:solidFill>
                <a:latin typeface="Liter" pitchFamily="34" charset="0"/>
                <a:ea typeface="Liter" pitchFamily="34" charset="-122"/>
                <a:cs typeface="Liter" pitchFamily="34" charset="-120"/>
              </a:rPr>
              <a:t>Types de transport</a:t>
            </a:r>
            <a:endParaRPr lang="en-US" sz="1600" dirty="0"/>
          </a:p>
        </p:txBody>
      </p:sp>
      <p:sp>
        <p:nvSpPr>
          <p:cNvPr id="8" name="Shape 6"/>
          <p:cNvSpPr/>
          <p:nvPr/>
        </p:nvSpPr>
        <p:spPr>
          <a:xfrm>
            <a:off x="536864" y="1697182"/>
            <a:ext cx="5282045" cy="1143000"/>
          </a:xfrm>
          <a:custGeom>
            <a:avLst/>
            <a:gdLst/>
            <a:ahLst/>
            <a:cxnLst/>
            <a:rect l="l" t="t" r="r" b="b"/>
            <a:pathLst>
              <a:path w="5282045" h="1143000">
                <a:moveTo>
                  <a:pt x="34636" y="0"/>
                </a:moveTo>
                <a:lnTo>
                  <a:pt x="5212768" y="0"/>
                </a:lnTo>
                <a:cubicBezTo>
                  <a:pt x="5251029" y="0"/>
                  <a:pt x="5282045" y="31016"/>
                  <a:pt x="5282045" y="69277"/>
                </a:cubicBezTo>
                <a:lnTo>
                  <a:pt x="5282045" y="1073723"/>
                </a:lnTo>
                <a:cubicBezTo>
                  <a:pt x="5282045" y="1111984"/>
                  <a:pt x="5251029" y="1143000"/>
                  <a:pt x="5212768" y="1143000"/>
                </a:cubicBezTo>
                <a:lnTo>
                  <a:pt x="34636" y="1143000"/>
                </a:lnTo>
                <a:cubicBezTo>
                  <a:pt x="15507" y="1143000"/>
                  <a:pt x="0" y="1127493"/>
                  <a:pt x="0" y="1108364"/>
                </a:cubicBezTo>
                <a:lnTo>
                  <a:pt x="0" y="34636"/>
                </a:lnTo>
                <a:cubicBezTo>
                  <a:pt x="0" y="15507"/>
                  <a:pt x="15507" y="0"/>
                  <a:pt x="34636" y="0"/>
                </a:cubicBezTo>
                <a:close/>
              </a:path>
            </a:pathLst>
          </a:custGeom>
          <a:gradFill flip="none" rotWithShape="1">
            <a:gsLst>
              <a:gs pos="0">
                <a:srgbClr val="1E3A5F">
                  <a:alpha val="10000"/>
                </a:srgbClr>
              </a:gs>
              <a:gs pos="100000">
                <a:srgbClr val="1E3A5F">
                  <a:alpha val="5000"/>
                </a:srgbClr>
              </a:gs>
            </a:gsLst>
            <a:lin ang="0" scaled="1"/>
          </a:gradFill>
          <a:ln/>
        </p:spPr>
      </p:sp>
      <p:sp>
        <p:nvSpPr>
          <p:cNvPr id="9" name="Shape 7"/>
          <p:cNvSpPr/>
          <p:nvPr/>
        </p:nvSpPr>
        <p:spPr>
          <a:xfrm>
            <a:off x="536864" y="1697182"/>
            <a:ext cx="34636" cy="1143000"/>
          </a:xfrm>
          <a:custGeom>
            <a:avLst/>
            <a:gdLst/>
            <a:ahLst/>
            <a:cxnLst/>
            <a:rect l="l" t="t" r="r" b="b"/>
            <a:pathLst>
              <a:path w="34636" h="1143000">
                <a:moveTo>
                  <a:pt x="34636" y="0"/>
                </a:moveTo>
                <a:lnTo>
                  <a:pt x="34636" y="0"/>
                </a:lnTo>
                <a:lnTo>
                  <a:pt x="34636" y="1143000"/>
                </a:lnTo>
                <a:lnTo>
                  <a:pt x="34636" y="1143000"/>
                </a:lnTo>
                <a:cubicBezTo>
                  <a:pt x="15507" y="1143000"/>
                  <a:pt x="0" y="1127493"/>
                  <a:pt x="0" y="1108364"/>
                </a:cubicBezTo>
                <a:lnTo>
                  <a:pt x="0" y="34636"/>
                </a:lnTo>
                <a:cubicBezTo>
                  <a:pt x="0" y="15520"/>
                  <a:pt x="15520" y="0"/>
                  <a:pt x="34636" y="0"/>
                </a:cubicBezTo>
                <a:close/>
              </a:path>
            </a:pathLst>
          </a:custGeom>
          <a:solidFill>
            <a:srgbClr val="1E3A5F"/>
          </a:solidFill>
          <a:ln/>
        </p:spPr>
      </p:sp>
      <p:sp>
        <p:nvSpPr>
          <p:cNvPr id="10" name="Shape 8"/>
          <p:cNvSpPr/>
          <p:nvPr/>
        </p:nvSpPr>
        <p:spPr>
          <a:xfrm>
            <a:off x="714375" y="1870364"/>
            <a:ext cx="173182" cy="173182"/>
          </a:xfrm>
          <a:custGeom>
            <a:avLst/>
            <a:gdLst/>
            <a:ahLst/>
            <a:cxnLst/>
            <a:rect l="l" t="t" r="r" b="b"/>
            <a:pathLst>
              <a:path w="173182" h="173182">
                <a:moveTo>
                  <a:pt x="170002" y="137531"/>
                </a:moveTo>
                <a:lnTo>
                  <a:pt x="137531" y="170002"/>
                </a:lnTo>
                <a:cubicBezTo>
                  <a:pt x="134419" y="173114"/>
                  <a:pt x="129785" y="174027"/>
                  <a:pt x="125726" y="172336"/>
                </a:cubicBezTo>
                <a:cubicBezTo>
                  <a:pt x="121667" y="170645"/>
                  <a:pt x="119063" y="166721"/>
                  <a:pt x="119063" y="162358"/>
                </a:cubicBezTo>
                <a:lnTo>
                  <a:pt x="119063" y="140710"/>
                </a:lnTo>
                <a:lnTo>
                  <a:pt x="10824" y="140710"/>
                </a:lnTo>
                <a:cubicBezTo>
                  <a:pt x="4837" y="140710"/>
                  <a:pt x="0" y="135873"/>
                  <a:pt x="0" y="129886"/>
                </a:cubicBezTo>
                <a:cubicBezTo>
                  <a:pt x="0" y="123899"/>
                  <a:pt x="4837" y="119063"/>
                  <a:pt x="10824" y="119063"/>
                </a:cubicBezTo>
                <a:lnTo>
                  <a:pt x="119063" y="119063"/>
                </a:lnTo>
                <a:lnTo>
                  <a:pt x="119063" y="97415"/>
                </a:lnTo>
                <a:cubicBezTo>
                  <a:pt x="119063" y="93051"/>
                  <a:pt x="121701" y="89094"/>
                  <a:pt x="125760" y="87403"/>
                </a:cubicBezTo>
                <a:cubicBezTo>
                  <a:pt x="129819" y="85711"/>
                  <a:pt x="134453" y="86659"/>
                  <a:pt x="137565" y="89737"/>
                </a:cubicBezTo>
                <a:lnTo>
                  <a:pt x="170036" y="122208"/>
                </a:lnTo>
                <a:cubicBezTo>
                  <a:pt x="174264" y="126436"/>
                  <a:pt x="174264" y="133303"/>
                  <a:pt x="170036" y="137531"/>
                </a:cubicBezTo>
                <a:close/>
                <a:moveTo>
                  <a:pt x="3180" y="50940"/>
                </a:moveTo>
                <a:cubicBezTo>
                  <a:pt x="-1049" y="46712"/>
                  <a:pt x="-1049" y="39845"/>
                  <a:pt x="3180" y="35617"/>
                </a:cubicBezTo>
                <a:lnTo>
                  <a:pt x="35651" y="3146"/>
                </a:lnTo>
                <a:cubicBezTo>
                  <a:pt x="38763" y="34"/>
                  <a:pt x="43397" y="-879"/>
                  <a:pt x="47456" y="812"/>
                </a:cubicBezTo>
                <a:cubicBezTo>
                  <a:pt x="51515" y="2503"/>
                  <a:pt x="54119" y="6460"/>
                  <a:pt x="54119" y="10824"/>
                </a:cubicBezTo>
                <a:lnTo>
                  <a:pt x="54119" y="32472"/>
                </a:lnTo>
                <a:lnTo>
                  <a:pt x="162358" y="32472"/>
                </a:lnTo>
                <a:cubicBezTo>
                  <a:pt x="168345" y="32472"/>
                  <a:pt x="173182" y="37309"/>
                  <a:pt x="173182" y="43295"/>
                </a:cubicBezTo>
                <a:cubicBezTo>
                  <a:pt x="173182" y="49282"/>
                  <a:pt x="168345" y="54119"/>
                  <a:pt x="162358" y="54119"/>
                </a:cubicBezTo>
                <a:lnTo>
                  <a:pt x="54119" y="54119"/>
                </a:lnTo>
                <a:lnTo>
                  <a:pt x="54119" y="75767"/>
                </a:lnTo>
                <a:cubicBezTo>
                  <a:pt x="54119" y="80130"/>
                  <a:pt x="51481" y="84088"/>
                  <a:pt x="47422" y="85779"/>
                </a:cubicBezTo>
                <a:cubicBezTo>
                  <a:pt x="43363" y="87470"/>
                  <a:pt x="38729" y="86523"/>
                  <a:pt x="35617" y="83445"/>
                </a:cubicBezTo>
                <a:lnTo>
                  <a:pt x="3146" y="50974"/>
                </a:lnTo>
                <a:close/>
              </a:path>
            </a:pathLst>
          </a:custGeom>
          <a:solidFill>
            <a:srgbClr val="1E3A5F"/>
          </a:solidFill>
          <a:ln/>
        </p:spPr>
      </p:sp>
      <p:sp>
        <p:nvSpPr>
          <p:cNvPr id="11" name="Text 9"/>
          <p:cNvSpPr/>
          <p:nvPr/>
        </p:nvSpPr>
        <p:spPr>
          <a:xfrm>
            <a:off x="1013114" y="1835727"/>
            <a:ext cx="1653886" cy="242455"/>
          </a:xfrm>
          <a:prstGeom prst="rect">
            <a:avLst/>
          </a:prstGeom>
          <a:noFill/>
          <a:ln/>
        </p:spPr>
        <p:txBody>
          <a:bodyPr wrap="square" lIns="0" tIns="0" rIns="0" bIns="0" rtlCol="0" anchor="ctr"/>
          <a:lstStyle/>
          <a:p>
            <a:pPr>
              <a:lnSpc>
                <a:spcPct val="130000"/>
              </a:lnSpc>
            </a:pPr>
            <a:r>
              <a:rPr lang="en-US" sz="1227" b="1" dirty="0">
                <a:solidFill>
                  <a:srgbClr val="1E3A5F"/>
                </a:solidFill>
                <a:latin typeface="Quattrocento Sans" pitchFamily="34" charset="0"/>
                <a:ea typeface="Quattrocento Sans" pitchFamily="34" charset="-122"/>
                <a:cs typeface="Quattrocento Sans" pitchFamily="34" charset="-120"/>
              </a:rPr>
              <a:t>Transport par charriage</a:t>
            </a:r>
            <a:endParaRPr lang="en-US" sz="1600" dirty="0"/>
          </a:p>
        </p:txBody>
      </p:sp>
      <p:sp>
        <p:nvSpPr>
          <p:cNvPr id="12" name="Text 10"/>
          <p:cNvSpPr/>
          <p:nvPr/>
        </p:nvSpPr>
        <p:spPr>
          <a:xfrm>
            <a:off x="692727" y="2147455"/>
            <a:ext cx="5048250" cy="346364"/>
          </a:xfrm>
          <a:prstGeom prst="rect">
            <a:avLst/>
          </a:prstGeom>
          <a:noFill/>
          <a:ln/>
        </p:spPr>
        <p:txBody>
          <a:bodyPr wrap="square" lIns="0" tIns="0" rIns="0" bIns="0" rtlCol="0" anchor="ctr"/>
          <a:lstStyle/>
          <a:p>
            <a:pPr>
              <a:lnSpc>
                <a:spcPct val="120000"/>
              </a:lnSpc>
            </a:pPr>
            <a:r>
              <a:rPr lang="en-US" sz="955" dirty="0">
                <a:solidFill>
                  <a:srgbClr val="1A202C">
                    <a:alpha val="80000"/>
                  </a:srgbClr>
                </a:solidFill>
                <a:latin typeface="Quattrocento Sans" pitchFamily="34" charset="0"/>
                <a:ea typeface="Quattrocento Sans" pitchFamily="34" charset="-122"/>
                <a:cs typeface="Quattrocento Sans" pitchFamily="34" charset="-120"/>
              </a:rPr>
              <a:t>Particules en </a:t>
            </a:r>
            <a:r>
              <a:rPr lang="en-US" sz="955" b="1" dirty="0">
                <a:solidFill>
                  <a:srgbClr val="1A202C">
                    <a:alpha val="80000"/>
                  </a:srgbClr>
                </a:solidFill>
                <a:latin typeface="Quattrocento Sans" pitchFamily="34" charset="0"/>
                <a:ea typeface="Quattrocento Sans" pitchFamily="34" charset="-122"/>
                <a:cs typeface="Quattrocento Sans" pitchFamily="34" charset="-120"/>
              </a:rPr>
              <a:t>contact permanent avec le fond</a:t>
            </a:r>
            <a:r>
              <a:rPr lang="en-US" sz="955" dirty="0">
                <a:solidFill>
                  <a:srgbClr val="1A202C">
                    <a:alpha val="80000"/>
                  </a:srgbClr>
                </a:solidFill>
                <a:latin typeface="Quattrocento Sans" pitchFamily="34" charset="0"/>
                <a:ea typeface="Quattrocento Sans" pitchFamily="34" charset="-122"/>
                <a:cs typeface="Quattrocento Sans" pitchFamily="34" charset="-120"/>
              </a:rPr>
              <a:t>. Déplacement par saltation (sauts), traction ou roulage.</a:t>
            </a:r>
            <a:endParaRPr lang="en-US" sz="1600" dirty="0"/>
          </a:p>
        </p:txBody>
      </p:sp>
      <p:sp>
        <p:nvSpPr>
          <p:cNvPr id="13" name="Shape 11"/>
          <p:cNvSpPr/>
          <p:nvPr/>
        </p:nvSpPr>
        <p:spPr>
          <a:xfrm>
            <a:off x="705716" y="2580409"/>
            <a:ext cx="103909" cy="103909"/>
          </a:xfrm>
          <a:custGeom>
            <a:avLst/>
            <a:gdLst/>
            <a:ahLst/>
            <a:cxnLst/>
            <a:rect l="l" t="t" r="r" b="b"/>
            <a:pathLst>
              <a:path w="103909" h="103909">
                <a:moveTo>
                  <a:pt x="51955" y="103909"/>
                </a:moveTo>
                <a:cubicBezTo>
                  <a:pt x="80629" y="103909"/>
                  <a:pt x="103909" y="80629"/>
                  <a:pt x="103909" y="51955"/>
                </a:cubicBezTo>
                <a:cubicBezTo>
                  <a:pt x="103909" y="23280"/>
                  <a:pt x="80629" y="0"/>
                  <a:pt x="51955" y="0"/>
                </a:cubicBezTo>
                <a:cubicBezTo>
                  <a:pt x="23280" y="0"/>
                  <a:pt x="0" y="23280"/>
                  <a:pt x="0" y="51955"/>
                </a:cubicBezTo>
                <a:cubicBezTo>
                  <a:pt x="0" y="80629"/>
                  <a:pt x="23280" y="103909"/>
                  <a:pt x="51955" y="103909"/>
                </a:cubicBezTo>
                <a:close/>
                <a:moveTo>
                  <a:pt x="45460" y="32472"/>
                </a:moveTo>
                <a:cubicBezTo>
                  <a:pt x="45460" y="28887"/>
                  <a:pt x="48370" y="25977"/>
                  <a:pt x="51955" y="25977"/>
                </a:cubicBezTo>
                <a:cubicBezTo>
                  <a:pt x="55539" y="25977"/>
                  <a:pt x="58449" y="28887"/>
                  <a:pt x="58449" y="32472"/>
                </a:cubicBezTo>
                <a:cubicBezTo>
                  <a:pt x="58449" y="36056"/>
                  <a:pt x="55539" y="38966"/>
                  <a:pt x="51955" y="38966"/>
                </a:cubicBezTo>
                <a:cubicBezTo>
                  <a:pt x="48370" y="38966"/>
                  <a:pt x="45460" y="36056"/>
                  <a:pt x="45460" y="32472"/>
                </a:cubicBezTo>
                <a:close/>
                <a:moveTo>
                  <a:pt x="43837" y="45460"/>
                </a:moveTo>
                <a:lnTo>
                  <a:pt x="53578" y="45460"/>
                </a:lnTo>
                <a:cubicBezTo>
                  <a:pt x="56277" y="45460"/>
                  <a:pt x="58449" y="47632"/>
                  <a:pt x="58449" y="50331"/>
                </a:cubicBezTo>
                <a:lnTo>
                  <a:pt x="58449" y="68190"/>
                </a:lnTo>
                <a:lnTo>
                  <a:pt x="60072" y="68190"/>
                </a:lnTo>
                <a:cubicBezTo>
                  <a:pt x="62772" y="68190"/>
                  <a:pt x="64943" y="70362"/>
                  <a:pt x="64943" y="73061"/>
                </a:cubicBezTo>
                <a:cubicBezTo>
                  <a:pt x="64943" y="75760"/>
                  <a:pt x="62772" y="77932"/>
                  <a:pt x="60072" y="77932"/>
                </a:cubicBezTo>
                <a:lnTo>
                  <a:pt x="43837" y="77932"/>
                </a:lnTo>
                <a:cubicBezTo>
                  <a:pt x="41137" y="77932"/>
                  <a:pt x="38966" y="75760"/>
                  <a:pt x="38966" y="73061"/>
                </a:cubicBezTo>
                <a:cubicBezTo>
                  <a:pt x="38966" y="70362"/>
                  <a:pt x="41137" y="68190"/>
                  <a:pt x="43837" y="68190"/>
                </a:cubicBezTo>
                <a:lnTo>
                  <a:pt x="48707" y="68190"/>
                </a:lnTo>
                <a:lnTo>
                  <a:pt x="48707" y="55202"/>
                </a:lnTo>
                <a:lnTo>
                  <a:pt x="43837" y="55202"/>
                </a:lnTo>
                <a:cubicBezTo>
                  <a:pt x="41137" y="55202"/>
                  <a:pt x="38966" y="53030"/>
                  <a:pt x="38966" y="50331"/>
                </a:cubicBezTo>
                <a:cubicBezTo>
                  <a:pt x="38966" y="47632"/>
                  <a:pt x="41137" y="45460"/>
                  <a:pt x="43837" y="45460"/>
                </a:cubicBezTo>
                <a:close/>
              </a:path>
            </a:pathLst>
          </a:custGeom>
          <a:solidFill>
            <a:srgbClr val="4A90A4"/>
          </a:solidFill>
          <a:ln/>
        </p:spPr>
      </p:sp>
      <p:sp>
        <p:nvSpPr>
          <p:cNvPr id="14" name="Text 12"/>
          <p:cNvSpPr/>
          <p:nvPr/>
        </p:nvSpPr>
        <p:spPr>
          <a:xfrm>
            <a:off x="891886" y="2563091"/>
            <a:ext cx="1801091" cy="138545"/>
          </a:xfrm>
          <a:prstGeom prst="rect">
            <a:avLst/>
          </a:prstGeom>
          <a:noFill/>
          <a:ln/>
        </p:spPr>
        <p:txBody>
          <a:bodyPr wrap="square" lIns="0" tIns="0" rIns="0" bIns="0" rtlCol="0" anchor="ctr"/>
          <a:lstStyle/>
          <a:p>
            <a:pPr>
              <a:lnSpc>
                <a:spcPct val="110000"/>
              </a:lnSpc>
            </a:pPr>
            <a:r>
              <a:rPr lang="en-US" sz="818" dirty="0">
                <a:solidFill>
                  <a:srgbClr val="1A202C">
                    <a:alpha val="60000"/>
                  </a:srgbClr>
                </a:solidFill>
                <a:latin typeface="Quattrocento Sans" pitchFamily="34" charset="0"/>
                <a:ea typeface="Quattrocento Sans" pitchFamily="34" charset="-122"/>
                <a:cs typeface="Quattrocento Sans" pitchFamily="34" charset="-120"/>
              </a:rPr>
              <a:t>Facteur clé dans la mise en forme du lit</a:t>
            </a:r>
            <a:endParaRPr lang="en-US" sz="1600" dirty="0"/>
          </a:p>
        </p:txBody>
      </p:sp>
      <p:sp>
        <p:nvSpPr>
          <p:cNvPr id="15" name="Shape 13"/>
          <p:cNvSpPr/>
          <p:nvPr/>
        </p:nvSpPr>
        <p:spPr>
          <a:xfrm>
            <a:off x="536864" y="2978727"/>
            <a:ext cx="5282045" cy="1143000"/>
          </a:xfrm>
          <a:custGeom>
            <a:avLst/>
            <a:gdLst/>
            <a:ahLst/>
            <a:cxnLst/>
            <a:rect l="l" t="t" r="r" b="b"/>
            <a:pathLst>
              <a:path w="5282045" h="1143000">
                <a:moveTo>
                  <a:pt x="34636" y="0"/>
                </a:moveTo>
                <a:lnTo>
                  <a:pt x="5212768" y="0"/>
                </a:lnTo>
                <a:cubicBezTo>
                  <a:pt x="5251029" y="0"/>
                  <a:pt x="5282045" y="31016"/>
                  <a:pt x="5282045" y="69277"/>
                </a:cubicBezTo>
                <a:lnTo>
                  <a:pt x="5282045" y="1073723"/>
                </a:lnTo>
                <a:cubicBezTo>
                  <a:pt x="5282045" y="1111984"/>
                  <a:pt x="5251029" y="1143000"/>
                  <a:pt x="5212768" y="1143000"/>
                </a:cubicBezTo>
                <a:lnTo>
                  <a:pt x="34636" y="1143000"/>
                </a:lnTo>
                <a:cubicBezTo>
                  <a:pt x="15507" y="1143000"/>
                  <a:pt x="0" y="1127493"/>
                  <a:pt x="0" y="1108364"/>
                </a:cubicBezTo>
                <a:lnTo>
                  <a:pt x="0" y="34636"/>
                </a:lnTo>
                <a:cubicBezTo>
                  <a:pt x="0" y="15507"/>
                  <a:pt x="15507" y="0"/>
                  <a:pt x="34636" y="0"/>
                </a:cubicBezTo>
                <a:close/>
              </a:path>
            </a:pathLst>
          </a:custGeom>
          <a:gradFill flip="none" rotWithShape="1">
            <a:gsLst>
              <a:gs pos="0">
                <a:srgbClr val="4A90A4">
                  <a:alpha val="10000"/>
                </a:srgbClr>
              </a:gs>
              <a:gs pos="100000">
                <a:srgbClr val="4A90A4">
                  <a:alpha val="5000"/>
                </a:srgbClr>
              </a:gs>
            </a:gsLst>
            <a:lin ang="0" scaled="1"/>
          </a:gradFill>
          <a:ln/>
        </p:spPr>
      </p:sp>
      <p:sp>
        <p:nvSpPr>
          <p:cNvPr id="16" name="Shape 14"/>
          <p:cNvSpPr/>
          <p:nvPr/>
        </p:nvSpPr>
        <p:spPr>
          <a:xfrm>
            <a:off x="536864" y="2978727"/>
            <a:ext cx="34636" cy="1143000"/>
          </a:xfrm>
          <a:custGeom>
            <a:avLst/>
            <a:gdLst/>
            <a:ahLst/>
            <a:cxnLst/>
            <a:rect l="l" t="t" r="r" b="b"/>
            <a:pathLst>
              <a:path w="34636" h="1143000">
                <a:moveTo>
                  <a:pt x="34636" y="0"/>
                </a:moveTo>
                <a:lnTo>
                  <a:pt x="34636" y="0"/>
                </a:lnTo>
                <a:lnTo>
                  <a:pt x="34636" y="1143000"/>
                </a:lnTo>
                <a:lnTo>
                  <a:pt x="34636" y="1143000"/>
                </a:lnTo>
                <a:cubicBezTo>
                  <a:pt x="15507" y="1143000"/>
                  <a:pt x="0" y="1127493"/>
                  <a:pt x="0" y="1108364"/>
                </a:cubicBezTo>
                <a:lnTo>
                  <a:pt x="0" y="34636"/>
                </a:lnTo>
                <a:cubicBezTo>
                  <a:pt x="0" y="15520"/>
                  <a:pt x="15520" y="0"/>
                  <a:pt x="34636" y="0"/>
                </a:cubicBezTo>
                <a:close/>
              </a:path>
            </a:pathLst>
          </a:custGeom>
          <a:solidFill>
            <a:srgbClr val="4A90A4"/>
          </a:solidFill>
          <a:ln/>
        </p:spPr>
      </p:sp>
      <p:sp>
        <p:nvSpPr>
          <p:cNvPr id="17" name="Shape 15"/>
          <p:cNvSpPr/>
          <p:nvPr/>
        </p:nvSpPr>
        <p:spPr>
          <a:xfrm>
            <a:off x="703551" y="3151909"/>
            <a:ext cx="194830" cy="173182"/>
          </a:xfrm>
          <a:custGeom>
            <a:avLst/>
            <a:gdLst/>
            <a:ahLst/>
            <a:cxnLst/>
            <a:rect l="l" t="t" r="r" b="b"/>
            <a:pathLst>
              <a:path w="194830" h="173182">
                <a:moveTo>
                  <a:pt x="0" y="113651"/>
                </a:moveTo>
                <a:cubicBezTo>
                  <a:pt x="0" y="140541"/>
                  <a:pt x="21817" y="162358"/>
                  <a:pt x="48707" y="162358"/>
                </a:cubicBezTo>
                <a:lnTo>
                  <a:pt x="151534" y="162358"/>
                </a:lnTo>
                <a:cubicBezTo>
                  <a:pt x="175448" y="162358"/>
                  <a:pt x="194830" y="142976"/>
                  <a:pt x="194830" y="119063"/>
                </a:cubicBezTo>
                <a:cubicBezTo>
                  <a:pt x="194830" y="101609"/>
                  <a:pt x="184513" y="86557"/>
                  <a:pt x="169630" y="79725"/>
                </a:cubicBezTo>
                <a:cubicBezTo>
                  <a:pt x="171896" y="75294"/>
                  <a:pt x="173182" y="70254"/>
                  <a:pt x="173182" y="64943"/>
                </a:cubicBezTo>
                <a:cubicBezTo>
                  <a:pt x="173182" y="47016"/>
                  <a:pt x="158637" y="32472"/>
                  <a:pt x="140710" y="32472"/>
                </a:cubicBezTo>
                <a:cubicBezTo>
                  <a:pt x="134723" y="32472"/>
                  <a:pt x="129142" y="34095"/>
                  <a:pt x="124339" y="36903"/>
                </a:cubicBezTo>
                <a:cubicBezTo>
                  <a:pt x="116187" y="21411"/>
                  <a:pt x="99918" y="10824"/>
                  <a:pt x="81179" y="10824"/>
                </a:cubicBezTo>
                <a:cubicBezTo>
                  <a:pt x="54288" y="10824"/>
                  <a:pt x="32472" y="32641"/>
                  <a:pt x="32472" y="59531"/>
                </a:cubicBezTo>
                <a:cubicBezTo>
                  <a:pt x="32472" y="62237"/>
                  <a:pt x="32708" y="64909"/>
                  <a:pt x="33114" y="67480"/>
                </a:cubicBezTo>
                <a:cubicBezTo>
                  <a:pt x="13868" y="73974"/>
                  <a:pt x="0" y="92206"/>
                  <a:pt x="0" y="113651"/>
                </a:cubicBezTo>
                <a:close/>
              </a:path>
            </a:pathLst>
          </a:custGeom>
          <a:solidFill>
            <a:srgbClr val="4A90A4"/>
          </a:solidFill>
          <a:ln/>
        </p:spPr>
      </p:sp>
      <p:sp>
        <p:nvSpPr>
          <p:cNvPr id="18" name="Text 16"/>
          <p:cNvSpPr/>
          <p:nvPr/>
        </p:nvSpPr>
        <p:spPr>
          <a:xfrm>
            <a:off x="1013114" y="3117273"/>
            <a:ext cx="1723159" cy="242455"/>
          </a:xfrm>
          <a:prstGeom prst="rect">
            <a:avLst/>
          </a:prstGeom>
          <a:noFill/>
          <a:ln/>
        </p:spPr>
        <p:txBody>
          <a:bodyPr wrap="square" lIns="0" tIns="0" rIns="0" bIns="0" rtlCol="0" anchor="ctr"/>
          <a:lstStyle/>
          <a:p>
            <a:pPr>
              <a:lnSpc>
                <a:spcPct val="130000"/>
              </a:lnSpc>
            </a:pPr>
            <a:r>
              <a:rPr lang="en-US" sz="1227" b="1" dirty="0">
                <a:solidFill>
                  <a:srgbClr val="1E3A5F"/>
                </a:solidFill>
                <a:latin typeface="Quattrocento Sans" pitchFamily="34" charset="0"/>
                <a:ea typeface="Quattrocento Sans" pitchFamily="34" charset="-122"/>
                <a:cs typeface="Quattrocento Sans" pitchFamily="34" charset="-120"/>
              </a:rPr>
              <a:t>Transport en suspension</a:t>
            </a:r>
            <a:endParaRPr lang="en-US" sz="1600" dirty="0"/>
          </a:p>
        </p:txBody>
      </p:sp>
      <p:sp>
        <p:nvSpPr>
          <p:cNvPr id="19" name="Text 17"/>
          <p:cNvSpPr/>
          <p:nvPr/>
        </p:nvSpPr>
        <p:spPr>
          <a:xfrm>
            <a:off x="692727" y="3429000"/>
            <a:ext cx="5048250" cy="346364"/>
          </a:xfrm>
          <a:prstGeom prst="rect">
            <a:avLst/>
          </a:prstGeom>
          <a:noFill/>
          <a:ln/>
        </p:spPr>
        <p:txBody>
          <a:bodyPr wrap="square" lIns="0" tIns="0" rIns="0" bIns="0" rtlCol="0" anchor="ctr"/>
          <a:lstStyle/>
          <a:p>
            <a:pPr>
              <a:lnSpc>
                <a:spcPct val="120000"/>
              </a:lnSpc>
            </a:pPr>
            <a:r>
              <a:rPr lang="en-US" sz="955" dirty="0">
                <a:solidFill>
                  <a:srgbClr val="1A202C">
                    <a:alpha val="80000"/>
                  </a:srgbClr>
                </a:solidFill>
                <a:latin typeface="Quattrocento Sans" pitchFamily="34" charset="0"/>
                <a:ea typeface="Quattrocento Sans" pitchFamily="34" charset="-122"/>
                <a:cs typeface="Quattrocento Sans" pitchFamily="34" charset="-120"/>
              </a:rPr>
              <a:t>Particules </a:t>
            </a:r>
            <a:r>
              <a:rPr lang="en-US" sz="955" b="1" dirty="0">
                <a:solidFill>
                  <a:srgbClr val="1A202C">
                    <a:alpha val="80000"/>
                  </a:srgbClr>
                </a:solidFill>
                <a:latin typeface="Quattrocento Sans" pitchFamily="34" charset="0"/>
                <a:ea typeface="Quattrocento Sans" pitchFamily="34" charset="-122"/>
                <a:cs typeface="Quattrocento Sans" pitchFamily="34" charset="-120"/>
              </a:rPr>
              <a:t>maintenues par la turbulence</a:t>
            </a:r>
            <a:r>
              <a:rPr lang="en-US" sz="955" dirty="0">
                <a:solidFill>
                  <a:srgbClr val="1A202C">
                    <a:alpha val="80000"/>
                  </a:srgbClr>
                </a:solidFill>
                <a:latin typeface="Quattrocento Sans" pitchFamily="34" charset="0"/>
                <a:ea typeface="Quattrocento Sans" pitchFamily="34" charset="-122"/>
                <a:cs typeface="Quattrocento Sans" pitchFamily="34" charset="-120"/>
              </a:rPr>
              <a:t> sans contact avec le fond. Sédiments fins (sable fin, limon, argile).</a:t>
            </a:r>
            <a:endParaRPr lang="en-US" sz="1600" dirty="0"/>
          </a:p>
        </p:txBody>
      </p:sp>
      <p:sp>
        <p:nvSpPr>
          <p:cNvPr id="20" name="Shape 18"/>
          <p:cNvSpPr/>
          <p:nvPr/>
        </p:nvSpPr>
        <p:spPr>
          <a:xfrm>
            <a:off x="705716" y="3861955"/>
            <a:ext cx="103909" cy="103909"/>
          </a:xfrm>
          <a:custGeom>
            <a:avLst/>
            <a:gdLst/>
            <a:ahLst/>
            <a:cxnLst/>
            <a:rect l="l" t="t" r="r" b="b"/>
            <a:pathLst>
              <a:path w="103909" h="103909">
                <a:moveTo>
                  <a:pt x="51955" y="103909"/>
                </a:moveTo>
                <a:cubicBezTo>
                  <a:pt x="80629" y="103909"/>
                  <a:pt x="103909" y="80629"/>
                  <a:pt x="103909" y="51955"/>
                </a:cubicBezTo>
                <a:cubicBezTo>
                  <a:pt x="103909" y="23280"/>
                  <a:pt x="80629" y="0"/>
                  <a:pt x="51955" y="0"/>
                </a:cubicBezTo>
                <a:cubicBezTo>
                  <a:pt x="23280" y="0"/>
                  <a:pt x="0" y="23280"/>
                  <a:pt x="0" y="51955"/>
                </a:cubicBezTo>
                <a:cubicBezTo>
                  <a:pt x="0" y="80629"/>
                  <a:pt x="23280" y="103909"/>
                  <a:pt x="51955" y="103909"/>
                </a:cubicBezTo>
                <a:close/>
                <a:moveTo>
                  <a:pt x="45460" y="32472"/>
                </a:moveTo>
                <a:cubicBezTo>
                  <a:pt x="45460" y="28887"/>
                  <a:pt x="48370" y="25977"/>
                  <a:pt x="51955" y="25977"/>
                </a:cubicBezTo>
                <a:cubicBezTo>
                  <a:pt x="55539" y="25977"/>
                  <a:pt x="58449" y="28887"/>
                  <a:pt x="58449" y="32472"/>
                </a:cubicBezTo>
                <a:cubicBezTo>
                  <a:pt x="58449" y="36056"/>
                  <a:pt x="55539" y="38966"/>
                  <a:pt x="51955" y="38966"/>
                </a:cubicBezTo>
                <a:cubicBezTo>
                  <a:pt x="48370" y="38966"/>
                  <a:pt x="45460" y="36056"/>
                  <a:pt x="45460" y="32472"/>
                </a:cubicBezTo>
                <a:close/>
                <a:moveTo>
                  <a:pt x="43837" y="45460"/>
                </a:moveTo>
                <a:lnTo>
                  <a:pt x="53578" y="45460"/>
                </a:lnTo>
                <a:cubicBezTo>
                  <a:pt x="56277" y="45460"/>
                  <a:pt x="58449" y="47632"/>
                  <a:pt x="58449" y="50331"/>
                </a:cubicBezTo>
                <a:lnTo>
                  <a:pt x="58449" y="68190"/>
                </a:lnTo>
                <a:lnTo>
                  <a:pt x="60072" y="68190"/>
                </a:lnTo>
                <a:cubicBezTo>
                  <a:pt x="62772" y="68190"/>
                  <a:pt x="64943" y="70362"/>
                  <a:pt x="64943" y="73061"/>
                </a:cubicBezTo>
                <a:cubicBezTo>
                  <a:pt x="64943" y="75760"/>
                  <a:pt x="62772" y="77932"/>
                  <a:pt x="60072" y="77932"/>
                </a:cubicBezTo>
                <a:lnTo>
                  <a:pt x="43837" y="77932"/>
                </a:lnTo>
                <a:cubicBezTo>
                  <a:pt x="41137" y="77932"/>
                  <a:pt x="38966" y="75760"/>
                  <a:pt x="38966" y="73061"/>
                </a:cubicBezTo>
                <a:cubicBezTo>
                  <a:pt x="38966" y="70362"/>
                  <a:pt x="41137" y="68190"/>
                  <a:pt x="43837" y="68190"/>
                </a:cubicBezTo>
                <a:lnTo>
                  <a:pt x="48707" y="68190"/>
                </a:lnTo>
                <a:lnTo>
                  <a:pt x="48707" y="55202"/>
                </a:lnTo>
                <a:lnTo>
                  <a:pt x="43837" y="55202"/>
                </a:lnTo>
                <a:cubicBezTo>
                  <a:pt x="41137" y="55202"/>
                  <a:pt x="38966" y="53030"/>
                  <a:pt x="38966" y="50331"/>
                </a:cubicBezTo>
                <a:cubicBezTo>
                  <a:pt x="38966" y="47632"/>
                  <a:pt x="41137" y="45460"/>
                  <a:pt x="43837" y="45460"/>
                </a:cubicBezTo>
                <a:close/>
              </a:path>
            </a:pathLst>
          </a:custGeom>
          <a:solidFill>
            <a:srgbClr val="4A90A4"/>
          </a:solidFill>
          <a:ln/>
        </p:spPr>
      </p:sp>
      <p:sp>
        <p:nvSpPr>
          <p:cNvPr id="21" name="Text 19"/>
          <p:cNvSpPr/>
          <p:nvPr/>
        </p:nvSpPr>
        <p:spPr>
          <a:xfrm>
            <a:off x="891886" y="3844636"/>
            <a:ext cx="1792432" cy="138545"/>
          </a:xfrm>
          <a:prstGeom prst="rect">
            <a:avLst/>
          </a:prstGeom>
          <a:noFill/>
          <a:ln/>
        </p:spPr>
        <p:txBody>
          <a:bodyPr wrap="square" lIns="0" tIns="0" rIns="0" bIns="0" rtlCol="0" anchor="ctr"/>
          <a:lstStyle/>
          <a:p>
            <a:pPr>
              <a:lnSpc>
                <a:spcPct val="110000"/>
              </a:lnSpc>
            </a:pPr>
            <a:r>
              <a:rPr lang="en-US" sz="818" dirty="0">
                <a:solidFill>
                  <a:srgbClr val="1A202C">
                    <a:alpha val="60000"/>
                  </a:srgbClr>
                </a:solidFill>
                <a:latin typeface="Quattrocento Sans" pitchFamily="34" charset="0"/>
                <a:ea typeface="Quattrocento Sans" pitchFamily="34" charset="-122"/>
                <a:cs typeface="Quattrocento Sans" pitchFamily="34" charset="-120"/>
              </a:rPr>
              <a:t>Contribue à l'envasement des retenues</a:t>
            </a:r>
            <a:endParaRPr lang="en-US" sz="1600" dirty="0"/>
          </a:p>
        </p:txBody>
      </p:sp>
      <p:sp>
        <p:nvSpPr>
          <p:cNvPr id="22" name="Shape 20"/>
          <p:cNvSpPr/>
          <p:nvPr/>
        </p:nvSpPr>
        <p:spPr>
          <a:xfrm>
            <a:off x="346364" y="4433455"/>
            <a:ext cx="5645727" cy="2424545"/>
          </a:xfrm>
          <a:custGeom>
            <a:avLst/>
            <a:gdLst/>
            <a:ahLst/>
            <a:cxnLst/>
            <a:rect l="l" t="t" r="r" b="b"/>
            <a:pathLst>
              <a:path w="5645727" h="2424545">
                <a:moveTo>
                  <a:pt x="103916" y="0"/>
                </a:moveTo>
                <a:lnTo>
                  <a:pt x="5541811" y="0"/>
                </a:lnTo>
                <a:cubicBezTo>
                  <a:pt x="5599202" y="0"/>
                  <a:pt x="5645727" y="46525"/>
                  <a:pt x="5645727" y="103916"/>
                </a:cubicBezTo>
                <a:lnTo>
                  <a:pt x="5645727" y="2320629"/>
                </a:lnTo>
                <a:cubicBezTo>
                  <a:pt x="5645727" y="2378021"/>
                  <a:pt x="5599202" y="2424545"/>
                  <a:pt x="5541811" y="2424545"/>
                </a:cubicBezTo>
                <a:lnTo>
                  <a:pt x="103916" y="2424545"/>
                </a:lnTo>
                <a:cubicBezTo>
                  <a:pt x="46525" y="2424545"/>
                  <a:pt x="0" y="2378021"/>
                  <a:pt x="0" y="2320629"/>
                </a:cubicBezTo>
                <a:lnTo>
                  <a:pt x="0" y="103916"/>
                </a:lnTo>
                <a:cubicBezTo>
                  <a:pt x="0" y="46563"/>
                  <a:pt x="46563" y="0"/>
                  <a:pt x="103916" y="0"/>
                </a:cubicBezTo>
                <a:close/>
              </a:path>
            </a:pathLst>
          </a:custGeom>
          <a:solidFill>
            <a:srgbClr val="FFFFFF"/>
          </a:solidFill>
          <a:ln/>
          <a:effectLst>
            <a:outerShdw blurRad="129886" dist="86591" dir="5400000" algn="bl" rotWithShape="0">
              <a:srgbClr val="000000">
                <a:alpha val="10196"/>
              </a:srgbClr>
            </a:outerShdw>
          </a:effectLst>
        </p:spPr>
      </p:sp>
      <p:sp>
        <p:nvSpPr>
          <p:cNvPr id="23" name="Shape 21"/>
          <p:cNvSpPr/>
          <p:nvPr/>
        </p:nvSpPr>
        <p:spPr>
          <a:xfrm>
            <a:off x="552017" y="4641273"/>
            <a:ext cx="151534" cy="173182"/>
          </a:xfrm>
          <a:custGeom>
            <a:avLst/>
            <a:gdLst/>
            <a:ahLst/>
            <a:cxnLst/>
            <a:rect l="l" t="t" r="r" b="b"/>
            <a:pathLst>
              <a:path w="151534" h="173182">
                <a:moveTo>
                  <a:pt x="75767" y="134892"/>
                </a:moveTo>
                <a:cubicBezTo>
                  <a:pt x="71776" y="136617"/>
                  <a:pt x="67852" y="138173"/>
                  <a:pt x="63962" y="139459"/>
                </a:cubicBezTo>
                <a:cubicBezTo>
                  <a:pt x="69611" y="150891"/>
                  <a:pt x="74448" y="151534"/>
                  <a:pt x="75767" y="151534"/>
                </a:cubicBezTo>
                <a:cubicBezTo>
                  <a:pt x="77086" y="151534"/>
                  <a:pt x="81889" y="150891"/>
                  <a:pt x="87572" y="139459"/>
                </a:cubicBezTo>
                <a:cubicBezTo>
                  <a:pt x="83716" y="138140"/>
                  <a:pt x="79758" y="136617"/>
                  <a:pt x="75767" y="134892"/>
                </a:cubicBezTo>
                <a:close/>
                <a:moveTo>
                  <a:pt x="140034" y="86591"/>
                </a:moveTo>
                <a:cubicBezTo>
                  <a:pt x="151196" y="101880"/>
                  <a:pt x="155018" y="117337"/>
                  <a:pt x="148016" y="129886"/>
                </a:cubicBezTo>
                <a:cubicBezTo>
                  <a:pt x="141184" y="142165"/>
                  <a:pt x="126876" y="146562"/>
                  <a:pt x="109050" y="144499"/>
                </a:cubicBezTo>
                <a:cubicBezTo>
                  <a:pt x="101609" y="162121"/>
                  <a:pt x="90210" y="173182"/>
                  <a:pt x="75767" y="173182"/>
                </a:cubicBezTo>
                <a:cubicBezTo>
                  <a:pt x="61324" y="173182"/>
                  <a:pt x="49925" y="162121"/>
                  <a:pt x="42484" y="144499"/>
                </a:cubicBezTo>
                <a:cubicBezTo>
                  <a:pt x="24658" y="146562"/>
                  <a:pt x="10350" y="142165"/>
                  <a:pt x="3518" y="129886"/>
                </a:cubicBezTo>
                <a:cubicBezTo>
                  <a:pt x="-3484" y="117337"/>
                  <a:pt x="338" y="101880"/>
                  <a:pt x="11500" y="86591"/>
                </a:cubicBezTo>
                <a:cubicBezTo>
                  <a:pt x="338" y="71302"/>
                  <a:pt x="-3484" y="55844"/>
                  <a:pt x="3518" y="43295"/>
                </a:cubicBezTo>
                <a:cubicBezTo>
                  <a:pt x="10350" y="31017"/>
                  <a:pt x="24658" y="26620"/>
                  <a:pt x="42484" y="28683"/>
                </a:cubicBezTo>
                <a:cubicBezTo>
                  <a:pt x="49925" y="11061"/>
                  <a:pt x="61290" y="0"/>
                  <a:pt x="75767" y="0"/>
                </a:cubicBezTo>
                <a:cubicBezTo>
                  <a:pt x="90244" y="0"/>
                  <a:pt x="101609" y="11061"/>
                  <a:pt x="109050" y="28683"/>
                </a:cubicBezTo>
                <a:cubicBezTo>
                  <a:pt x="126876" y="26620"/>
                  <a:pt x="141184" y="30983"/>
                  <a:pt x="148016" y="43295"/>
                </a:cubicBezTo>
                <a:cubicBezTo>
                  <a:pt x="155018" y="55844"/>
                  <a:pt x="151196" y="71302"/>
                  <a:pt x="140034" y="86591"/>
                </a:cubicBezTo>
                <a:close/>
                <a:moveTo>
                  <a:pt x="117777" y="109389"/>
                </a:moveTo>
                <a:cubicBezTo>
                  <a:pt x="117202" y="114192"/>
                  <a:pt x="116458" y="118860"/>
                  <a:pt x="115511" y="123324"/>
                </a:cubicBezTo>
                <a:cubicBezTo>
                  <a:pt x="126267" y="123798"/>
                  <a:pt x="128567" y="120382"/>
                  <a:pt x="129108" y="119367"/>
                </a:cubicBezTo>
                <a:cubicBezTo>
                  <a:pt x="129886" y="117946"/>
                  <a:pt x="131476" y="113312"/>
                  <a:pt x="125083" y="103097"/>
                </a:cubicBezTo>
                <a:cubicBezTo>
                  <a:pt x="122783" y="105228"/>
                  <a:pt x="120348" y="107325"/>
                  <a:pt x="117777" y="109389"/>
                </a:cubicBezTo>
                <a:close/>
                <a:moveTo>
                  <a:pt x="115511" y="49891"/>
                </a:moveTo>
                <a:cubicBezTo>
                  <a:pt x="116458" y="54322"/>
                  <a:pt x="117202" y="58990"/>
                  <a:pt x="117777" y="63827"/>
                </a:cubicBezTo>
                <a:cubicBezTo>
                  <a:pt x="120348" y="65890"/>
                  <a:pt x="122783" y="67987"/>
                  <a:pt x="125083" y="70118"/>
                </a:cubicBezTo>
                <a:cubicBezTo>
                  <a:pt x="131476" y="59903"/>
                  <a:pt x="129886" y="55236"/>
                  <a:pt x="129108" y="53849"/>
                </a:cubicBezTo>
                <a:cubicBezTo>
                  <a:pt x="128567" y="52868"/>
                  <a:pt x="126267" y="49452"/>
                  <a:pt x="115511" y="49891"/>
                </a:cubicBezTo>
                <a:close/>
                <a:moveTo>
                  <a:pt x="87572" y="33723"/>
                </a:moveTo>
                <a:cubicBezTo>
                  <a:pt x="81889" y="22290"/>
                  <a:pt x="77086" y="21648"/>
                  <a:pt x="75767" y="21648"/>
                </a:cubicBezTo>
                <a:cubicBezTo>
                  <a:pt x="74448" y="21648"/>
                  <a:pt x="69645" y="22290"/>
                  <a:pt x="63962" y="33723"/>
                </a:cubicBezTo>
                <a:cubicBezTo>
                  <a:pt x="67818" y="35042"/>
                  <a:pt x="71776" y="36564"/>
                  <a:pt x="75767" y="38289"/>
                </a:cubicBezTo>
                <a:cubicBezTo>
                  <a:pt x="79758" y="36564"/>
                  <a:pt x="83682" y="35008"/>
                  <a:pt x="87572" y="33723"/>
                </a:cubicBezTo>
                <a:close/>
                <a:moveTo>
                  <a:pt x="33791" y="63793"/>
                </a:moveTo>
                <a:cubicBezTo>
                  <a:pt x="34366" y="58956"/>
                  <a:pt x="35110" y="54322"/>
                  <a:pt x="36057" y="49857"/>
                </a:cubicBezTo>
                <a:cubicBezTo>
                  <a:pt x="25301" y="49384"/>
                  <a:pt x="23001" y="52800"/>
                  <a:pt x="22460" y="53815"/>
                </a:cubicBezTo>
                <a:cubicBezTo>
                  <a:pt x="21682" y="55236"/>
                  <a:pt x="20092" y="59869"/>
                  <a:pt x="26485" y="70085"/>
                </a:cubicBezTo>
                <a:cubicBezTo>
                  <a:pt x="28785" y="67954"/>
                  <a:pt x="31220" y="65856"/>
                  <a:pt x="33791" y="63793"/>
                </a:cubicBezTo>
                <a:close/>
                <a:moveTo>
                  <a:pt x="26451" y="103097"/>
                </a:moveTo>
                <a:cubicBezTo>
                  <a:pt x="20058" y="113312"/>
                  <a:pt x="21648" y="117980"/>
                  <a:pt x="22426" y="119367"/>
                </a:cubicBezTo>
                <a:cubicBezTo>
                  <a:pt x="22967" y="120348"/>
                  <a:pt x="25267" y="123764"/>
                  <a:pt x="36023" y="123324"/>
                </a:cubicBezTo>
                <a:cubicBezTo>
                  <a:pt x="35076" y="118893"/>
                  <a:pt x="34332" y="114226"/>
                  <a:pt x="33757" y="109389"/>
                </a:cubicBezTo>
                <a:cubicBezTo>
                  <a:pt x="31186" y="107325"/>
                  <a:pt x="28751" y="105228"/>
                  <a:pt x="26451" y="103097"/>
                </a:cubicBezTo>
                <a:close/>
                <a:moveTo>
                  <a:pt x="102827" y="86591"/>
                </a:moveTo>
                <a:cubicBezTo>
                  <a:pt x="102827" y="71656"/>
                  <a:pt x="90702" y="59531"/>
                  <a:pt x="75767" y="59531"/>
                </a:cubicBezTo>
                <a:cubicBezTo>
                  <a:pt x="60832" y="59531"/>
                  <a:pt x="48707" y="71656"/>
                  <a:pt x="48707" y="86591"/>
                </a:cubicBezTo>
                <a:cubicBezTo>
                  <a:pt x="48707" y="101526"/>
                  <a:pt x="60832" y="113651"/>
                  <a:pt x="75767" y="113651"/>
                </a:cubicBezTo>
                <a:cubicBezTo>
                  <a:pt x="90702" y="113651"/>
                  <a:pt x="102827" y="101526"/>
                  <a:pt x="102827" y="86591"/>
                </a:cubicBezTo>
                <a:close/>
                <a:moveTo>
                  <a:pt x="75767" y="75767"/>
                </a:moveTo>
                <a:cubicBezTo>
                  <a:pt x="81741" y="75767"/>
                  <a:pt x="86591" y="80617"/>
                  <a:pt x="86591" y="86591"/>
                </a:cubicBezTo>
                <a:cubicBezTo>
                  <a:pt x="86591" y="92565"/>
                  <a:pt x="81741" y="97415"/>
                  <a:pt x="75767" y="97415"/>
                </a:cubicBezTo>
                <a:cubicBezTo>
                  <a:pt x="69793" y="97415"/>
                  <a:pt x="64943" y="92565"/>
                  <a:pt x="64943" y="86591"/>
                </a:cubicBezTo>
                <a:cubicBezTo>
                  <a:pt x="64943" y="80617"/>
                  <a:pt x="69793" y="75767"/>
                  <a:pt x="75767" y="75767"/>
                </a:cubicBezTo>
                <a:close/>
              </a:path>
            </a:pathLst>
          </a:custGeom>
          <a:solidFill>
            <a:srgbClr val="2E7D32"/>
          </a:solidFill>
          <a:ln/>
        </p:spPr>
      </p:sp>
      <p:sp>
        <p:nvSpPr>
          <p:cNvPr id="24" name="Text 22"/>
          <p:cNvSpPr/>
          <p:nvPr/>
        </p:nvSpPr>
        <p:spPr>
          <a:xfrm>
            <a:off x="736023" y="4606636"/>
            <a:ext cx="5169477" cy="242455"/>
          </a:xfrm>
          <a:prstGeom prst="rect">
            <a:avLst/>
          </a:prstGeom>
          <a:noFill/>
          <a:ln/>
        </p:spPr>
        <p:txBody>
          <a:bodyPr wrap="square" lIns="0" tIns="0" rIns="0" bIns="0" rtlCol="0" anchor="ctr"/>
          <a:lstStyle/>
          <a:p>
            <a:pPr>
              <a:lnSpc>
                <a:spcPct val="120000"/>
              </a:lnSpc>
            </a:pPr>
            <a:r>
              <a:rPr lang="en-US" sz="1364" b="1" dirty="0">
                <a:solidFill>
                  <a:srgbClr val="1E3A5F"/>
                </a:solidFill>
                <a:latin typeface="Liter" pitchFamily="34" charset="0"/>
                <a:ea typeface="Liter" pitchFamily="34" charset="-122"/>
                <a:cs typeface="Liter" pitchFamily="34" charset="-120"/>
              </a:rPr>
              <a:t>Forces agissant sur les grains</a:t>
            </a:r>
            <a:endParaRPr lang="en-US" sz="1600" dirty="0"/>
          </a:p>
        </p:txBody>
      </p:sp>
      <p:sp>
        <p:nvSpPr>
          <p:cNvPr id="25" name="Shape 23"/>
          <p:cNvSpPr/>
          <p:nvPr/>
        </p:nvSpPr>
        <p:spPr>
          <a:xfrm>
            <a:off x="519545" y="4987636"/>
            <a:ext cx="2597727" cy="796636"/>
          </a:xfrm>
          <a:custGeom>
            <a:avLst/>
            <a:gdLst/>
            <a:ahLst/>
            <a:cxnLst/>
            <a:rect l="l" t="t" r="r" b="b"/>
            <a:pathLst>
              <a:path w="2597727" h="796636">
                <a:moveTo>
                  <a:pt x="69275" y="0"/>
                </a:moveTo>
                <a:lnTo>
                  <a:pt x="2528452" y="0"/>
                </a:lnTo>
                <a:cubicBezTo>
                  <a:pt x="2566712" y="0"/>
                  <a:pt x="2597727" y="31016"/>
                  <a:pt x="2597727" y="69275"/>
                </a:cubicBezTo>
                <a:lnTo>
                  <a:pt x="2597727" y="727361"/>
                </a:lnTo>
                <a:cubicBezTo>
                  <a:pt x="2597727" y="765621"/>
                  <a:pt x="2566712" y="796636"/>
                  <a:pt x="2528452" y="796636"/>
                </a:cubicBezTo>
                <a:lnTo>
                  <a:pt x="69275" y="796636"/>
                </a:lnTo>
                <a:cubicBezTo>
                  <a:pt x="31016" y="796636"/>
                  <a:pt x="0" y="765621"/>
                  <a:pt x="0" y="727361"/>
                </a:cubicBezTo>
                <a:lnTo>
                  <a:pt x="0" y="69275"/>
                </a:lnTo>
                <a:cubicBezTo>
                  <a:pt x="0" y="31016"/>
                  <a:pt x="31016" y="0"/>
                  <a:pt x="69275" y="0"/>
                </a:cubicBezTo>
                <a:close/>
              </a:path>
            </a:pathLst>
          </a:custGeom>
          <a:solidFill>
            <a:srgbClr val="1E3A5F">
              <a:alpha val="5098"/>
            </a:srgbClr>
          </a:solidFill>
          <a:ln/>
        </p:spPr>
      </p:sp>
      <p:sp>
        <p:nvSpPr>
          <p:cNvPr id="26" name="Shape 24"/>
          <p:cNvSpPr/>
          <p:nvPr/>
        </p:nvSpPr>
        <p:spPr>
          <a:xfrm>
            <a:off x="1714500" y="5091545"/>
            <a:ext cx="207818" cy="207818"/>
          </a:xfrm>
          <a:custGeom>
            <a:avLst/>
            <a:gdLst/>
            <a:ahLst/>
            <a:cxnLst/>
            <a:rect l="l" t="t" r="r" b="b"/>
            <a:pathLst>
              <a:path w="207818" h="207818">
                <a:moveTo>
                  <a:pt x="90920" y="38966"/>
                </a:moveTo>
                <a:cubicBezTo>
                  <a:pt x="90920" y="31797"/>
                  <a:pt x="96740" y="25977"/>
                  <a:pt x="103909" y="25977"/>
                </a:cubicBezTo>
                <a:cubicBezTo>
                  <a:pt x="111078" y="25977"/>
                  <a:pt x="116898" y="31797"/>
                  <a:pt x="116898" y="38966"/>
                </a:cubicBezTo>
                <a:cubicBezTo>
                  <a:pt x="116898" y="46135"/>
                  <a:pt x="111078" y="51955"/>
                  <a:pt x="103909" y="51955"/>
                </a:cubicBezTo>
                <a:cubicBezTo>
                  <a:pt x="96740" y="51955"/>
                  <a:pt x="90920" y="46135"/>
                  <a:pt x="90920" y="38966"/>
                </a:cubicBezTo>
                <a:close/>
                <a:moveTo>
                  <a:pt x="140643" y="51955"/>
                </a:moveTo>
                <a:cubicBezTo>
                  <a:pt x="142063" y="47896"/>
                  <a:pt x="142875" y="43512"/>
                  <a:pt x="142875" y="38966"/>
                </a:cubicBezTo>
                <a:cubicBezTo>
                  <a:pt x="142875" y="17453"/>
                  <a:pt x="125422" y="0"/>
                  <a:pt x="103909" y="0"/>
                </a:cubicBezTo>
                <a:cubicBezTo>
                  <a:pt x="82397" y="0"/>
                  <a:pt x="64943" y="17453"/>
                  <a:pt x="64943" y="38966"/>
                </a:cubicBezTo>
                <a:cubicBezTo>
                  <a:pt x="64943" y="43512"/>
                  <a:pt x="65714" y="47896"/>
                  <a:pt x="67176" y="51955"/>
                </a:cubicBezTo>
                <a:lnTo>
                  <a:pt x="58327" y="51955"/>
                </a:lnTo>
                <a:cubicBezTo>
                  <a:pt x="46840" y="51955"/>
                  <a:pt x="36733" y="59464"/>
                  <a:pt x="33446" y="70463"/>
                </a:cubicBezTo>
                <a:lnTo>
                  <a:pt x="974" y="178675"/>
                </a:lnTo>
                <a:cubicBezTo>
                  <a:pt x="325" y="180786"/>
                  <a:pt x="0" y="182977"/>
                  <a:pt x="0" y="185169"/>
                </a:cubicBezTo>
                <a:cubicBezTo>
                  <a:pt x="0" y="197671"/>
                  <a:pt x="10147" y="207818"/>
                  <a:pt x="22649" y="207818"/>
                </a:cubicBezTo>
                <a:lnTo>
                  <a:pt x="185169" y="207818"/>
                </a:lnTo>
                <a:cubicBezTo>
                  <a:pt x="197671" y="207818"/>
                  <a:pt x="207818" y="197671"/>
                  <a:pt x="207818" y="185169"/>
                </a:cubicBezTo>
                <a:cubicBezTo>
                  <a:pt x="207818" y="182977"/>
                  <a:pt x="207493" y="180786"/>
                  <a:pt x="206844" y="178675"/>
                </a:cubicBezTo>
                <a:lnTo>
                  <a:pt x="174372" y="70504"/>
                </a:lnTo>
                <a:cubicBezTo>
                  <a:pt x="171085" y="59504"/>
                  <a:pt x="160978" y="51995"/>
                  <a:pt x="149491" y="51995"/>
                </a:cubicBezTo>
                <a:lnTo>
                  <a:pt x="140643" y="51995"/>
                </a:lnTo>
                <a:close/>
              </a:path>
            </a:pathLst>
          </a:custGeom>
          <a:solidFill>
            <a:srgbClr val="1E3A5F"/>
          </a:solidFill>
          <a:ln/>
        </p:spPr>
      </p:sp>
      <p:sp>
        <p:nvSpPr>
          <p:cNvPr id="27" name="Text 25"/>
          <p:cNvSpPr/>
          <p:nvPr/>
        </p:nvSpPr>
        <p:spPr>
          <a:xfrm>
            <a:off x="593148" y="5368636"/>
            <a:ext cx="2450523" cy="173182"/>
          </a:xfrm>
          <a:prstGeom prst="rect">
            <a:avLst/>
          </a:prstGeom>
          <a:noFill/>
          <a:ln/>
        </p:spPr>
        <p:txBody>
          <a:bodyPr wrap="square" lIns="0" tIns="0" rIns="0" bIns="0" rtlCol="0" anchor="ctr"/>
          <a:lstStyle/>
          <a:p>
            <a:pPr algn="ct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Poids (F</a:t>
            </a:r>
            <a:r>
              <a:rPr lang="en-US" sz="716" b="1" dirty="0">
                <a:solidFill>
                  <a:srgbClr val="1A202C"/>
                </a:solidFill>
                <a:latin typeface="Quattrocento Sans" pitchFamily="34" charset="0"/>
                <a:ea typeface="Quattrocento Sans" pitchFamily="34" charset="-122"/>
                <a:cs typeface="Quattrocento Sans" pitchFamily="34" charset="-120"/>
              </a:rPr>
              <a:t>g</a:t>
            </a:r>
            <a:r>
              <a:rPr lang="en-US" sz="955" b="1" dirty="0">
                <a:solidFill>
                  <a:srgbClr val="1A202C"/>
                </a:solidFill>
                <a:latin typeface="Quattrocento Sans" pitchFamily="34" charset="0"/>
                <a:ea typeface="Quattrocento Sans" pitchFamily="34" charset="-122"/>
                <a:cs typeface="Quattrocento Sans" pitchFamily="34" charset="-120"/>
              </a:rPr>
              <a:t>)</a:t>
            </a:r>
            <a:endParaRPr lang="en-US" sz="1600" dirty="0"/>
          </a:p>
        </p:txBody>
      </p:sp>
      <p:sp>
        <p:nvSpPr>
          <p:cNvPr id="28" name="Text 26"/>
          <p:cNvSpPr/>
          <p:nvPr/>
        </p:nvSpPr>
        <p:spPr>
          <a:xfrm>
            <a:off x="597477" y="5541818"/>
            <a:ext cx="2441864" cy="138545"/>
          </a:xfrm>
          <a:prstGeom prst="rect">
            <a:avLst/>
          </a:prstGeom>
          <a:noFill/>
          <a:ln/>
        </p:spPr>
        <p:txBody>
          <a:bodyPr wrap="square" lIns="0" tIns="0" rIns="0" bIns="0" rtlCol="0" anchor="ctr"/>
          <a:lstStyle/>
          <a:p>
            <a:pPr algn="ctr">
              <a:lnSpc>
                <a:spcPct val="110000"/>
              </a:lnSpc>
            </a:pPr>
            <a:r>
              <a:rPr lang="en-US" sz="818" dirty="0">
                <a:solidFill>
                  <a:srgbClr val="1A202C">
                    <a:alpha val="60000"/>
                  </a:srgbClr>
                </a:solidFill>
                <a:latin typeface="Quattrocento Sans" pitchFamily="34" charset="0"/>
                <a:ea typeface="Quattrocento Sans" pitchFamily="34" charset="-122"/>
                <a:cs typeface="Quattrocento Sans" pitchFamily="34" charset="-120"/>
              </a:rPr>
              <a:t>Vers le bas</a:t>
            </a:r>
            <a:endParaRPr lang="en-US" sz="1600" dirty="0"/>
          </a:p>
        </p:txBody>
      </p:sp>
      <p:sp>
        <p:nvSpPr>
          <p:cNvPr id="29" name="Shape 27"/>
          <p:cNvSpPr/>
          <p:nvPr/>
        </p:nvSpPr>
        <p:spPr>
          <a:xfrm>
            <a:off x="3221182" y="4987636"/>
            <a:ext cx="2597727" cy="796636"/>
          </a:xfrm>
          <a:custGeom>
            <a:avLst/>
            <a:gdLst/>
            <a:ahLst/>
            <a:cxnLst/>
            <a:rect l="l" t="t" r="r" b="b"/>
            <a:pathLst>
              <a:path w="2597727" h="796636">
                <a:moveTo>
                  <a:pt x="69275" y="0"/>
                </a:moveTo>
                <a:lnTo>
                  <a:pt x="2528452" y="0"/>
                </a:lnTo>
                <a:cubicBezTo>
                  <a:pt x="2566712" y="0"/>
                  <a:pt x="2597727" y="31016"/>
                  <a:pt x="2597727" y="69275"/>
                </a:cubicBezTo>
                <a:lnTo>
                  <a:pt x="2597727" y="727361"/>
                </a:lnTo>
                <a:cubicBezTo>
                  <a:pt x="2597727" y="765621"/>
                  <a:pt x="2566712" y="796636"/>
                  <a:pt x="2528452" y="796636"/>
                </a:cubicBezTo>
                <a:lnTo>
                  <a:pt x="69275" y="796636"/>
                </a:lnTo>
                <a:cubicBezTo>
                  <a:pt x="31016" y="796636"/>
                  <a:pt x="0" y="765621"/>
                  <a:pt x="0" y="727361"/>
                </a:cubicBezTo>
                <a:lnTo>
                  <a:pt x="0" y="69275"/>
                </a:lnTo>
                <a:cubicBezTo>
                  <a:pt x="0" y="31016"/>
                  <a:pt x="31016" y="0"/>
                  <a:pt x="69275" y="0"/>
                </a:cubicBezTo>
                <a:close/>
              </a:path>
            </a:pathLst>
          </a:custGeom>
          <a:solidFill>
            <a:srgbClr val="4A90A4">
              <a:alpha val="5098"/>
            </a:srgbClr>
          </a:solidFill>
          <a:ln/>
        </p:spPr>
      </p:sp>
      <p:sp>
        <p:nvSpPr>
          <p:cNvPr id="30" name="Shape 28"/>
          <p:cNvSpPr/>
          <p:nvPr/>
        </p:nvSpPr>
        <p:spPr>
          <a:xfrm>
            <a:off x="4416136" y="5091545"/>
            <a:ext cx="207818" cy="207818"/>
          </a:xfrm>
          <a:custGeom>
            <a:avLst/>
            <a:gdLst/>
            <a:ahLst/>
            <a:cxnLst/>
            <a:rect l="l" t="t" r="r" b="b"/>
            <a:pathLst>
              <a:path w="207818" h="207818">
                <a:moveTo>
                  <a:pt x="116898" y="12989"/>
                </a:moveTo>
                <a:cubicBezTo>
                  <a:pt x="116898" y="20173"/>
                  <a:pt x="122702" y="25977"/>
                  <a:pt x="129886" y="25977"/>
                </a:cubicBezTo>
                <a:lnTo>
                  <a:pt x="146122" y="25977"/>
                </a:lnTo>
                <a:cubicBezTo>
                  <a:pt x="151521" y="25977"/>
                  <a:pt x="155864" y="30320"/>
                  <a:pt x="155864" y="35719"/>
                </a:cubicBezTo>
                <a:cubicBezTo>
                  <a:pt x="155864" y="41117"/>
                  <a:pt x="151521" y="45460"/>
                  <a:pt x="146122" y="45460"/>
                </a:cubicBezTo>
                <a:lnTo>
                  <a:pt x="12989" y="45460"/>
                </a:lnTo>
                <a:cubicBezTo>
                  <a:pt x="5804" y="45460"/>
                  <a:pt x="0" y="51265"/>
                  <a:pt x="0" y="58449"/>
                </a:cubicBezTo>
                <a:cubicBezTo>
                  <a:pt x="0" y="65633"/>
                  <a:pt x="5804" y="71438"/>
                  <a:pt x="12989" y="71438"/>
                </a:cubicBezTo>
                <a:lnTo>
                  <a:pt x="146122" y="71438"/>
                </a:lnTo>
                <a:cubicBezTo>
                  <a:pt x="165849" y="71438"/>
                  <a:pt x="181841" y="55445"/>
                  <a:pt x="181841" y="35719"/>
                </a:cubicBezTo>
                <a:cubicBezTo>
                  <a:pt x="181841" y="15992"/>
                  <a:pt x="165849" y="0"/>
                  <a:pt x="146122" y="0"/>
                </a:cubicBezTo>
                <a:lnTo>
                  <a:pt x="129886" y="0"/>
                </a:lnTo>
                <a:cubicBezTo>
                  <a:pt x="122702" y="0"/>
                  <a:pt x="116898" y="5804"/>
                  <a:pt x="116898" y="12989"/>
                </a:cubicBezTo>
                <a:close/>
                <a:moveTo>
                  <a:pt x="142875" y="155864"/>
                </a:moveTo>
                <a:cubicBezTo>
                  <a:pt x="142875" y="163048"/>
                  <a:pt x="148679" y="168852"/>
                  <a:pt x="155864" y="168852"/>
                </a:cubicBezTo>
                <a:lnTo>
                  <a:pt x="168852" y="168852"/>
                </a:lnTo>
                <a:cubicBezTo>
                  <a:pt x="190365" y="168852"/>
                  <a:pt x="207818" y="151399"/>
                  <a:pt x="207818" y="129886"/>
                </a:cubicBezTo>
                <a:cubicBezTo>
                  <a:pt x="207818" y="108374"/>
                  <a:pt x="190365" y="90920"/>
                  <a:pt x="168852" y="90920"/>
                </a:cubicBezTo>
                <a:lnTo>
                  <a:pt x="12989" y="90920"/>
                </a:lnTo>
                <a:cubicBezTo>
                  <a:pt x="5804" y="90920"/>
                  <a:pt x="0" y="96725"/>
                  <a:pt x="0" y="103909"/>
                </a:cubicBezTo>
                <a:cubicBezTo>
                  <a:pt x="0" y="111093"/>
                  <a:pt x="5804" y="116898"/>
                  <a:pt x="12989" y="116898"/>
                </a:cubicBezTo>
                <a:lnTo>
                  <a:pt x="168852" y="116898"/>
                </a:lnTo>
                <a:cubicBezTo>
                  <a:pt x="176037" y="116898"/>
                  <a:pt x="181841" y="122702"/>
                  <a:pt x="181841" y="129886"/>
                </a:cubicBezTo>
                <a:cubicBezTo>
                  <a:pt x="181841" y="137071"/>
                  <a:pt x="176037" y="142875"/>
                  <a:pt x="168852" y="142875"/>
                </a:cubicBezTo>
                <a:lnTo>
                  <a:pt x="155864" y="142875"/>
                </a:lnTo>
                <a:cubicBezTo>
                  <a:pt x="148679" y="142875"/>
                  <a:pt x="142875" y="148679"/>
                  <a:pt x="142875" y="155864"/>
                </a:cubicBezTo>
                <a:close/>
                <a:moveTo>
                  <a:pt x="51955" y="207818"/>
                </a:moveTo>
                <a:lnTo>
                  <a:pt x="68190" y="207818"/>
                </a:lnTo>
                <a:cubicBezTo>
                  <a:pt x="87917" y="207818"/>
                  <a:pt x="103909" y="191826"/>
                  <a:pt x="103909" y="172099"/>
                </a:cubicBezTo>
                <a:cubicBezTo>
                  <a:pt x="103909" y="152373"/>
                  <a:pt x="87917" y="136381"/>
                  <a:pt x="68190" y="136381"/>
                </a:cubicBezTo>
                <a:lnTo>
                  <a:pt x="12989" y="136381"/>
                </a:lnTo>
                <a:cubicBezTo>
                  <a:pt x="5804" y="136381"/>
                  <a:pt x="0" y="142185"/>
                  <a:pt x="0" y="149369"/>
                </a:cubicBezTo>
                <a:cubicBezTo>
                  <a:pt x="0" y="156554"/>
                  <a:pt x="5804" y="162358"/>
                  <a:pt x="12989" y="162358"/>
                </a:cubicBezTo>
                <a:lnTo>
                  <a:pt x="68190" y="162358"/>
                </a:lnTo>
                <a:cubicBezTo>
                  <a:pt x="73589" y="162358"/>
                  <a:pt x="77932" y="166701"/>
                  <a:pt x="77932" y="172099"/>
                </a:cubicBezTo>
                <a:cubicBezTo>
                  <a:pt x="77932" y="177498"/>
                  <a:pt x="73589" y="181841"/>
                  <a:pt x="68190" y="181841"/>
                </a:cubicBezTo>
                <a:lnTo>
                  <a:pt x="51955" y="181841"/>
                </a:lnTo>
                <a:cubicBezTo>
                  <a:pt x="44770" y="181841"/>
                  <a:pt x="38966" y="187645"/>
                  <a:pt x="38966" y="194830"/>
                </a:cubicBezTo>
                <a:cubicBezTo>
                  <a:pt x="38966" y="202014"/>
                  <a:pt x="44770" y="207818"/>
                  <a:pt x="51955" y="207818"/>
                </a:cubicBezTo>
                <a:close/>
              </a:path>
            </a:pathLst>
          </a:custGeom>
          <a:solidFill>
            <a:srgbClr val="4A90A4"/>
          </a:solidFill>
          <a:ln/>
        </p:spPr>
      </p:sp>
      <p:sp>
        <p:nvSpPr>
          <p:cNvPr id="31" name="Text 29"/>
          <p:cNvSpPr/>
          <p:nvPr/>
        </p:nvSpPr>
        <p:spPr>
          <a:xfrm>
            <a:off x="3294784" y="5368636"/>
            <a:ext cx="2450523" cy="173182"/>
          </a:xfrm>
          <a:prstGeom prst="rect">
            <a:avLst/>
          </a:prstGeom>
          <a:noFill/>
          <a:ln/>
        </p:spPr>
        <p:txBody>
          <a:bodyPr wrap="square" lIns="0" tIns="0" rIns="0" bIns="0" rtlCol="0" anchor="ctr"/>
          <a:lstStyle/>
          <a:p>
            <a:pPr algn="ct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Force d'écoulement</a:t>
            </a:r>
            <a:endParaRPr lang="en-US" sz="1600" dirty="0"/>
          </a:p>
        </p:txBody>
      </p:sp>
      <p:sp>
        <p:nvSpPr>
          <p:cNvPr id="32" name="Text 30"/>
          <p:cNvSpPr/>
          <p:nvPr/>
        </p:nvSpPr>
        <p:spPr>
          <a:xfrm>
            <a:off x="3299114" y="5541818"/>
            <a:ext cx="2441864" cy="138545"/>
          </a:xfrm>
          <a:prstGeom prst="rect">
            <a:avLst/>
          </a:prstGeom>
          <a:noFill/>
          <a:ln/>
        </p:spPr>
        <p:txBody>
          <a:bodyPr wrap="square" lIns="0" tIns="0" rIns="0" bIns="0" rtlCol="0" anchor="ctr"/>
          <a:lstStyle/>
          <a:p>
            <a:pPr algn="ctr">
              <a:lnSpc>
                <a:spcPct val="110000"/>
              </a:lnSpc>
            </a:pPr>
            <a:r>
              <a:rPr lang="en-US" sz="818" dirty="0">
                <a:solidFill>
                  <a:srgbClr val="1A202C">
                    <a:alpha val="60000"/>
                  </a:srgbClr>
                </a:solidFill>
                <a:latin typeface="Quattrocento Sans" pitchFamily="34" charset="0"/>
                <a:ea typeface="Quattrocento Sans" pitchFamily="34" charset="-122"/>
                <a:cs typeface="Quattrocento Sans" pitchFamily="34" charset="-120"/>
              </a:rPr>
              <a:t>Portance + traînée</a:t>
            </a:r>
            <a:endParaRPr lang="en-US" sz="1600" dirty="0"/>
          </a:p>
        </p:txBody>
      </p:sp>
      <p:sp>
        <p:nvSpPr>
          <p:cNvPr id="33" name="Shape 31"/>
          <p:cNvSpPr/>
          <p:nvPr/>
        </p:nvSpPr>
        <p:spPr>
          <a:xfrm>
            <a:off x="519545" y="5888182"/>
            <a:ext cx="2597727" cy="796636"/>
          </a:xfrm>
          <a:custGeom>
            <a:avLst/>
            <a:gdLst/>
            <a:ahLst/>
            <a:cxnLst/>
            <a:rect l="l" t="t" r="r" b="b"/>
            <a:pathLst>
              <a:path w="2597727" h="796636">
                <a:moveTo>
                  <a:pt x="69275" y="0"/>
                </a:moveTo>
                <a:lnTo>
                  <a:pt x="2528452" y="0"/>
                </a:lnTo>
                <a:cubicBezTo>
                  <a:pt x="2566712" y="0"/>
                  <a:pt x="2597727" y="31016"/>
                  <a:pt x="2597727" y="69275"/>
                </a:cubicBezTo>
                <a:lnTo>
                  <a:pt x="2597727" y="727361"/>
                </a:lnTo>
                <a:cubicBezTo>
                  <a:pt x="2597727" y="765621"/>
                  <a:pt x="2566712" y="796636"/>
                  <a:pt x="2528452" y="796636"/>
                </a:cubicBezTo>
                <a:lnTo>
                  <a:pt x="69275" y="796636"/>
                </a:lnTo>
                <a:cubicBezTo>
                  <a:pt x="31016" y="796636"/>
                  <a:pt x="0" y="765621"/>
                  <a:pt x="0" y="727361"/>
                </a:cubicBezTo>
                <a:lnTo>
                  <a:pt x="0" y="69275"/>
                </a:lnTo>
                <a:cubicBezTo>
                  <a:pt x="0" y="31016"/>
                  <a:pt x="31016" y="0"/>
                  <a:pt x="69275" y="0"/>
                </a:cubicBezTo>
                <a:close/>
              </a:path>
            </a:pathLst>
          </a:custGeom>
          <a:solidFill>
            <a:srgbClr val="2E7D32">
              <a:alpha val="5098"/>
            </a:srgbClr>
          </a:solidFill>
          <a:ln/>
        </p:spPr>
      </p:sp>
      <p:sp>
        <p:nvSpPr>
          <p:cNvPr id="34" name="Shape 32"/>
          <p:cNvSpPr/>
          <p:nvPr/>
        </p:nvSpPr>
        <p:spPr>
          <a:xfrm>
            <a:off x="1740477" y="5992091"/>
            <a:ext cx="155864" cy="207818"/>
          </a:xfrm>
          <a:custGeom>
            <a:avLst/>
            <a:gdLst/>
            <a:ahLst/>
            <a:cxnLst/>
            <a:rect l="l" t="t" r="r" b="b"/>
            <a:pathLst>
              <a:path w="155864" h="207818">
                <a:moveTo>
                  <a:pt x="87105" y="7063"/>
                </a:moveTo>
                <a:cubicBezTo>
                  <a:pt x="82031" y="1989"/>
                  <a:pt x="73792" y="1989"/>
                  <a:pt x="68718" y="7063"/>
                </a:cubicBezTo>
                <a:lnTo>
                  <a:pt x="3775" y="72006"/>
                </a:lnTo>
                <a:cubicBezTo>
                  <a:pt x="-1299" y="77079"/>
                  <a:pt x="-1299" y="85319"/>
                  <a:pt x="3775" y="90393"/>
                </a:cubicBezTo>
                <a:cubicBezTo>
                  <a:pt x="8849" y="95466"/>
                  <a:pt x="17088" y="95466"/>
                  <a:pt x="22162" y="90393"/>
                </a:cubicBezTo>
                <a:lnTo>
                  <a:pt x="64943" y="47611"/>
                </a:lnTo>
                <a:lnTo>
                  <a:pt x="64943" y="198077"/>
                </a:lnTo>
                <a:cubicBezTo>
                  <a:pt x="64943" y="205261"/>
                  <a:pt x="70747" y="211065"/>
                  <a:pt x="77932" y="211065"/>
                </a:cubicBezTo>
                <a:cubicBezTo>
                  <a:pt x="85116" y="211065"/>
                  <a:pt x="90920" y="205261"/>
                  <a:pt x="90920" y="198077"/>
                </a:cubicBezTo>
                <a:lnTo>
                  <a:pt x="90920" y="47611"/>
                </a:lnTo>
                <a:lnTo>
                  <a:pt x="133702" y="90393"/>
                </a:lnTo>
                <a:cubicBezTo>
                  <a:pt x="138775" y="95466"/>
                  <a:pt x="147015" y="95466"/>
                  <a:pt x="152089" y="90393"/>
                </a:cubicBezTo>
                <a:cubicBezTo>
                  <a:pt x="157162" y="85319"/>
                  <a:pt x="157162" y="77079"/>
                  <a:pt x="152089" y="72006"/>
                </a:cubicBezTo>
                <a:lnTo>
                  <a:pt x="87146" y="7063"/>
                </a:lnTo>
                <a:close/>
              </a:path>
            </a:pathLst>
          </a:custGeom>
          <a:solidFill>
            <a:srgbClr val="2E7D32"/>
          </a:solidFill>
          <a:ln/>
        </p:spPr>
      </p:sp>
      <p:sp>
        <p:nvSpPr>
          <p:cNvPr id="35" name="Text 33"/>
          <p:cNvSpPr/>
          <p:nvPr/>
        </p:nvSpPr>
        <p:spPr>
          <a:xfrm>
            <a:off x="593148" y="6269182"/>
            <a:ext cx="2450523" cy="173182"/>
          </a:xfrm>
          <a:prstGeom prst="rect">
            <a:avLst/>
          </a:prstGeom>
          <a:noFill/>
          <a:ln/>
        </p:spPr>
        <p:txBody>
          <a:bodyPr wrap="square" lIns="0" tIns="0" rIns="0" bIns="0" rtlCol="0" anchor="ctr"/>
          <a:lstStyle/>
          <a:p>
            <a:pPr algn="ct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Portance (F</a:t>
            </a:r>
            <a:r>
              <a:rPr lang="en-US" sz="716" b="1" dirty="0">
                <a:solidFill>
                  <a:srgbClr val="1A202C"/>
                </a:solidFill>
                <a:latin typeface="Quattrocento Sans" pitchFamily="34" charset="0"/>
                <a:ea typeface="Quattrocento Sans" pitchFamily="34" charset="-122"/>
                <a:cs typeface="Quattrocento Sans" pitchFamily="34" charset="-120"/>
              </a:rPr>
              <a:t>L</a:t>
            </a:r>
            <a:r>
              <a:rPr lang="en-US" sz="955" b="1" dirty="0">
                <a:solidFill>
                  <a:srgbClr val="1A202C"/>
                </a:solidFill>
                <a:latin typeface="Quattrocento Sans" pitchFamily="34" charset="0"/>
                <a:ea typeface="Quattrocento Sans" pitchFamily="34" charset="-122"/>
                <a:cs typeface="Quattrocento Sans" pitchFamily="34" charset="-120"/>
              </a:rPr>
              <a:t>)</a:t>
            </a:r>
            <a:endParaRPr lang="en-US" sz="1600" dirty="0"/>
          </a:p>
        </p:txBody>
      </p:sp>
      <p:sp>
        <p:nvSpPr>
          <p:cNvPr id="36" name="Text 34"/>
          <p:cNvSpPr/>
          <p:nvPr/>
        </p:nvSpPr>
        <p:spPr>
          <a:xfrm>
            <a:off x="597477" y="6442364"/>
            <a:ext cx="2441864" cy="138545"/>
          </a:xfrm>
          <a:prstGeom prst="rect">
            <a:avLst/>
          </a:prstGeom>
          <a:noFill/>
          <a:ln/>
        </p:spPr>
        <p:txBody>
          <a:bodyPr wrap="square" lIns="0" tIns="0" rIns="0" bIns="0" rtlCol="0" anchor="ctr"/>
          <a:lstStyle/>
          <a:p>
            <a:pPr algn="ctr">
              <a:lnSpc>
                <a:spcPct val="110000"/>
              </a:lnSpc>
            </a:pPr>
            <a:r>
              <a:rPr lang="en-US" sz="818" dirty="0">
                <a:solidFill>
                  <a:srgbClr val="1A202C">
                    <a:alpha val="60000"/>
                  </a:srgbClr>
                </a:solidFill>
                <a:latin typeface="Quattrocento Sans" pitchFamily="34" charset="0"/>
                <a:ea typeface="Quattrocento Sans" pitchFamily="34" charset="-122"/>
                <a:cs typeface="Quattrocento Sans" pitchFamily="34" charset="-120"/>
              </a:rPr>
              <a:t>Vers le haut</a:t>
            </a:r>
            <a:endParaRPr lang="en-US" sz="1600" dirty="0"/>
          </a:p>
        </p:txBody>
      </p:sp>
      <p:sp>
        <p:nvSpPr>
          <p:cNvPr id="37" name="Shape 35"/>
          <p:cNvSpPr/>
          <p:nvPr/>
        </p:nvSpPr>
        <p:spPr>
          <a:xfrm>
            <a:off x="3221182" y="5888182"/>
            <a:ext cx="2597727" cy="796636"/>
          </a:xfrm>
          <a:custGeom>
            <a:avLst/>
            <a:gdLst/>
            <a:ahLst/>
            <a:cxnLst/>
            <a:rect l="l" t="t" r="r" b="b"/>
            <a:pathLst>
              <a:path w="2597727" h="796636">
                <a:moveTo>
                  <a:pt x="69275" y="0"/>
                </a:moveTo>
                <a:lnTo>
                  <a:pt x="2528452" y="0"/>
                </a:lnTo>
                <a:cubicBezTo>
                  <a:pt x="2566712" y="0"/>
                  <a:pt x="2597727" y="31016"/>
                  <a:pt x="2597727" y="69275"/>
                </a:cubicBezTo>
                <a:lnTo>
                  <a:pt x="2597727" y="727361"/>
                </a:lnTo>
                <a:cubicBezTo>
                  <a:pt x="2597727" y="765621"/>
                  <a:pt x="2566712" y="796636"/>
                  <a:pt x="2528452" y="796636"/>
                </a:cubicBezTo>
                <a:lnTo>
                  <a:pt x="69275" y="796636"/>
                </a:lnTo>
                <a:cubicBezTo>
                  <a:pt x="31016" y="796636"/>
                  <a:pt x="0" y="765621"/>
                  <a:pt x="0" y="727361"/>
                </a:cubicBezTo>
                <a:lnTo>
                  <a:pt x="0" y="69275"/>
                </a:lnTo>
                <a:cubicBezTo>
                  <a:pt x="0" y="31016"/>
                  <a:pt x="31016" y="0"/>
                  <a:pt x="69275" y="0"/>
                </a:cubicBezTo>
                <a:close/>
              </a:path>
            </a:pathLst>
          </a:custGeom>
          <a:solidFill>
            <a:srgbClr val="1E3A5F">
              <a:alpha val="5098"/>
            </a:srgbClr>
          </a:solidFill>
          <a:ln/>
        </p:spPr>
      </p:sp>
      <p:sp>
        <p:nvSpPr>
          <p:cNvPr id="38" name="Shape 36"/>
          <p:cNvSpPr/>
          <p:nvPr/>
        </p:nvSpPr>
        <p:spPr>
          <a:xfrm>
            <a:off x="4416136" y="5992091"/>
            <a:ext cx="207818" cy="207818"/>
          </a:xfrm>
          <a:custGeom>
            <a:avLst/>
            <a:gdLst/>
            <a:ahLst/>
            <a:cxnLst/>
            <a:rect l="l" t="t" r="r" b="b"/>
            <a:pathLst>
              <a:path w="207818" h="207818">
                <a:moveTo>
                  <a:pt x="204003" y="113082"/>
                </a:moveTo>
                <a:cubicBezTo>
                  <a:pt x="209076" y="108009"/>
                  <a:pt x="209076" y="99769"/>
                  <a:pt x="204003" y="94695"/>
                </a:cubicBezTo>
                <a:lnTo>
                  <a:pt x="139060" y="29752"/>
                </a:lnTo>
                <a:cubicBezTo>
                  <a:pt x="133986" y="24678"/>
                  <a:pt x="125746" y="24678"/>
                  <a:pt x="120673" y="29752"/>
                </a:cubicBezTo>
                <a:cubicBezTo>
                  <a:pt x="115599" y="34826"/>
                  <a:pt x="115599" y="43065"/>
                  <a:pt x="120673" y="48139"/>
                </a:cubicBezTo>
                <a:lnTo>
                  <a:pt x="163454" y="90920"/>
                </a:lnTo>
                <a:lnTo>
                  <a:pt x="12989" y="90920"/>
                </a:lnTo>
                <a:cubicBezTo>
                  <a:pt x="5804" y="90920"/>
                  <a:pt x="0" y="96725"/>
                  <a:pt x="0" y="103909"/>
                </a:cubicBezTo>
                <a:cubicBezTo>
                  <a:pt x="0" y="111093"/>
                  <a:pt x="5804" y="116898"/>
                  <a:pt x="12989" y="116898"/>
                </a:cubicBezTo>
                <a:lnTo>
                  <a:pt x="163454" y="116898"/>
                </a:lnTo>
                <a:lnTo>
                  <a:pt x="120673" y="159679"/>
                </a:lnTo>
                <a:cubicBezTo>
                  <a:pt x="115599" y="164753"/>
                  <a:pt x="115599" y="172992"/>
                  <a:pt x="120673" y="178066"/>
                </a:cubicBezTo>
                <a:cubicBezTo>
                  <a:pt x="125746" y="183140"/>
                  <a:pt x="133986" y="183140"/>
                  <a:pt x="139060" y="178066"/>
                </a:cubicBezTo>
                <a:lnTo>
                  <a:pt x="204003" y="113123"/>
                </a:lnTo>
                <a:close/>
              </a:path>
            </a:pathLst>
          </a:custGeom>
          <a:solidFill>
            <a:srgbClr val="1E3A5F"/>
          </a:solidFill>
          <a:ln/>
        </p:spPr>
      </p:sp>
      <p:sp>
        <p:nvSpPr>
          <p:cNvPr id="39" name="Text 37"/>
          <p:cNvSpPr/>
          <p:nvPr/>
        </p:nvSpPr>
        <p:spPr>
          <a:xfrm>
            <a:off x="3294784" y="6269182"/>
            <a:ext cx="2450523" cy="173182"/>
          </a:xfrm>
          <a:prstGeom prst="rect">
            <a:avLst/>
          </a:prstGeom>
          <a:noFill/>
          <a:ln/>
        </p:spPr>
        <p:txBody>
          <a:bodyPr wrap="square" lIns="0" tIns="0" rIns="0" bIns="0" rtlCol="0" anchor="ctr"/>
          <a:lstStyle/>
          <a:p>
            <a:pPr algn="ct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Traînée (F</a:t>
            </a:r>
            <a:r>
              <a:rPr lang="en-US" sz="716" b="1" dirty="0">
                <a:solidFill>
                  <a:srgbClr val="1A202C"/>
                </a:solidFill>
                <a:latin typeface="Quattrocento Sans" pitchFamily="34" charset="0"/>
                <a:ea typeface="Quattrocento Sans" pitchFamily="34" charset="-122"/>
                <a:cs typeface="Quattrocento Sans" pitchFamily="34" charset="-120"/>
              </a:rPr>
              <a:t>D</a:t>
            </a:r>
            <a:r>
              <a:rPr lang="en-US" sz="955" b="1" dirty="0">
                <a:solidFill>
                  <a:srgbClr val="1A202C"/>
                </a:solidFill>
                <a:latin typeface="Quattrocento Sans" pitchFamily="34" charset="0"/>
                <a:ea typeface="Quattrocento Sans" pitchFamily="34" charset="-122"/>
                <a:cs typeface="Quattrocento Sans" pitchFamily="34" charset="-120"/>
              </a:rPr>
              <a:t>)</a:t>
            </a:r>
            <a:endParaRPr lang="en-US" sz="1600" dirty="0"/>
          </a:p>
        </p:txBody>
      </p:sp>
      <p:sp>
        <p:nvSpPr>
          <p:cNvPr id="40" name="Text 38"/>
          <p:cNvSpPr/>
          <p:nvPr/>
        </p:nvSpPr>
        <p:spPr>
          <a:xfrm>
            <a:off x="3299114" y="6442364"/>
            <a:ext cx="2441864" cy="138545"/>
          </a:xfrm>
          <a:prstGeom prst="rect">
            <a:avLst/>
          </a:prstGeom>
          <a:noFill/>
          <a:ln/>
        </p:spPr>
        <p:txBody>
          <a:bodyPr wrap="square" lIns="0" tIns="0" rIns="0" bIns="0" rtlCol="0" anchor="ctr"/>
          <a:lstStyle/>
          <a:p>
            <a:pPr algn="ctr">
              <a:lnSpc>
                <a:spcPct val="110000"/>
              </a:lnSpc>
            </a:pPr>
            <a:r>
              <a:rPr lang="en-US" sz="818" dirty="0">
                <a:solidFill>
                  <a:srgbClr val="1A202C">
                    <a:alpha val="60000"/>
                  </a:srgbClr>
                </a:solidFill>
                <a:latin typeface="Quattrocento Sans" pitchFamily="34" charset="0"/>
                <a:ea typeface="Quattrocento Sans" pitchFamily="34" charset="-122"/>
                <a:cs typeface="Quattrocento Sans" pitchFamily="34" charset="-120"/>
              </a:rPr>
              <a:t>Dans le sens de l'écoulement</a:t>
            </a:r>
            <a:endParaRPr lang="en-US" sz="1600" dirty="0"/>
          </a:p>
        </p:txBody>
      </p:sp>
      <p:sp>
        <p:nvSpPr>
          <p:cNvPr id="41" name="Shape 39"/>
          <p:cNvSpPr/>
          <p:nvPr/>
        </p:nvSpPr>
        <p:spPr>
          <a:xfrm>
            <a:off x="6199909" y="1143000"/>
            <a:ext cx="5645727" cy="2753591"/>
          </a:xfrm>
          <a:custGeom>
            <a:avLst/>
            <a:gdLst/>
            <a:ahLst/>
            <a:cxnLst/>
            <a:rect l="l" t="t" r="r" b="b"/>
            <a:pathLst>
              <a:path w="5645727" h="2753591">
                <a:moveTo>
                  <a:pt x="103921" y="0"/>
                </a:moveTo>
                <a:lnTo>
                  <a:pt x="5541807" y="0"/>
                </a:lnTo>
                <a:cubicBezTo>
                  <a:pt x="5599200" y="0"/>
                  <a:pt x="5645727" y="46527"/>
                  <a:pt x="5645727" y="103921"/>
                </a:cubicBezTo>
                <a:lnTo>
                  <a:pt x="5645727" y="2649670"/>
                </a:lnTo>
                <a:cubicBezTo>
                  <a:pt x="5645727" y="2707064"/>
                  <a:pt x="5599200" y="2753591"/>
                  <a:pt x="5541807" y="2753591"/>
                </a:cubicBezTo>
                <a:lnTo>
                  <a:pt x="103921" y="2753591"/>
                </a:lnTo>
                <a:cubicBezTo>
                  <a:pt x="46527" y="2753591"/>
                  <a:pt x="0" y="2707064"/>
                  <a:pt x="0" y="2649670"/>
                </a:cubicBezTo>
                <a:lnTo>
                  <a:pt x="0" y="103921"/>
                </a:lnTo>
                <a:cubicBezTo>
                  <a:pt x="0" y="46565"/>
                  <a:pt x="46565" y="0"/>
                  <a:pt x="103921" y="0"/>
                </a:cubicBezTo>
                <a:close/>
              </a:path>
            </a:pathLst>
          </a:custGeom>
          <a:solidFill>
            <a:srgbClr val="FFFFFF"/>
          </a:solidFill>
          <a:ln/>
          <a:effectLst>
            <a:outerShdw blurRad="129886" dist="86591" dir="5400000" algn="bl" rotWithShape="0">
              <a:srgbClr val="000000">
                <a:alpha val="10196"/>
              </a:srgbClr>
            </a:outerShdw>
          </a:effectLst>
        </p:spPr>
      </p:sp>
      <p:sp>
        <p:nvSpPr>
          <p:cNvPr id="42" name="Shape 40"/>
          <p:cNvSpPr/>
          <p:nvPr/>
        </p:nvSpPr>
        <p:spPr>
          <a:xfrm>
            <a:off x="6373091" y="1350818"/>
            <a:ext cx="216477" cy="173182"/>
          </a:xfrm>
          <a:custGeom>
            <a:avLst/>
            <a:gdLst/>
            <a:ahLst/>
            <a:cxnLst/>
            <a:rect l="l" t="t" r="r" b="b"/>
            <a:pathLst>
              <a:path w="216477" h="173182">
                <a:moveTo>
                  <a:pt x="129886" y="10824"/>
                </a:moveTo>
                <a:lnTo>
                  <a:pt x="173182" y="10824"/>
                </a:lnTo>
                <a:cubicBezTo>
                  <a:pt x="179169" y="10824"/>
                  <a:pt x="184006" y="15661"/>
                  <a:pt x="184006" y="21648"/>
                </a:cubicBezTo>
                <a:cubicBezTo>
                  <a:pt x="184006" y="27635"/>
                  <a:pt x="179169" y="32472"/>
                  <a:pt x="173182" y="32472"/>
                </a:cubicBezTo>
                <a:lnTo>
                  <a:pt x="134757" y="32472"/>
                </a:lnTo>
                <a:cubicBezTo>
                  <a:pt x="132998" y="41198"/>
                  <a:pt x="127011" y="48403"/>
                  <a:pt x="119063" y="51853"/>
                </a:cubicBezTo>
                <a:lnTo>
                  <a:pt x="119063" y="151534"/>
                </a:lnTo>
                <a:lnTo>
                  <a:pt x="173182" y="151534"/>
                </a:lnTo>
                <a:cubicBezTo>
                  <a:pt x="179169" y="151534"/>
                  <a:pt x="184006" y="156371"/>
                  <a:pt x="184006" y="162358"/>
                </a:cubicBezTo>
                <a:cubicBezTo>
                  <a:pt x="184006" y="168345"/>
                  <a:pt x="179169" y="173182"/>
                  <a:pt x="173182" y="173182"/>
                </a:cubicBezTo>
                <a:lnTo>
                  <a:pt x="43295" y="173182"/>
                </a:lnTo>
                <a:cubicBezTo>
                  <a:pt x="37309" y="173182"/>
                  <a:pt x="32472" y="168345"/>
                  <a:pt x="32472" y="162358"/>
                </a:cubicBezTo>
                <a:cubicBezTo>
                  <a:pt x="32472" y="156371"/>
                  <a:pt x="37309" y="151534"/>
                  <a:pt x="43295" y="151534"/>
                </a:cubicBezTo>
                <a:lnTo>
                  <a:pt x="97415" y="151534"/>
                </a:lnTo>
                <a:lnTo>
                  <a:pt x="97415" y="51853"/>
                </a:lnTo>
                <a:cubicBezTo>
                  <a:pt x="89466" y="48369"/>
                  <a:pt x="83479" y="41165"/>
                  <a:pt x="81720" y="32472"/>
                </a:cubicBezTo>
                <a:lnTo>
                  <a:pt x="43295" y="32472"/>
                </a:lnTo>
                <a:cubicBezTo>
                  <a:pt x="37309" y="32472"/>
                  <a:pt x="32472" y="27635"/>
                  <a:pt x="32472" y="21648"/>
                </a:cubicBezTo>
                <a:cubicBezTo>
                  <a:pt x="32472" y="15661"/>
                  <a:pt x="37309" y="10824"/>
                  <a:pt x="43295" y="10824"/>
                </a:cubicBezTo>
                <a:lnTo>
                  <a:pt x="86591" y="10824"/>
                </a:lnTo>
                <a:cubicBezTo>
                  <a:pt x="91529" y="4262"/>
                  <a:pt x="99377" y="0"/>
                  <a:pt x="108239" y="0"/>
                </a:cubicBezTo>
                <a:cubicBezTo>
                  <a:pt x="117101" y="0"/>
                  <a:pt x="124948" y="4262"/>
                  <a:pt x="129886" y="10824"/>
                </a:cubicBezTo>
                <a:close/>
                <a:moveTo>
                  <a:pt x="148693" y="108239"/>
                </a:moveTo>
                <a:lnTo>
                  <a:pt x="197671" y="108239"/>
                </a:lnTo>
                <a:lnTo>
                  <a:pt x="173182" y="66229"/>
                </a:lnTo>
                <a:lnTo>
                  <a:pt x="148693" y="108239"/>
                </a:lnTo>
                <a:close/>
                <a:moveTo>
                  <a:pt x="173182" y="140710"/>
                </a:moveTo>
                <a:cubicBezTo>
                  <a:pt x="151906" y="140710"/>
                  <a:pt x="134216" y="129210"/>
                  <a:pt x="130563" y="114023"/>
                </a:cubicBezTo>
                <a:cubicBezTo>
                  <a:pt x="129683" y="110302"/>
                  <a:pt x="130901" y="106480"/>
                  <a:pt x="132829" y="103165"/>
                </a:cubicBezTo>
                <a:lnTo>
                  <a:pt x="165030" y="47963"/>
                </a:lnTo>
                <a:cubicBezTo>
                  <a:pt x="166721" y="45054"/>
                  <a:pt x="169833" y="43295"/>
                  <a:pt x="173182" y="43295"/>
                </a:cubicBezTo>
                <a:cubicBezTo>
                  <a:pt x="176530" y="43295"/>
                  <a:pt x="179642" y="45088"/>
                  <a:pt x="181334" y="47963"/>
                </a:cubicBezTo>
                <a:lnTo>
                  <a:pt x="213535" y="103165"/>
                </a:lnTo>
                <a:cubicBezTo>
                  <a:pt x="215463" y="106480"/>
                  <a:pt x="216680" y="110302"/>
                  <a:pt x="215801" y="114023"/>
                </a:cubicBezTo>
                <a:cubicBezTo>
                  <a:pt x="212148" y="129176"/>
                  <a:pt x="194457" y="140710"/>
                  <a:pt x="173182" y="140710"/>
                </a:cubicBezTo>
                <a:close/>
                <a:moveTo>
                  <a:pt x="42890" y="66229"/>
                </a:moveTo>
                <a:lnTo>
                  <a:pt x="18401" y="108239"/>
                </a:lnTo>
                <a:lnTo>
                  <a:pt x="67412" y="108239"/>
                </a:lnTo>
                <a:lnTo>
                  <a:pt x="42890" y="66229"/>
                </a:lnTo>
                <a:close/>
                <a:moveTo>
                  <a:pt x="304" y="114023"/>
                </a:moveTo>
                <a:cubicBezTo>
                  <a:pt x="-575" y="110302"/>
                  <a:pt x="643" y="106480"/>
                  <a:pt x="2571" y="103165"/>
                </a:cubicBezTo>
                <a:lnTo>
                  <a:pt x="34772" y="47963"/>
                </a:lnTo>
                <a:cubicBezTo>
                  <a:pt x="36463" y="45054"/>
                  <a:pt x="39575" y="43295"/>
                  <a:pt x="42923" y="43295"/>
                </a:cubicBezTo>
                <a:cubicBezTo>
                  <a:pt x="46272" y="43295"/>
                  <a:pt x="49384" y="45088"/>
                  <a:pt x="51075" y="47963"/>
                </a:cubicBezTo>
                <a:lnTo>
                  <a:pt x="83276" y="103165"/>
                </a:lnTo>
                <a:cubicBezTo>
                  <a:pt x="85204" y="106480"/>
                  <a:pt x="86422" y="110302"/>
                  <a:pt x="85542" y="114023"/>
                </a:cubicBezTo>
                <a:cubicBezTo>
                  <a:pt x="81889" y="129176"/>
                  <a:pt x="64199" y="140710"/>
                  <a:pt x="42923" y="140710"/>
                </a:cubicBezTo>
                <a:cubicBezTo>
                  <a:pt x="21648" y="140710"/>
                  <a:pt x="3957" y="129210"/>
                  <a:pt x="304" y="114023"/>
                </a:cubicBezTo>
                <a:close/>
              </a:path>
            </a:pathLst>
          </a:custGeom>
          <a:solidFill>
            <a:srgbClr val="1E3A5F"/>
          </a:solidFill>
          <a:ln/>
        </p:spPr>
      </p:sp>
      <p:sp>
        <p:nvSpPr>
          <p:cNvPr id="43" name="Text 41"/>
          <p:cNvSpPr/>
          <p:nvPr/>
        </p:nvSpPr>
        <p:spPr>
          <a:xfrm>
            <a:off x="6589568" y="1316182"/>
            <a:ext cx="5169477" cy="242455"/>
          </a:xfrm>
          <a:prstGeom prst="rect">
            <a:avLst/>
          </a:prstGeom>
          <a:noFill/>
          <a:ln/>
        </p:spPr>
        <p:txBody>
          <a:bodyPr wrap="square" lIns="0" tIns="0" rIns="0" bIns="0" rtlCol="0" anchor="ctr"/>
          <a:lstStyle/>
          <a:p>
            <a:pPr>
              <a:lnSpc>
                <a:spcPct val="120000"/>
              </a:lnSpc>
            </a:pPr>
            <a:r>
              <a:rPr lang="en-US" sz="1364" b="1" dirty="0">
                <a:solidFill>
                  <a:srgbClr val="1E3A5F"/>
                </a:solidFill>
                <a:latin typeface="Liter" pitchFamily="34" charset="0"/>
                <a:ea typeface="Liter" pitchFamily="34" charset="-122"/>
                <a:cs typeface="Liter" pitchFamily="34" charset="-120"/>
              </a:rPr>
              <a:t>Critères d'érosion</a:t>
            </a:r>
            <a:endParaRPr lang="en-US" sz="1600" dirty="0"/>
          </a:p>
        </p:txBody>
      </p:sp>
      <p:sp>
        <p:nvSpPr>
          <p:cNvPr id="44" name="Shape 42"/>
          <p:cNvSpPr/>
          <p:nvPr/>
        </p:nvSpPr>
        <p:spPr>
          <a:xfrm>
            <a:off x="6373091" y="1697182"/>
            <a:ext cx="5299364" cy="1229591"/>
          </a:xfrm>
          <a:custGeom>
            <a:avLst/>
            <a:gdLst/>
            <a:ahLst/>
            <a:cxnLst/>
            <a:rect l="l" t="t" r="r" b="b"/>
            <a:pathLst>
              <a:path w="5299364" h="1229591">
                <a:moveTo>
                  <a:pt x="69275" y="0"/>
                </a:moveTo>
                <a:lnTo>
                  <a:pt x="5230088" y="0"/>
                </a:lnTo>
                <a:cubicBezTo>
                  <a:pt x="5268348" y="0"/>
                  <a:pt x="5299364" y="31016"/>
                  <a:pt x="5299364" y="69275"/>
                </a:cubicBezTo>
                <a:lnTo>
                  <a:pt x="5299364" y="1160316"/>
                </a:lnTo>
                <a:cubicBezTo>
                  <a:pt x="5299364" y="1198575"/>
                  <a:pt x="5268348" y="1229591"/>
                  <a:pt x="5230088" y="1229591"/>
                </a:cubicBezTo>
                <a:lnTo>
                  <a:pt x="69275" y="1229591"/>
                </a:lnTo>
                <a:cubicBezTo>
                  <a:pt x="31016" y="1229591"/>
                  <a:pt x="0" y="1198575"/>
                  <a:pt x="0" y="1160316"/>
                </a:cubicBezTo>
                <a:lnTo>
                  <a:pt x="0" y="69275"/>
                </a:lnTo>
                <a:cubicBezTo>
                  <a:pt x="0" y="31016"/>
                  <a:pt x="31016" y="0"/>
                  <a:pt x="69275" y="0"/>
                </a:cubicBezTo>
                <a:close/>
              </a:path>
            </a:pathLst>
          </a:custGeom>
          <a:solidFill>
            <a:srgbClr val="1E3A5F">
              <a:alpha val="5098"/>
            </a:srgbClr>
          </a:solidFill>
          <a:ln/>
        </p:spPr>
      </p:sp>
      <p:sp>
        <p:nvSpPr>
          <p:cNvPr id="45" name="Text 43"/>
          <p:cNvSpPr/>
          <p:nvPr/>
        </p:nvSpPr>
        <p:spPr>
          <a:xfrm>
            <a:off x="6511636" y="1835727"/>
            <a:ext cx="5082886" cy="398318"/>
          </a:xfrm>
          <a:prstGeom prst="rect">
            <a:avLst/>
          </a:prstGeom>
          <a:noFill/>
          <a:ln/>
        </p:spPr>
        <p:txBody>
          <a:bodyPr wrap="square" lIns="0" tIns="0" rIns="0" bIns="0" rtlCol="0" anchor="ctr"/>
          <a:lstStyle/>
          <a:p>
            <a:pPr>
              <a:lnSpc>
                <a:spcPct val="140000"/>
              </a:lnSpc>
            </a:pPr>
            <a:r>
              <a:rPr lang="en-US" sz="955" dirty="0">
                <a:solidFill>
                  <a:srgbClr val="1A202C"/>
                </a:solidFill>
                <a:latin typeface="Quattrocento Sans" pitchFamily="34" charset="0"/>
                <a:ea typeface="Quattrocento Sans" pitchFamily="34" charset="-122"/>
                <a:cs typeface="Quattrocento Sans" pitchFamily="34" charset="-120"/>
              </a:rPr>
              <a:t>Le déclenchement du transport dépend de l'équilibre entre les forces. Le grain se met en mouvement lorsque la force d'écoulement dépasse un seuil critique.</a:t>
            </a:r>
            <a:endParaRPr lang="en-US" sz="1600" dirty="0"/>
          </a:p>
        </p:txBody>
      </p:sp>
      <p:sp>
        <p:nvSpPr>
          <p:cNvPr id="46" name="Shape 44"/>
          <p:cNvSpPr/>
          <p:nvPr/>
        </p:nvSpPr>
        <p:spPr>
          <a:xfrm>
            <a:off x="6520295" y="2342284"/>
            <a:ext cx="5004955" cy="432955"/>
          </a:xfrm>
          <a:custGeom>
            <a:avLst/>
            <a:gdLst/>
            <a:ahLst/>
            <a:cxnLst/>
            <a:rect l="l" t="t" r="r" b="b"/>
            <a:pathLst>
              <a:path w="5004955" h="432955">
                <a:moveTo>
                  <a:pt x="34636" y="0"/>
                </a:moveTo>
                <a:lnTo>
                  <a:pt x="4970318" y="0"/>
                </a:lnTo>
                <a:cubicBezTo>
                  <a:pt x="4989447" y="0"/>
                  <a:pt x="5004955" y="15507"/>
                  <a:pt x="5004955" y="34636"/>
                </a:cubicBezTo>
                <a:lnTo>
                  <a:pt x="5004955" y="398318"/>
                </a:lnTo>
                <a:cubicBezTo>
                  <a:pt x="5004955" y="417447"/>
                  <a:pt x="4989447" y="432955"/>
                  <a:pt x="4970318" y="432955"/>
                </a:cubicBezTo>
                <a:lnTo>
                  <a:pt x="34636" y="432955"/>
                </a:lnTo>
                <a:cubicBezTo>
                  <a:pt x="15520" y="432955"/>
                  <a:pt x="0" y="417435"/>
                  <a:pt x="0" y="398318"/>
                </a:cubicBezTo>
                <a:lnTo>
                  <a:pt x="0" y="34636"/>
                </a:lnTo>
                <a:cubicBezTo>
                  <a:pt x="0" y="15507"/>
                  <a:pt x="15507" y="0"/>
                  <a:pt x="34636" y="0"/>
                </a:cubicBezTo>
                <a:close/>
              </a:path>
            </a:pathLst>
          </a:custGeom>
          <a:solidFill>
            <a:srgbClr val="FFFFFF"/>
          </a:solidFill>
          <a:ln w="25400">
            <a:solidFill>
              <a:srgbClr val="4A90A4"/>
            </a:solidFill>
            <a:prstDash val="solid"/>
          </a:ln>
        </p:spPr>
      </p:sp>
      <p:sp>
        <p:nvSpPr>
          <p:cNvPr id="47" name="Text 45"/>
          <p:cNvSpPr/>
          <p:nvPr/>
        </p:nvSpPr>
        <p:spPr>
          <a:xfrm>
            <a:off x="6598227" y="2454852"/>
            <a:ext cx="4849091" cy="207818"/>
          </a:xfrm>
          <a:prstGeom prst="rect">
            <a:avLst/>
          </a:prstGeom>
          <a:noFill/>
          <a:ln/>
        </p:spPr>
        <p:txBody>
          <a:bodyPr wrap="square" lIns="0" tIns="0" rIns="0" bIns="0" rtlCol="0" anchor="ctr"/>
          <a:lstStyle/>
          <a:p>
            <a:pPr algn="ctr">
              <a:lnSpc>
                <a:spcPct val="130000"/>
              </a:lnSpc>
            </a:pPr>
            <a:r>
              <a:rPr lang="en-US" sz="1091" b="1" dirty="0">
                <a:solidFill>
                  <a:srgbClr val="1E3A5F"/>
                </a:solidFill>
                <a:latin typeface="Quattrocento Sans" pitchFamily="34" charset="0"/>
                <a:ea typeface="Quattrocento Sans" pitchFamily="34" charset="-122"/>
                <a:cs typeface="Quattrocento Sans" pitchFamily="34" charset="-120"/>
              </a:rPr>
              <a:t>Transport si : F</a:t>
            </a:r>
            <a:r>
              <a:rPr lang="en-US" sz="818" b="1" dirty="0">
                <a:solidFill>
                  <a:srgbClr val="1E3A5F"/>
                </a:solidFill>
                <a:latin typeface="Quattrocento Sans" pitchFamily="34" charset="0"/>
                <a:ea typeface="Quattrocento Sans" pitchFamily="34" charset="-122"/>
                <a:cs typeface="Quattrocento Sans" pitchFamily="34" charset="-120"/>
              </a:rPr>
              <a:t>écoulement</a:t>
            </a:r>
            <a:r>
              <a:rPr lang="en-US" sz="1091" b="1" dirty="0">
                <a:solidFill>
                  <a:srgbClr val="1E3A5F"/>
                </a:solidFill>
                <a:latin typeface="Quattrocento Sans" pitchFamily="34" charset="0"/>
                <a:ea typeface="Quattrocento Sans" pitchFamily="34" charset="-122"/>
                <a:cs typeface="Quattrocento Sans" pitchFamily="34" charset="-120"/>
              </a:rPr>
              <a:t> &gt; F</a:t>
            </a:r>
            <a:r>
              <a:rPr lang="en-US" sz="818" b="1" dirty="0">
                <a:solidFill>
                  <a:srgbClr val="1E3A5F"/>
                </a:solidFill>
                <a:latin typeface="Quattrocento Sans" pitchFamily="34" charset="0"/>
                <a:ea typeface="Quattrocento Sans" pitchFamily="34" charset="-122"/>
                <a:cs typeface="Quattrocento Sans" pitchFamily="34" charset="-120"/>
              </a:rPr>
              <a:t>g</a:t>
            </a:r>
            <a:endParaRPr lang="en-US" sz="1600" dirty="0"/>
          </a:p>
        </p:txBody>
      </p:sp>
      <p:sp>
        <p:nvSpPr>
          <p:cNvPr id="48" name="Shape 46"/>
          <p:cNvSpPr/>
          <p:nvPr/>
        </p:nvSpPr>
        <p:spPr>
          <a:xfrm>
            <a:off x="6390409" y="3095625"/>
            <a:ext cx="121227" cy="121227"/>
          </a:xfrm>
          <a:custGeom>
            <a:avLst/>
            <a:gdLst/>
            <a:ahLst/>
            <a:cxnLst/>
            <a:rect l="l" t="t" r="r" b="b"/>
            <a:pathLst>
              <a:path w="121227" h="121227">
                <a:moveTo>
                  <a:pt x="60614" y="121227"/>
                </a:moveTo>
                <a:cubicBezTo>
                  <a:pt x="94067" y="121227"/>
                  <a:pt x="121227" y="94067"/>
                  <a:pt x="121227" y="60614"/>
                </a:cubicBezTo>
                <a:cubicBezTo>
                  <a:pt x="121227" y="27160"/>
                  <a:pt x="94067" y="0"/>
                  <a:pt x="60614" y="0"/>
                </a:cubicBezTo>
                <a:cubicBezTo>
                  <a:pt x="27160" y="0"/>
                  <a:pt x="0" y="27160"/>
                  <a:pt x="0" y="60614"/>
                </a:cubicBezTo>
                <a:cubicBezTo>
                  <a:pt x="0" y="94067"/>
                  <a:pt x="27160" y="121227"/>
                  <a:pt x="60614" y="121227"/>
                </a:cubicBezTo>
                <a:close/>
                <a:moveTo>
                  <a:pt x="80597" y="50361"/>
                </a:moveTo>
                <a:lnTo>
                  <a:pt x="61655" y="80668"/>
                </a:lnTo>
                <a:cubicBezTo>
                  <a:pt x="60661" y="82255"/>
                  <a:pt x="58956" y="83249"/>
                  <a:pt x="57086" y="83344"/>
                </a:cubicBezTo>
                <a:cubicBezTo>
                  <a:pt x="55215" y="83438"/>
                  <a:pt x="53416" y="82586"/>
                  <a:pt x="52303" y="81071"/>
                </a:cubicBezTo>
                <a:lnTo>
                  <a:pt x="40938" y="65917"/>
                </a:lnTo>
                <a:cubicBezTo>
                  <a:pt x="39044" y="63408"/>
                  <a:pt x="39565" y="59856"/>
                  <a:pt x="42074" y="57962"/>
                </a:cubicBezTo>
                <a:cubicBezTo>
                  <a:pt x="44584" y="56068"/>
                  <a:pt x="48136" y="56589"/>
                  <a:pt x="50030" y="59098"/>
                </a:cubicBezTo>
                <a:lnTo>
                  <a:pt x="56423" y="67622"/>
                </a:lnTo>
                <a:lnTo>
                  <a:pt x="70961" y="44347"/>
                </a:lnTo>
                <a:cubicBezTo>
                  <a:pt x="72618" y="41696"/>
                  <a:pt x="76122" y="40867"/>
                  <a:pt x="78798" y="42548"/>
                </a:cubicBezTo>
                <a:cubicBezTo>
                  <a:pt x="81473" y="44229"/>
                  <a:pt x="82278" y="47710"/>
                  <a:pt x="80597" y="50385"/>
                </a:cubicBezTo>
                <a:close/>
              </a:path>
            </a:pathLst>
          </a:custGeom>
          <a:solidFill>
            <a:srgbClr val="2E7D32"/>
          </a:solidFill>
          <a:ln/>
        </p:spPr>
      </p:sp>
      <p:sp>
        <p:nvSpPr>
          <p:cNvPr id="49" name="Text 47"/>
          <p:cNvSpPr/>
          <p:nvPr/>
        </p:nvSpPr>
        <p:spPr>
          <a:xfrm>
            <a:off x="6593898" y="3060989"/>
            <a:ext cx="3905250" cy="173182"/>
          </a:xfrm>
          <a:prstGeom prst="rect">
            <a:avLst/>
          </a:prstGeom>
          <a:noFill/>
          <a:ln/>
        </p:spPr>
        <p:txBody>
          <a:bodyPr wrap="square" lIns="0" tIns="0" rIns="0" bIns="0" rtlCol="0" anchor="ctr"/>
          <a:lstStyle/>
          <a:p>
            <a:pP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Granulométrie :</a:t>
            </a:r>
            <a:r>
              <a:rPr lang="en-US" sz="955" dirty="0">
                <a:solidFill>
                  <a:srgbClr val="1A202C"/>
                </a:solidFill>
                <a:latin typeface="Quattrocento Sans" pitchFamily="34" charset="0"/>
                <a:ea typeface="Quattrocento Sans" pitchFamily="34" charset="-122"/>
                <a:cs typeface="Quattrocento Sans" pitchFamily="34" charset="-120"/>
              </a:rPr>
              <a:t> Plus les grains sont gros, plus la vitesse critique est élevée</a:t>
            </a:r>
            <a:endParaRPr lang="en-US" sz="1600" dirty="0"/>
          </a:p>
        </p:txBody>
      </p:sp>
      <p:sp>
        <p:nvSpPr>
          <p:cNvPr id="50" name="Shape 48"/>
          <p:cNvSpPr/>
          <p:nvPr/>
        </p:nvSpPr>
        <p:spPr>
          <a:xfrm>
            <a:off x="6390409" y="3338080"/>
            <a:ext cx="121227" cy="121227"/>
          </a:xfrm>
          <a:custGeom>
            <a:avLst/>
            <a:gdLst/>
            <a:ahLst/>
            <a:cxnLst/>
            <a:rect l="l" t="t" r="r" b="b"/>
            <a:pathLst>
              <a:path w="121227" h="121227">
                <a:moveTo>
                  <a:pt x="60614" y="121227"/>
                </a:moveTo>
                <a:cubicBezTo>
                  <a:pt x="94067" y="121227"/>
                  <a:pt x="121227" y="94067"/>
                  <a:pt x="121227" y="60614"/>
                </a:cubicBezTo>
                <a:cubicBezTo>
                  <a:pt x="121227" y="27160"/>
                  <a:pt x="94067" y="0"/>
                  <a:pt x="60614" y="0"/>
                </a:cubicBezTo>
                <a:cubicBezTo>
                  <a:pt x="27160" y="0"/>
                  <a:pt x="0" y="27160"/>
                  <a:pt x="0" y="60614"/>
                </a:cubicBezTo>
                <a:cubicBezTo>
                  <a:pt x="0" y="94067"/>
                  <a:pt x="27160" y="121227"/>
                  <a:pt x="60614" y="121227"/>
                </a:cubicBezTo>
                <a:close/>
                <a:moveTo>
                  <a:pt x="80597" y="50361"/>
                </a:moveTo>
                <a:lnTo>
                  <a:pt x="61655" y="80668"/>
                </a:lnTo>
                <a:cubicBezTo>
                  <a:pt x="60661" y="82255"/>
                  <a:pt x="58956" y="83249"/>
                  <a:pt x="57086" y="83344"/>
                </a:cubicBezTo>
                <a:cubicBezTo>
                  <a:pt x="55215" y="83438"/>
                  <a:pt x="53416" y="82586"/>
                  <a:pt x="52303" y="81071"/>
                </a:cubicBezTo>
                <a:lnTo>
                  <a:pt x="40938" y="65917"/>
                </a:lnTo>
                <a:cubicBezTo>
                  <a:pt x="39044" y="63408"/>
                  <a:pt x="39565" y="59856"/>
                  <a:pt x="42074" y="57962"/>
                </a:cubicBezTo>
                <a:cubicBezTo>
                  <a:pt x="44584" y="56068"/>
                  <a:pt x="48136" y="56589"/>
                  <a:pt x="50030" y="59098"/>
                </a:cubicBezTo>
                <a:lnTo>
                  <a:pt x="56423" y="67622"/>
                </a:lnTo>
                <a:lnTo>
                  <a:pt x="70961" y="44347"/>
                </a:lnTo>
                <a:cubicBezTo>
                  <a:pt x="72618" y="41696"/>
                  <a:pt x="76122" y="40867"/>
                  <a:pt x="78798" y="42548"/>
                </a:cubicBezTo>
                <a:cubicBezTo>
                  <a:pt x="81473" y="44229"/>
                  <a:pt x="82278" y="47710"/>
                  <a:pt x="80597" y="50385"/>
                </a:cubicBezTo>
                <a:close/>
              </a:path>
            </a:pathLst>
          </a:custGeom>
          <a:solidFill>
            <a:srgbClr val="2E7D32"/>
          </a:solidFill>
          <a:ln/>
        </p:spPr>
      </p:sp>
      <p:sp>
        <p:nvSpPr>
          <p:cNvPr id="51" name="Text 49"/>
          <p:cNvSpPr/>
          <p:nvPr/>
        </p:nvSpPr>
        <p:spPr>
          <a:xfrm>
            <a:off x="6593898" y="3303443"/>
            <a:ext cx="3758045" cy="173182"/>
          </a:xfrm>
          <a:prstGeom prst="rect">
            <a:avLst/>
          </a:prstGeom>
          <a:noFill/>
          <a:ln/>
        </p:spPr>
        <p:txBody>
          <a:bodyPr wrap="square" lIns="0" tIns="0" rIns="0" bIns="0" rtlCol="0" anchor="ctr"/>
          <a:lstStyle/>
          <a:p>
            <a:pP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Vitesse d'écoulement :</a:t>
            </a:r>
            <a:r>
              <a:rPr lang="en-US" sz="955" dirty="0">
                <a:solidFill>
                  <a:srgbClr val="1A202C"/>
                </a:solidFill>
                <a:latin typeface="Quattrocento Sans" pitchFamily="34" charset="0"/>
                <a:ea typeface="Quattrocento Sans" pitchFamily="34" charset="-122"/>
                <a:cs typeface="Quattrocento Sans" pitchFamily="34" charset="-120"/>
              </a:rPr>
              <a:t> Distribution verticale avec maximum en surface</a:t>
            </a:r>
            <a:endParaRPr lang="en-US" sz="1600" dirty="0"/>
          </a:p>
        </p:txBody>
      </p:sp>
      <p:sp>
        <p:nvSpPr>
          <p:cNvPr id="52" name="Shape 50"/>
          <p:cNvSpPr/>
          <p:nvPr/>
        </p:nvSpPr>
        <p:spPr>
          <a:xfrm>
            <a:off x="6390409" y="3580534"/>
            <a:ext cx="121227" cy="121227"/>
          </a:xfrm>
          <a:custGeom>
            <a:avLst/>
            <a:gdLst/>
            <a:ahLst/>
            <a:cxnLst/>
            <a:rect l="l" t="t" r="r" b="b"/>
            <a:pathLst>
              <a:path w="121227" h="121227">
                <a:moveTo>
                  <a:pt x="60614" y="121227"/>
                </a:moveTo>
                <a:cubicBezTo>
                  <a:pt x="94067" y="121227"/>
                  <a:pt x="121227" y="94067"/>
                  <a:pt x="121227" y="60614"/>
                </a:cubicBezTo>
                <a:cubicBezTo>
                  <a:pt x="121227" y="27160"/>
                  <a:pt x="94067" y="0"/>
                  <a:pt x="60614" y="0"/>
                </a:cubicBezTo>
                <a:cubicBezTo>
                  <a:pt x="27160" y="0"/>
                  <a:pt x="0" y="27160"/>
                  <a:pt x="0" y="60614"/>
                </a:cubicBezTo>
                <a:cubicBezTo>
                  <a:pt x="0" y="94067"/>
                  <a:pt x="27160" y="121227"/>
                  <a:pt x="60614" y="121227"/>
                </a:cubicBezTo>
                <a:close/>
                <a:moveTo>
                  <a:pt x="80597" y="50361"/>
                </a:moveTo>
                <a:lnTo>
                  <a:pt x="61655" y="80668"/>
                </a:lnTo>
                <a:cubicBezTo>
                  <a:pt x="60661" y="82255"/>
                  <a:pt x="58956" y="83249"/>
                  <a:pt x="57086" y="83344"/>
                </a:cubicBezTo>
                <a:cubicBezTo>
                  <a:pt x="55215" y="83438"/>
                  <a:pt x="53416" y="82586"/>
                  <a:pt x="52303" y="81071"/>
                </a:cubicBezTo>
                <a:lnTo>
                  <a:pt x="40938" y="65917"/>
                </a:lnTo>
                <a:cubicBezTo>
                  <a:pt x="39044" y="63408"/>
                  <a:pt x="39565" y="59856"/>
                  <a:pt x="42074" y="57962"/>
                </a:cubicBezTo>
                <a:cubicBezTo>
                  <a:pt x="44584" y="56068"/>
                  <a:pt x="48136" y="56589"/>
                  <a:pt x="50030" y="59098"/>
                </a:cubicBezTo>
                <a:lnTo>
                  <a:pt x="56423" y="67622"/>
                </a:lnTo>
                <a:lnTo>
                  <a:pt x="70961" y="44347"/>
                </a:lnTo>
                <a:cubicBezTo>
                  <a:pt x="72618" y="41696"/>
                  <a:pt x="76122" y="40867"/>
                  <a:pt x="78798" y="42548"/>
                </a:cubicBezTo>
                <a:cubicBezTo>
                  <a:pt x="81473" y="44229"/>
                  <a:pt x="82278" y="47710"/>
                  <a:pt x="80597" y="50385"/>
                </a:cubicBezTo>
                <a:close/>
              </a:path>
            </a:pathLst>
          </a:custGeom>
          <a:solidFill>
            <a:srgbClr val="2E7D32"/>
          </a:solidFill>
          <a:ln/>
        </p:spPr>
      </p:sp>
      <p:sp>
        <p:nvSpPr>
          <p:cNvPr id="53" name="Text 51"/>
          <p:cNvSpPr/>
          <p:nvPr/>
        </p:nvSpPr>
        <p:spPr>
          <a:xfrm>
            <a:off x="6593898" y="3545898"/>
            <a:ext cx="3134591" cy="173182"/>
          </a:xfrm>
          <a:prstGeom prst="rect">
            <a:avLst/>
          </a:prstGeom>
          <a:noFill/>
          <a:ln/>
        </p:spPr>
        <p:txBody>
          <a:bodyPr wrap="square" lIns="0" tIns="0" rIns="0" bIns="0" rtlCol="0" anchor="ctr"/>
          <a:lstStyle/>
          <a:p>
            <a:pPr>
              <a:lnSpc>
                <a:spcPct val="120000"/>
              </a:lnSpc>
            </a:pPr>
            <a:r>
              <a:rPr lang="en-US" sz="955" b="1" dirty="0">
                <a:solidFill>
                  <a:srgbClr val="1A202C"/>
                </a:solidFill>
                <a:latin typeface="Quattrocento Sans" pitchFamily="34" charset="0"/>
                <a:ea typeface="Quattrocento Sans" pitchFamily="34" charset="-122"/>
                <a:cs typeface="Quattrocento Sans" pitchFamily="34" charset="-120"/>
              </a:rPr>
              <a:t>Masse volumique :</a:t>
            </a:r>
            <a:r>
              <a:rPr lang="en-US" sz="955" dirty="0">
                <a:solidFill>
                  <a:srgbClr val="1A202C"/>
                </a:solidFill>
                <a:latin typeface="Quattrocento Sans" pitchFamily="34" charset="0"/>
                <a:ea typeface="Quattrocento Sans" pitchFamily="34" charset="-122"/>
                <a:cs typeface="Quattrocento Sans" pitchFamily="34" charset="-120"/>
              </a:rPr>
              <a:t> Grains lourds nécessitent plus d'énergie</a:t>
            </a:r>
            <a:endParaRPr lang="en-US" sz="1600" dirty="0"/>
          </a:p>
        </p:txBody>
      </p:sp>
      <p:sp>
        <p:nvSpPr>
          <p:cNvPr id="54" name="Shape 52"/>
          <p:cNvSpPr/>
          <p:nvPr/>
        </p:nvSpPr>
        <p:spPr>
          <a:xfrm>
            <a:off x="6199909" y="4030807"/>
            <a:ext cx="5645727" cy="1593273"/>
          </a:xfrm>
          <a:custGeom>
            <a:avLst/>
            <a:gdLst/>
            <a:ahLst/>
            <a:cxnLst/>
            <a:rect l="l" t="t" r="r" b="b"/>
            <a:pathLst>
              <a:path w="5645727" h="1593273">
                <a:moveTo>
                  <a:pt x="103913" y="0"/>
                </a:moveTo>
                <a:lnTo>
                  <a:pt x="5541814" y="0"/>
                </a:lnTo>
                <a:cubicBezTo>
                  <a:pt x="5599204" y="0"/>
                  <a:pt x="5645727" y="46524"/>
                  <a:pt x="5645727" y="103913"/>
                </a:cubicBezTo>
                <a:lnTo>
                  <a:pt x="5645727" y="1489359"/>
                </a:lnTo>
                <a:cubicBezTo>
                  <a:pt x="5645727" y="1546749"/>
                  <a:pt x="5599204" y="1593273"/>
                  <a:pt x="5541814" y="1593273"/>
                </a:cubicBezTo>
                <a:lnTo>
                  <a:pt x="103913" y="1593273"/>
                </a:lnTo>
                <a:cubicBezTo>
                  <a:pt x="46524" y="1593273"/>
                  <a:pt x="0" y="1546749"/>
                  <a:pt x="0" y="1489359"/>
                </a:cubicBezTo>
                <a:lnTo>
                  <a:pt x="0" y="103913"/>
                </a:lnTo>
                <a:cubicBezTo>
                  <a:pt x="0" y="46562"/>
                  <a:pt x="46562" y="0"/>
                  <a:pt x="103913" y="0"/>
                </a:cubicBezTo>
                <a:close/>
              </a:path>
            </a:pathLst>
          </a:custGeom>
          <a:gradFill flip="none" rotWithShape="1">
            <a:gsLst>
              <a:gs pos="0">
                <a:srgbClr val="1E3A5F"/>
              </a:gs>
              <a:gs pos="100000">
                <a:srgbClr val="4A90A4"/>
              </a:gs>
            </a:gsLst>
            <a:lin ang="2700000" scaled="1"/>
          </a:gradFill>
          <a:ln/>
        </p:spPr>
      </p:sp>
      <p:sp>
        <p:nvSpPr>
          <p:cNvPr id="55" name="Shape 53"/>
          <p:cNvSpPr/>
          <p:nvPr/>
        </p:nvSpPr>
        <p:spPr>
          <a:xfrm>
            <a:off x="6394739" y="4247284"/>
            <a:ext cx="155864" cy="155864"/>
          </a:xfrm>
          <a:custGeom>
            <a:avLst/>
            <a:gdLst/>
            <a:ahLst/>
            <a:cxnLst/>
            <a:rect l="l" t="t" r="r" b="b"/>
            <a:pathLst>
              <a:path w="155864" h="155864">
                <a:moveTo>
                  <a:pt x="78084" y="0"/>
                </a:moveTo>
                <a:cubicBezTo>
                  <a:pt x="82559" y="0"/>
                  <a:pt x="86669" y="2466"/>
                  <a:pt x="88800" y="6393"/>
                </a:cubicBezTo>
                <a:lnTo>
                  <a:pt x="154555" y="128161"/>
                </a:lnTo>
                <a:cubicBezTo>
                  <a:pt x="156594" y="131936"/>
                  <a:pt x="156503" y="136502"/>
                  <a:pt x="154311" y="140186"/>
                </a:cubicBezTo>
                <a:cubicBezTo>
                  <a:pt x="152119" y="143869"/>
                  <a:pt x="148131" y="146122"/>
                  <a:pt x="143869" y="146122"/>
                </a:cubicBezTo>
                <a:lnTo>
                  <a:pt x="12359" y="146122"/>
                </a:lnTo>
                <a:cubicBezTo>
                  <a:pt x="8067" y="146122"/>
                  <a:pt x="4110" y="143869"/>
                  <a:pt x="1918" y="140186"/>
                </a:cubicBezTo>
                <a:cubicBezTo>
                  <a:pt x="-274" y="136502"/>
                  <a:pt x="-365" y="131936"/>
                  <a:pt x="1674" y="128161"/>
                </a:cubicBezTo>
                <a:lnTo>
                  <a:pt x="67429" y="6393"/>
                </a:lnTo>
                <a:lnTo>
                  <a:pt x="68312" y="4993"/>
                </a:lnTo>
                <a:cubicBezTo>
                  <a:pt x="70534" y="1887"/>
                  <a:pt x="74157" y="0"/>
                  <a:pt x="78084" y="0"/>
                </a:cubicBezTo>
                <a:close/>
                <a:moveTo>
                  <a:pt x="51873" y="76075"/>
                </a:moveTo>
                <a:lnTo>
                  <a:pt x="60032" y="84233"/>
                </a:lnTo>
                <a:cubicBezTo>
                  <a:pt x="61919" y="86121"/>
                  <a:pt x="65024" y="86121"/>
                  <a:pt x="66912" y="84233"/>
                </a:cubicBezTo>
                <a:lnTo>
                  <a:pt x="80093" y="71052"/>
                </a:lnTo>
                <a:cubicBezTo>
                  <a:pt x="81920" y="69225"/>
                  <a:pt x="84386" y="68190"/>
                  <a:pt x="86973" y="68190"/>
                </a:cubicBezTo>
                <a:lnTo>
                  <a:pt x="100002" y="68190"/>
                </a:lnTo>
                <a:lnTo>
                  <a:pt x="78054" y="27550"/>
                </a:lnTo>
                <a:lnTo>
                  <a:pt x="51843" y="76075"/>
                </a:lnTo>
                <a:close/>
              </a:path>
            </a:pathLst>
          </a:custGeom>
          <a:solidFill>
            <a:srgbClr val="FFFFFF"/>
          </a:solidFill>
          <a:ln/>
        </p:spPr>
      </p:sp>
      <p:sp>
        <p:nvSpPr>
          <p:cNvPr id="56" name="Text 54"/>
          <p:cNvSpPr/>
          <p:nvPr/>
        </p:nvSpPr>
        <p:spPr>
          <a:xfrm>
            <a:off x="6572250" y="4203989"/>
            <a:ext cx="5178136" cy="242455"/>
          </a:xfrm>
          <a:prstGeom prst="rect">
            <a:avLst/>
          </a:prstGeom>
          <a:noFill/>
          <a:ln/>
        </p:spPr>
        <p:txBody>
          <a:bodyPr wrap="square" lIns="0" tIns="0" rIns="0" bIns="0" rtlCol="0" anchor="ctr"/>
          <a:lstStyle/>
          <a:p>
            <a:pPr>
              <a:lnSpc>
                <a:spcPct val="130000"/>
              </a:lnSpc>
            </a:pPr>
            <a:r>
              <a:rPr lang="en-US" sz="1227" b="1" dirty="0">
                <a:solidFill>
                  <a:srgbClr val="FFFFFF"/>
                </a:solidFill>
                <a:latin typeface="Liter" pitchFamily="34" charset="0"/>
                <a:ea typeface="Liter" pitchFamily="34" charset="-122"/>
                <a:cs typeface="Liter" pitchFamily="34" charset="-120"/>
              </a:rPr>
              <a:t>Morphologie fluviale</a:t>
            </a:r>
            <a:endParaRPr lang="en-US" sz="1600" dirty="0"/>
          </a:p>
        </p:txBody>
      </p:sp>
      <p:sp>
        <p:nvSpPr>
          <p:cNvPr id="57" name="Text 55"/>
          <p:cNvSpPr/>
          <p:nvPr/>
        </p:nvSpPr>
        <p:spPr>
          <a:xfrm>
            <a:off x="6373091" y="4550352"/>
            <a:ext cx="5359977" cy="346364"/>
          </a:xfrm>
          <a:prstGeom prst="rect">
            <a:avLst/>
          </a:prstGeom>
          <a:noFill/>
          <a:ln/>
        </p:spPr>
        <p:txBody>
          <a:bodyPr wrap="square" lIns="0" tIns="0" rIns="0" bIns="0" rtlCol="0" anchor="ctr"/>
          <a:lstStyle/>
          <a:p>
            <a:pPr>
              <a:lnSpc>
                <a:spcPct val="120000"/>
              </a:lnSpc>
            </a:pPr>
            <a:r>
              <a:rPr lang="en-US" sz="955" b="1" dirty="0">
                <a:solidFill>
                  <a:srgbClr val="FFFFFF"/>
                </a:solidFill>
                <a:latin typeface="Quattrocento Sans" pitchFamily="34" charset="0"/>
                <a:ea typeface="Quattrocento Sans" pitchFamily="34" charset="-122"/>
                <a:cs typeface="Quattrocento Sans" pitchFamily="34" charset="-120"/>
              </a:rPr>
              <a:t>Formation de rides et dunes :</a:t>
            </a:r>
            <a:r>
              <a:rPr lang="en-US" sz="955" dirty="0">
                <a:solidFill>
                  <a:srgbClr val="FFFFFF"/>
                </a:solidFill>
                <a:latin typeface="Quattrocento Sans" pitchFamily="34" charset="0"/>
                <a:ea typeface="Quattrocento Sans" pitchFamily="34" charset="-122"/>
                <a:cs typeface="Quattrocento Sans" pitchFamily="34" charset="-120"/>
              </a:rPr>
              <a:t> Le transport par charriage crée des structures de fond qui modifient la rugosité hydraulique.</a:t>
            </a:r>
            <a:endParaRPr lang="en-US" sz="1600" dirty="0"/>
          </a:p>
        </p:txBody>
      </p:sp>
      <p:sp>
        <p:nvSpPr>
          <p:cNvPr id="58" name="Text 56"/>
          <p:cNvSpPr/>
          <p:nvPr/>
        </p:nvSpPr>
        <p:spPr>
          <a:xfrm>
            <a:off x="6373091" y="5000625"/>
            <a:ext cx="5359977" cy="173182"/>
          </a:xfrm>
          <a:prstGeom prst="rect">
            <a:avLst/>
          </a:prstGeom>
          <a:noFill/>
          <a:ln/>
        </p:spPr>
        <p:txBody>
          <a:bodyPr wrap="square" lIns="0" tIns="0" rIns="0" bIns="0" rtlCol="0" anchor="ctr"/>
          <a:lstStyle/>
          <a:p>
            <a:pPr>
              <a:lnSpc>
                <a:spcPct val="120000"/>
              </a:lnSpc>
            </a:pPr>
            <a:r>
              <a:rPr lang="en-US" sz="955" b="1" dirty="0">
                <a:solidFill>
                  <a:srgbClr val="FFFFFF"/>
                </a:solidFill>
                <a:latin typeface="Quattrocento Sans" pitchFamily="34" charset="0"/>
                <a:ea typeface="Quattrocento Sans" pitchFamily="34" charset="-122"/>
                <a:cs typeface="Quattrocento Sans" pitchFamily="34" charset="-120"/>
              </a:rPr>
              <a:t>Affouillement :</a:t>
            </a:r>
            <a:r>
              <a:rPr lang="en-US" sz="955" dirty="0">
                <a:solidFill>
                  <a:srgbClr val="FFFFFF"/>
                </a:solidFill>
                <a:latin typeface="Quattrocento Sans" pitchFamily="34" charset="0"/>
                <a:ea typeface="Quattrocento Sans" pitchFamily="34" charset="-122"/>
                <a:cs typeface="Quattrocento Sans" pitchFamily="34" charset="-120"/>
              </a:rPr>
              <a:t> Érosion localisée du lit pouvant menacer la stabilité des ouvrages.</a:t>
            </a:r>
            <a:endParaRPr lang="en-US" sz="1600" dirty="0"/>
          </a:p>
        </p:txBody>
      </p:sp>
      <p:sp>
        <p:nvSpPr>
          <p:cNvPr id="59" name="Text 57"/>
          <p:cNvSpPr/>
          <p:nvPr/>
        </p:nvSpPr>
        <p:spPr>
          <a:xfrm>
            <a:off x="6373091" y="5277716"/>
            <a:ext cx="5359977" cy="173182"/>
          </a:xfrm>
          <a:prstGeom prst="rect">
            <a:avLst/>
          </a:prstGeom>
          <a:noFill/>
          <a:ln/>
        </p:spPr>
        <p:txBody>
          <a:bodyPr wrap="square" lIns="0" tIns="0" rIns="0" bIns="0" rtlCol="0" anchor="ctr"/>
          <a:lstStyle/>
          <a:p>
            <a:pPr>
              <a:lnSpc>
                <a:spcPct val="120000"/>
              </a:lnSpc>
            </a:pPr>
            <a:r>
              <a:rPr lang="en-US" sz="955" b="1" dirty="0">
                <a:solidFill>
                  <a:srgbClr val="FFFFFF"/>
                </a:solidFill>
                <a:latin typeface="Quattrocento Sans" pitchFamily="34" charset="0"/>
                <a:ea typeface="Quattrocento Sans" pitchFamily="34" charset="-122"/>
                <a:cs typeface="Quattrocento Sans" pitchFamily="34" charset="-120"/>
              </a:rPr>
              <a:t>Envasement :</a:t>
            </a:r>
            <a:r>
              <a:rPr lang="en-US" sz="955" dirty="0">
                <a:solidFill>
                  <a:srgbClr val="FFFFFF"/>
                </a:solidFill>
                <a:latin typeface="Quattrocento Sans" pitchFamily="34" charset="0"/>
                <a:ea typeface="Quattrocento Sans" pitchFamily="34" charset="-122"/>
                <a:cs typeface="Quattrocento Sans" pitchFamily="34" charset="-120"/>
              </a:rPr>
              <a:t> Dépôt de sédiments réduisant la capacité des retenues et modifiant les profils.</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70578" y="463222"/>
            <a:ext cx="370578" cy="37058"/>
          </a:xfrm>
          <a:custGeom>
            <a:avLst/>
            <a:gdLst/>
            <a:ahLst/>
            <a:cxnLst/>
            <a:rect l="l" t="t" r="r" b="b"/>
            <a:pathLst>
              <a:path w="370578" h="37058">
                <a:moveTo>
                  <a:pt x="0" y="0"/>
                </a:moveTo>
                <a:lnTo>
                  <a:pt x="370578" y="0"/>
                </a:lnTo>
                <a:lnTo>
                  <a:pt x="370578" y="37058"/>
                </a:lnTo>
                <a:lnTo>
                  <a:pt x="0" y="37058"/>
                </a:lnTo>
                <a:lnTo>
                  <a:pt x="0" y="0"/>
                </a:lnTo>
                <a:close/>
              </a:path>
            </a:pathLst>
          </a:custGeom>
          <a:solidFill>
            <a:srgbClr val="2E7D32"/>
          </a:solidFill>
          <a:ln/>
        </p:spPr>
      </p:sp>
      <p:sp>
        <p:nvSpPr>
          <p:cNvPr id="3" name="Text 1"/>
          <p:cNvSpPr/>
          <p:nvPr/>
        </p:nvSpPr>
        <p:spPr>
          <a:xfrm>
            <a:off x="852328" y="370578"/>
            <a:ext cx="1713921" cy="222347"/>
          </a:xfrm>
          <a:prstGeom prst="rect">
            <a:avLst/>
          </a:prstGeom>
          <a:noFill/>
          <a:ln/>
        </p:spPr>
        <p:txBody>
          <a:bodyPr wrap="square" lIns="0" tIns="0" rIns="0" bIns="0" rtlCol="0" anchor="ctr"/>
          <a:lstStyle/>
          <a:p>
            <a:pPr>
              <a:lnSpc>
                <a:spcPct val="130000"/>
              </a:lnSpc>
            </a:pPr>
            <a:r>
              <a:rPr lang="en-US" sz="1167" b="1" kern="0" spc="58" dirty="0">
                <a:solidFill>
                  <a:srgbClr val="4A90A4"/>
                </a:solidFill>
                <a:latin typeface="Quattrocento Sans" pitchFamily="34" charset="0"/>
                <a:ea typeface="Quattrocento Sans" pitchFamily="34" charset="-122"/>
                <a:cs typeface="Quattrocento Sans" pitchFamily="34" charset="-120"/>
              </a:rPr>
              <a:t>Dynamique Fluviale</a:t>
            </a:r>
            <a:endParaRPr lang="en-US" sz="1600" dirty="0"/>
          </a:p>
        </p:txBody>
      </p:sp>
      <p:sp>
        <p:nvSpPr>
          <p:cNvPr id="4" name="Text 2"/>
          <p:cNvSpPr/>
          <p:nvPr/>
        </p:nvSpPr>
        <p:spPr>
          <a:xfrm>
            <a:off x="370578" y="704097"/>
            <a:ext cx="11617605" cy="370578"/>
          </a:xfrm>
          <a:prstGeom prst="rect">
            <a:avLst/>
          </a:prstGeom>
          <a:noFill/>
          <a:ln/>
        </p:spPr>
        <p:txBody>
          <a:bodyPr wrap="square" lIns="0" tIns="0" rIns="0" bIns="0" rtlCol="0" anchor="ctr"/>
          <a:lstStyle/>
          <a:p>
            <a:pPr>
              <a:lnSpc>
                <a:spcPct val="90000"/>
              </a:lnSpc>
            </a:pPr>
            <a:r>
              <a:rPr lang="en-US" sz="2626" b="1" dirty="0">
                <a:solidFill>
                  <a:srgbClr val="1E3A5F"/>
                </a:solidFill>
                <a:latin typeface="Liter" pitchFamily="34" charset="0"/>
                <a:ea typeface="Liter" pitchFamily="34" charset="-122"/>
                <a:cs typeface="Liter" pitchFamily="34" charset="-120"/>
              </a:rPr>
              <a:t>Équilibre sédimentaire et stabilité morphologique</a:t>
            </a:r>
            <a:endParaRPr lang="en-US" sz="1600" dirty="0"/>
          </a:p>
        </p:txBody>
      </p:sp>
      <p:sp>
        <p:nvSpPr>
          <p:cNvPr id="5" name="Shape 3"/>
          <p:cNvSpPr/>
          <p:nvPr/>
        </p:nvSpPr>
        <p:spPr>
          <a:xfrm>
            <a:off x="370578" y="1222906"/>
            <a:ext cx="5614249" cy="2890505"/>
          </a:xfrm>
          <a:custGeom>
            <a:avLst/>
            <a:gdLst/>
            <a:ahLst/>
            <a:cxnLst/>
            <a:rect l="l" t="t" r="r" b="b"/>
            <a:pathLst>
              <a:path w="5614249" h="2890505">
                <a:moveTo>
                  <a:pt x="111169" y="0"/>
                </a:moveTo>
                <a:lnTo>
                  <a:pt x="5503080" y="0"/>
                </a:lnTo>
                <a:cubicBezTo>
                  <a:pt x="5564477" y="0"/>
                  <a:pt x="5614249" y="49772"/>
                  <a:pt x="5614249" y="111169"/>
                </a:cubicBezTo>
                <a:lnTo>
                  <a:pt x="5614249" y="2779336"/>
                </a:lnTo>
                <a:cubicBezTo>
                  <a:pt x="5614249" y="2840733"/>
                  <a:pt x="5564477" y="2890505"/>
                  <a:pt x="5503080" y="2890505"/>
                </a:cubicBezTo>
                <a:lnTo>
                  <a:pt x="111169" y="2890505"/>
                </a:lnTo>
                <a:cubicBezTo>
                  <a:pt x="49772" y="2890505"/>
                  <a:pt x="0" y="2840733"/>
                  <a:pt x="0" y="2779336"/>
                </a:cubicBezTo>
                <a:lnTo>
                  <a:pt x="0" y="111169"/>
                </a:lnTo>
                <a:cubicBezTo>
                  <a:pt x="0" y="49813"/>
                  <a:pt x="49813" y="0"/>
                  <a:pt x="111169" y="0"/>
                </a:cubicBezTo>
                <a:close/>
              </a:path>
            </a:pathLst>
          </a:custGeom>
          <a:solidFill>
            <a:srgbClr val="FFFFFF"/>
          </a:solidFill>
          <a:ln/>
          <a:effectLst>
            <a:outerShdw blurRad="138967" dist="92644" dir="5400000" algn="bl" rotWithShape="0">
              <a:srgbClr val="000000">
                <a:alpha val="10196"/>
              </a:srgbClr>
            </a:outerShdw>
          </a:effectLst>
        </p:spPr>
      </p:sp>
      <p:sp>
        <p:nvSpPr>
          <p:cNvPr id="6" name="Shape 4"/>
          <p:cNvSpPr/>
          <p:nvPr/>
        </p:nvSpPr>
        <p:spPr>
          <a:xfrm>
            <a:off x="555866" y="1445252"/>
            <a:ext cx="231611" cy="185289"/>
          </a:xfrm>
          <a:custGeom>
            <a:avLst/>
            <a:gdLst/>
            <a:ahLst/>
            <a:cxnLst/>
            <a:rect l="l" t="t" r="r" b="b"/>
            <a:pathLst>
              <a:path w="231611" h="185289">
                <a:moveTo>
                  <a:pt x="42776" y="22582"/>
                </a:moveTo>
                <a:cubicBezTo>
                  <a:pt x="36732" y="20555"/>
                  <a:pt x="33439" y="13969"/>
                  <a:pt x="35465" y="7925"/>
                </a:cubicBezTo>
                <a:cubicBezTo>
                  <a:pt x="37492" y="1882"/>
                  <a:pt x="44042" y="-1411"/>
                  <a:pt x="50122" y="579"/>
                </a:cubicBezTo>
                <a:lnTo>
                  <a:pt x="91016" y="14222"/>
                </a:lnTo>
                <a:cubicBezTo>
                  <a:pt x="96046" y="5718"/>
                  <a:pt x="105347" y="0"/>
                  <a:pt x="115950" y="0"/>
                </a:cubicBezTo>
                <a:cubicBezTo>
                  <a:pt x="131946" y="0"/>
                  <a:pt x="144902" y="12956"/>
                  <a:pt x="144902" y="28951"/>
                </a:cubicBezTo>
                <a:cubicBezTo>
                  <a:pt x="144902" y="30037"/>
                  <a:pt x="144829" y="31087"/>
                  <a:pt x="144721" y="32136"/>
                </a:cubicBezTo>
                <a:lnTo>
                  <a:pt x="189089" y="46937"/>
                </a:lnTo>
                <a:cubicBezTo>
                  <a:pt x="195168" y="48964"/>
                  <a:pt x="198425" y="55514"/>
                  <a:pt x="196399" y="61594"/>
                </a:cubicBezTo>
                <a:cubicBezTo>
                  <a:pt x="194372" y="67674"/>
                  <a:pt x="187822" y="70931"/>
                  <a:pt x="181742" y="68904"/>
                </a:cubicBezTo>
                <a:lnTo>
                  <a:pt x="132706" y="52547"/>
                </a:lnTo>
                <a:cubicBezTo>
                  <a:pt x="131077" y="53705"/>
                  <a:pt x="129340" y="54682"/>
                  <a:pt x="127495" y="55514"/>
                </a:cubicBezTo>
                <a:lnTo>
                  <a:pt x="127495" y="173744"/>
                </a:lnTo>
                <a:cubicBezTo>
                  <a:pt x="127495" y="180150"/>
                  <a:pt x="122320" y="185325"/>
                  <a:pt x="115914" y="185325"/>
                </a:cubicBezTo>
                <a:lnTo>
                  <a:pt x="46431" y="185325"/>
                </a:lnTo>
                <a:cubicBezTo>
                  <a:pt x="40025" y="185325"/>
                  <a:pt x="34850" y="180150"/>
                  <a:pt x="34850" y="173744"/>
                </a:cubicBezTo>
                <a:cubicBezTo>
                  <a:pt x="34850" y="167339"/>
                  <a:pt x="40025" y="162164"/>
                  <a:pt x="46431" y="162164"/>
                </a:cubicBezTo>
                <a:lnTo>
                  <a:pt x="104333" y="162164"/>
                </a:lnTo>
                <a:lnTo>
                  <a:pt x="104333" y="55514"/>
                </a:lnTo>
                <a:cubicBezTo>
                  <a:pt x="96734" y="52185"/>
                  <a:pt x="90871" y="45743"/>
                  <a:pt x="88338" y="37782"/>
                </a:cubicBezTo>
                <a:lnTo>
                  <a:pt x="42776" y="22582"/>
                </a:lnTo>
                <a:close/>
                <a:moveTo>
                  <a:pt x="72668" y="104225"/>
                </a:moveTo>
                <a:lnTo>
                  <a:pt x="46431" y="59278"/>
                </a:lnTo>
                <a:lnTo>
                  <a:pt x="20230" y="104225"/>
                </a:lnTo>
                <a:lnTo>
                  <a:pt x="72668" y="104225"/>
                </a:lnTo>
                <a:close/>
                <a:moveTo>
                  <a:pt x="46467" y="138967"/>
                </a:moveTo>
                <a:cubicBezTo>
                  <a:pt x="23704" y="138967"/>
                  <a:pt x="4777" y="126662"/>
                  <a:pt x="869" y="110413"/>
                </a:cubicBezTo>
                <a:cubicBezTo>
                  <a:pt x="-72" y="106432"/>
                  <a:pt x="1230" y="102343"/>
                  <a:pt x="3293" y="98797"/>
                </a:cubicBezTo>
                <a:lnTo>
                  <a:pt x="37745" y="39736"/>
                </a:lnTo>
                <a:cubicBezTo>
                  <a:pt x="39555" y="36623"/>
                  <a:pt x="42884" y="34742"/>
                  <a:pt x="46467" y="34742"/>
                </a:cubicBezTo>
                <a:cubicBezTo>
                  <a:pt x="50050" y="34742"/>
                  <a:pt x="53379" y="36660"/>
                  <a:pt x="55189" y="39736"/>
                </a:cubicBezTo>
                <a:lnTo>
                  <a:pt x="89641" y="98797"/>
                </a:lnTo>
                <a:cubicBezTo>
                  <a:pt x="91703" y="102343"/>
                  <a:pt x="93006" y="106432"/>
                  <a:pt x="92065" y="110413"/>
                </a:cubicBezTo>
                <a:cubicBezTo>
                  <a:pt x="88157" y="126626"/>
                  <a:pt x="69230" y="138967"/>
                  <a:pt x="46467" y="138967"/>
                </a:cubicBezTo>
                <a:close/>
                <a:moveTo>
                  <a:pt x="184999" y="105600"/>
                </a:moveTo>
                <a:lnTo>
                  <a:pt x="158798" y="150547"/>
                </a:lnTo>
                <a:lnTo>
                  <a:pt x="211236" y="150547"/>
                </a:lnTo>
                <a:lnTo>
                  <a:pt x="185035" y="105600"/>
                </a:lnTo>
                <a:close/>
                <a:moveTo>
                  <a:pt x="230598" y="156735"/>
                </a:moveTo>
                <a:cubicBezTo>
                  <a:pt x="226689" y="172984"/>
                  <a:pt x="207762" y="185289"/>
                  <a:pt x="184999" y="185289"/>
                </a:cubicBezTo>
                <a:cubicBezTo>
                  <a:pt x="162236" y="185289"/>
                  <a:pt x="143309" y="172984"/>
                  <a:pt x="139401" y="156735"/>
                </a:cubicBezTo>
                <a:cubicBezTo>
                  <a:pt x="138460" y="152755"/>
                  <a:pt x="139763" y="148665"/>
                  <a:pt x="141826" y="145119"/>
                </a:cubicBezTo>
                <a:lnTo>
                  <a:pt x="176278" y="86058"/>
                </a:lnTo>
                <a:cubicBezTo>
                  <a:pt x="178087" y="82946"/>
                  <a:pt x="181417" y="81064"/>
                  <a:pt x="184999" y="81064"/>
                </a:cubicBezTo>
                <a:cubicBezTo>
                  <a:pt x="188582" y="81064"/>
                  <a:pt x="191911" y="82982"/>
                  <a:pt x="193721" y="86058"/>
                </a:cubicBezTo>
                <a:lnTo>
                  <a:pt x="228173" y="145119"/>
                </a:lnTo>
                <a:cubicBezTo>
                  <a:pt x="230236" y="148665"/>
                  <a:pt x="231539" y="152755"/>
                  <a:pt x="230598" y="156735"/>
                </a:cubicBezTo>
                <a:close/>
              </a:path>
            </a:pathLst>
          </a:custGeom>
          <a:solidFill>
            <a:srgbClr val="4A90A4"/>
          </a:solidFill>
          <a:ln/>
        </p:spPr>
      </p:sp>
      <p:sp>
        <p:nvSpPr>
          <p:cNvPr id="7" name="Text 5"/>
          <p:cNvSpPr/>
          <p:nvPr/>
        </p:nvSpPr>
        <p:spPr>
          <a:xfrm>
            <a:off x="787477" y="1408195"/>
            <a:ext cx="5104705" cy="259404"/>
          </a:xfrm>
          <a:prstGeom prst="rect">
            <a:avLst/>
          </a:prstGeom>
          <a:noFill/>
          <a:ln/>
        </p:spPr>
        <p:txBody>
          <a:bodyPr wrap="square" lIns="0" tIns="0" rIns="0" bIns="0" rtlCol="0" anchor="ctr"/>
          <a:lstStyle/>
          <a:p>
            <a:pPr>
              <a:lnSpc>
                <a:spcPct val="120000"/>
              </a:lnSpc>
            </a:pPr>
            <a:r>
              <a:rPr lang="en-US" sz="1459" b="1" dirty="0">
                <a:solidFill>
                  <a:srgbClr val="1E3A5F"/>
                </a:solidFill>
                <a:latin typeface="Liter" pitchFamily="34" charset="0"/>
                <a:ea typeface="Liter" pitchFamily="34" charset="-122"/>
                <a:cs typeface="Liter" pitchFamily="34" charset="-120"/>
              </a:rPr>
              <a:t>Concept d'équilibre</a:t>
            </a:r>
            <a:endParaRPr lang="en-US" sz="1600" dirty="0"/>
          </a:p>
        </p:txBody>
      </p:sp>
      <p:sp>
        <p:nvSpPr>
          <p:cNvPr id="8" name="Shape 6"/>
          <p:cNvSpPr/>
          <p:nvPr/>
        </p:nvSpPr>
        <p:spPr>
          <a:xfrm>
            <a:off x="555866" y="1815830"/>
            <a:ext cx="5243672" cy="722626"/>
          </a:xfrm>
          <a:custGeom>
            <a:avLst/>
            <a:gdLst/>
            <a:ahLst/>
            <a:cxnLst/>
            <a:rect l="l" t="t" r="r" b="b"/>
            <a:pathLst>
              <a:path w="5243672" h="722626">
                <a:moveTo>
                  <a:pt x="74113" y="0"/>
                </a:moveTo>
                <a:lnTo>
                  <a:pt x="5169559" y="0"/>
                </a:lnTo>
                <a:cubicBezTo>
                  <a:pt x="5210490" y="0"/>
                  <a:pt x="5243672" y="33181"/>
                  <a:pt x="5243672" y="74113"/>
                </a:cubicBezTo>
                <a:lnTo>
                  <a:pt x="5243672" y="648514"/>
                </a:lnTo>
                <a:cubicBezTo>
                  <a:pt x="5243672" y="689445"/>
                  <a:pt x="5210490" y="722626"/>
                  <a:pt x="5169559" y="722626"/>
                </a:cubicBezTo>
                <a:lnTo>
                  <a:pt x="74113" y="722626"/>
                </a:lnTo>
                <a:cubicBezTo>
                  <a:pt x="33209" y="722626"/>
                  <a:pt x="0" y="689417"/>
                  <a:pt x="0" y="648514"/>
                </a:cubicBezTo>
                <a:lnTo>
                  <a:pt x="0" y="74113"/>
                </a:lnTo>
                <a:cubicBezTo>
                  <a:pt x="0" y="33209"/>
                  <a:pt x="33209" y="0"/>
                  <a:pt x="74113" y="0"/>
                </a:cubicBezTo>
                <a:close/>
              </a:path>
            </a:pathLst>
          </a:custGeom>
          <a:solidFill>
            <a:srgbClr val="4A90A4">
              <a:alpha val="5098"/>
            </a:srgbClr>
          </a:solidFill>
          <a:ln/>
        </p:spPr>
      </p:sp>
      <p:sp>
        <p:nvSpPr>
          <p:cNvPr id="9" name="Text 7"/>
          <p:cNvSpPr/>
          <p:nvPr/>
        </p:nvSpPr>
        <p:spPr>
          <a:xfrm>
            <a:off x="704097" y="1964061"/>
            <a:ext cx="5012061" cy="426164"/>
          </a:xfrm>
          <a:prstGeom prst="rect">
            <a:avLst/>
          </a:prstGeom>
          <a:noFill/>
          <a:ln/>
        </p:spPr>
        <p:txBody>
          <a:bodyPr wrap="square" lIns="0" tIns="0" rIns="0" bIns="0" rtlCol="0" anchor="ctr"/>
          <a:lstStyle/>
          <a:p>
            <a:pPr>
              <a:lnSpc>
                <a:spcPct val="140000"/>
              </a:lnSpc>
            </a:pPr>
            <a:r>
              <a:rPr lang="en-US" sz="1021" dirty="0">
                <a:solidFill>
                  <a:srgbClr val="1A202C"/>
                </a:solidFill>
                <a:latin typeface="Quattrocento Sans" pitchFamily="34" charset="0"/>
                <a:ea typeface="Quattrocento Sans" pitchFamily="34" charset="-122"/>
                <a:cs typeface="Quattrocento Sans" pitchFamily="34" charset="-120"/>
              </a:rPr>
              <a:t>Un tronçon de cours d'eau est en </a:t>
            </a:r>
            <a:r>
              <a:rPr lang="en-US" sz="1021" b="1" dirty="0">
                <a:solidFill>
                  <a:srgbClr val="1A202C"/>
                </a:solidFill>
                <a:latin typeface="Quattrocento Sans" pitchFamily="34" charset="0"/>
                <a:ea typeface="Quattrocento Sans" pitchFamily="34" charset="-122"/>
                <a:cs typeface="Quattrocento Sans" pitchFamily="34" charset="-120"/>
              </a:rPr>
              <a:t>équilibre sédimentaire</a:t>
            </a:r>
            <a:r>
              <a:rPr lang="en-US" sz="1021" dirty="0">
                <a:solidFill>
                  <a:srgbClr val="1A202C"/>
                </a:solidFill>
                <a:latin typeface="Quattrocento Sans" pitchFamily="34" charset="0"/>
                <a:ea typeface="Quattrocento Sans" pitchFamily="34" charset="-122"/>
                <a:cs typeface="Quattrocento Sans" pitchFamily="34" charset="-120"/>
              </a:rPr>
              <a:t> lorsque la quantité de sédiments entrant égale la quantité sortante. L'érosion compense la sédimentation.</a:t>
            </a:r>
            <a:endParaRPr lang="en-US" sz="1600" dirty="0"/>
          </a:p>
        </p:txBody>
      </p:sp>
      <p:sp>
        <p:nvSpPr>
          <p:cNvPr id="10" name="Shape 8"/>
          <p:cNvSpPr/>
          <p:nvPr/>
        </p:nvSpPr>
        <p:spPr>
          <a:xfrm>
            <a:off x="565131" y="2691319"/>
            <a:ext cx="2529191" cy="1222906"/>
          </a:xfrm>
          <a:custGeom>
            <a:avLst/>
            <a:gdLst/>
            <a:ahLst/>
            <a:cxnLst/>
            <a:rect l="l" t="t" r="r" b="b"/>
            <a:pathLst>
              <a:path w="2529191" h="1222906">
                <a:moveTo>
                  <a:pt x="74120" y="0"/>
                </a:moveTo>
                <a:lnTo>
                  <a:pt x="2455071" y="0"/>
                </a:lnTo>
                <a:cubicBezTo>
                  <a:pt x="2496007" y="0"/>
                  <a:pt x="2529191" y="33185"/>
                  <a:pt x="2529191" y="74120"/>
                </a:cubicBezTo>
                <a:lnTo>
                  <a:pt x="2529191" y="1148785"/>
                </a:lnTo>
                <a:cubicBezTo>
                  <a:pt x="2529191" y="1189721"/>
                  <a:pt x="2496007" y="1222906"/>
                  <a:pt x="2455071" y="1222906"/>
                </a:cubicBezTo>
                <a:lnTo>
                  <a:pt x="74120" y="1222906"/>
                </a:lnTo>
                <a:cubicBezTo>
                  <a:pt x="33185" y="1222906"/>
                  <a:pt x="0" y="1189721"/>
                  <a:pt x="0" y="1148785"/>
                </a:cubicBezTo>
                <a:lnTo>
                  <a:pt x="0" y="74120"/>
                </a:lnTo>
                <a:cubicBezTo>
                  <a:pt x="0" y="33185"/>
                  <a:pt x="33185" y="0"/>
                  <a:pt x="74120" y="0"/>
                </a:cubicBezTo>
                <a:close/>
              </a:path>
            </a:pathLst>
          </a:custGeom>
          <a:solidFill>
            <a:srgbClr val="2E7D32">
              <a:alpha val="10196"/>
            </a:srgbClr>
          </a:solidFill>
          <a:ln w="25400">
            <a:solidFill>
              <a:srgbClr val="2E7D32"/>
            </a:solidFill>
            <a:prstDash val="solid"/>
          </a:ln>
        </p:spPr>
      </p:sp>
      <p:sp>
        <p:nvSpPr>
          <p:cNvPr id="11" name="Shape 9"/>
          <p:cNvSpPr/>
          <p:nvPr/>
        </p:nvSpPr>
        <p:spPr>
          <a:xfrm>
            <a:off x="1692497" y="2848815"/>
            <a:ext cx="277933" cy="277933"/>
          </a:xfrm>
          <a:custGeom>
            <a:avLst/>
            <a:gdLst/>
            <a:ahLst/>
            <a:cxnLst/>
            <a:rect l="l" t="t" r="r" b="b"/>
            <a:pathLst>
              <a:path w="277933" h="277933">
                <a:moveTo>
                  <a:pt x="138967" y="277933"/>
                </a:moveTo>
                <a:cubicBezTo>
                  <a:pt x="215664" y="277933"/>
                  <a:pt x="277933" y="215664"/>
                  <a:pt x="277933" y="138967"/>
                </a:cubicBezTo>
                <a:cubicBezTo>
                  <a:pt x="277933" y="62269"/>
                  <a:pt x="215664" y="0"/>
                  <a:pt x="138967" y="0"/>
                </a:cubicBezTo>
                <a:cubicBezTo>
                  <a:pt x="62269" y="0"/>
                  <a:pt x="0" y="62269"/>
                  <a:pt x="0" y="138967"/>
                </a:cubicBezTo>
                <a:cubicBezTo>
                  <a:pt x="0" y="215664"/>
                  <a:pt x="62269" y="277933"/>
                  <a:pt x="138967" y="277933"/>
                </a:cubicBezTo>
                <a:close/>
                <a:moveTo>
                  <a:pt x="184782" y="115462"/>
                </a:moveTo>
                <a:lnTo>
                  <a:pt x="141355" y="184945"/>
                </a:lnTo>
                <a:cubicBezTo>
                  <a:pt x="139075" y="188582"/>
                  <a:pt x="135167" y="190862"/>
                  <a:pt x="130878" y="191079"/>
                </a:cubicBezTo>
                <a:cubicBezTo>
                  <a:pt x="126590" y="191296"/>
                  <a:pt x="122464" y="189342"/>
                  <a:pt x="119913" y="185868"/>
                </a:cubicBezTo>
                <a:lnTo>
                  <a:pt x="93857" y="151126"/>
                </a:lnTo>
                <a:cubicBezTo>
                  <a:pt x="89514" y="145372"/>
                  <a:pt x="90708" y="137229"/>
                  <a:pt x="96462" y="132887"/>
                </a:cubicBezTo>
                <a:cubicBezTo>
                  <a:pt x="102216" y="128544"/>
                  <a:pt x="110359" y="129738"/>
                  <a:pt x="114702" y="135492"/>
                </a:cubicBezTo>
                <a:lnTo>
                  <a:pt x="129358" y="155035"/>
                </a:lnTo>
                <a:lnTo>
                  <a:pt x="162689" y="101674"/>
                </a:lnTo>
                <a:cubicBezTo>
                  <a:pt x="166488" y="95594"/>
                  <a:pt x="174522" y="93694"/>
                  <a:pt x="180657" y="97548"/>
                </a:cubicBezTo>
                <a:cubicBezTo>
                  <a:pt x="186791" y="101402"/>
                  <a:pt x="188636" y="109382"/>
                  <a:pt x="184782" y="115516"/>
                </a:cubicBezTo>
                <a:close/>
              </a:path>
            </a:pathLst>
          </a:custGeom>
          <a:solidFill>
            <a:srgbClr val="2E7D32"/>
          </a:solidFill>
          <a:ln/>
        </p:spPr>
      </p:sp>
      <p:sp>
        <p:nvSpPr>
          <p:cNvPr id="12" name="Text 10"/>
          <p:cNvSpPr/>
          <p:nvPr/>
        </p:nvSpPr>
        <p:spPr>
          <a:xfrm>
            <a:off x="685568" y="3200863"/>
            <a:ext cx="2288316" cy="222347"/>
          </a:xfrm>
          <a:prstGeom prst="rect">
            <a:avLst/>
          </a:prstGeom>
          <a:noFill/>
          <a:ln/>
        </p:spPr>
        <p:txBody>
          <a:bodyPr wrap="square" lIns="0" tIns="0" rIns="0" bIns="0" rtlCol="0" anchor="ctr"/>
          <a:lstStyle/>
          <a:p>
            <a:pPr algn="ctr">
              <a:lnSpc>
                <a:spcPct val="130000"/>
              </a:lnSpc>
            </a:pPr>
            <a:r>
              <a:rPr lang="en-US" sz="1167" b="1" dirty="0">
                <a:solidFill>
                  <a:srgbClr val="1E3A5F"/>
                </a:solidFill>
                <a:latin typeface="Quattrocento Sans" pitchFamily="34" charset="0"/>
                <a:ea typeface="Quattrocento Sans" pitchFamily="34" charset="-122"/>
                <a:cs typeface="Quattrocento Sans" pitchFamily="34" charset="-120"/>
              </a:rPr>
              <a:t>ÉQUILIBRE</a:t>
            </a:r>
            <a:endParaRPr lang="en-US" sz="1600" dirty="0"/>
          </a:p>
        </p:txBody>
      </p:sp>
      <p:sp>
        <p:nvSpPr>
          <p:cNvPr id="13" name="Text 11"/>
          <p:cNvSpPr/>
          <p:nvPr/>
        </p:nvSpPr>
        <p:spPr>
          <a:xfrm>
            <a:off x="694833" y="3460267"/>
            <a:ext cx="2269787" cy="148231"/>
          </a:xfrm>
          <a:prstGeom prst="rect">
            <a:avLst/>
          </a:prstGeom>
          <a:noFill/>
          <a:ln/>
        </p:spPr>
        <p:txBody>
          <a:bodyPr wrap="square" lIns="0" tIns="0" rIns="0" bIns="0" rtlCol="0" anchor="ctr"/>
          <a:lstStyle/>
          <a:p>
            <a:pPr algn="ctr">
              <a:lnSpc>
                <a:spcPct val="110000"/>
              </a:lnSpc>
            </a:pPr>
            <a:r>
              <a:rPr lang="en-US" sz="875" dirty="0">
                <a:solidFill>
                  <a:srgbClr val="1A202C">
                    <a:alpha val="70000"/>
                  </a:srgbClr>
                </a:solidFill>
                <a:latin typeface="Quattrocento Sans" pitchFamily="34" charset="0"/>
                <a:ea typeface="Quattrocento Sans" pitchFamily="34" charset="-122"/>
                <a:cs typeface="Quattrocento Sans" pitchFamily="34" charset="-120"/>
              </a:rPr>
              <a:t>Érosion = Sédimentation</a:t>
            </a:r>
            <a:endParaRPr lang="en-US" sz="1600" dirty="0"/>
          </a:p>
        </p:txBody>
      </p:sp>
      <p:sp>
        <p:nvSpPr>
          <p:cNvPr id="14" name="Text 12"/>
          <p:cNvSpPr/>
          <p:nvPr/>
        </p:nvSpPr>
        <p:spPr>
          <a:xfrm>
            <a:off x="694833" y="3608498"/>
            <a:ext cx="2269787" cy="148231"/>
          </a:xfrm>
          <a:prstGeom prst="rect">
            <a:avLst/>
          </a:prstGeom>
          <a:noFill/>
          <a:ln/>
        </p:spPr>
        <p:txBody>
          <a:bodyPr wrap="square" lIns="0" tIns="0" rIns="0" bIns="0" rtlCol="0" anchor="ctr"/>
          <a:lstStyle/>
          <a:p>
            <a:pPr algn="ctr">
              <a:lnSpc>
                <a:spcPct val="110000"/>
              </a:lnSpc>
            </a:pPr>
            <a:r>
              <a:rPr lang="en-US" sz="875" dirty="0">
                <a:solidFill>
                  <a:srgbClr val="1A202C">
                    <a:alpha val="60000"/>
                  </a:srgbClr>
                </a:solidFill>
                <a:latin typeface="Quattrocento Sans" pitchFamily="34" charset="0"/>
                <a:ea typeface="Quattrocento Sans" pitchFamily="34" charset="-122"/>
                <a:cs typeface="Quattrocento Sans" pitchFamily="34" charset="-120"/>
              </a:rPr>
              <a:t>Profil stable</a:t>
            </a:r>
            <a:endParaRPr lang="en-US" sz="1600" dirty="0"/>
          </a:p>
        </p:txBody>
      </p:sp>
      <p:sp>
        <p:nvSpPr>
          <p:cNvPr id="15" name="Shape 13"/>
          <p:cNvSpPr/>
          <p:nvPr/>
        </p:nvSpPr>
        <p:spPr>
          <a:xfrm>
            <a:off x="3259924" y="2691319"/>
            <a:ext cx="2529191" cy="1222906"/>
          </a:xfrm>
          <a:custGeom>
            <a:avLst/>
            <a:gdLst/>
            <a:ahLst/>
            <a:cxnLst/>
            <a:rect l="l" t="t" r="r" b="b"/>
            <a:pathLst>
              <a:path w="2529191" h="1222906">
                <a:moveTo>
                  <a:pt x="74120" y="0"/>
                </a:moveTo>
                <a:lnTo>
                  <a:pt x="2455071" y="0"/>
                </a:lnTo>
                <a:cubicBezTo>
                  <a:pt x="2496007" y="0"/>
                  <a:pt x="2529191" y="33185"/>
                  <a:pt x="2529191" y="74120"/>
                </a:cubicBezTo>
                <a:lnTo>
                  <a:pt x="2529191" y="1148785"/>
                </a:lnTo>
                <a:cubicBezTo>
                  <a:pt x="2529191" y="1189721"/>
                  <a:pt x="2496007" y="1222906"/>
                  <a:pt x="2455071" y="1222906"/>
                </a:cubicBezTo>
                <a:lnTo>
                  <a:pt x="74120" y="1222906"/>
                </a:lnTo>
                <a:cubicBezTo>
                  <a:pt x="33185" y="1222906"/>
                  <a:pt x="0" y="1189721"/>
                  <a:pt x="0" y="1148785"/>
                </a:cubicBezTo>
                <a:lnTo>
                  <a:pt x="0" y="74120"/>
                </a:lnTo>
                <a:cubicBezTo>
                  <a:pt x="0" y="33185"/>
                  <a:pt x="33185" y="0"/>
                  <a:pt x="74120" y="0"/>
                </a:cubicBezTo>
                <a:close/>
              </a:path>
            </a:pathLst>
          </a:custGeom>
          <a:solidFill>
            <a:srgbClr val="1E3A5F">
              <a:alpha val="10196"/>
            </a:srgbClr>
          </a:solidFill>
          <a:ln w="25400">
            <a:solidFill>
              <a:srgbClr val="1E3A5F"/>
            </a:solidFill>
            <a:prstDash val="solid"/>
          </a:ln>
        </p:spPr>
      </p:sp>
      <p:sp>
        <p:nvSpPr>
          <p:cNvPr id="16" name="Shape 14"/>
          <p:cNvSpPr/>
          <p:nvPr/>
        </p:nvSpPr>
        <p:spPr>
          <a:xfrm>
            <a:off x="4387290" y="2848815"/>
            <a:ext cx="277933" cy="277933"/>
          </a:xfrm>
          <a:custGeom>
            <a:avLst/>
            <a:gdLst/>
            <a:ahLst/>
            <a:cxnLst/>
            <a:rect l="l" t="t" r="r" b="b"/>
            <a:pathLst>
              <a:path w="277933" h="277933">
                <a:moveTo>
                  <a:pt x="138967" y="277933"/>
                </a:moveTo>
                <a:cubicBezTo>
                  <a:pt x="215664" y="277933"/>
                  <a:pt x="277933" y="215664"/>
                  <a:pt x="277933" y="138967"/>
                </a:cubicBezTo>
                <a:cubicBezTo>
                  <a:pt x="277933" y="62269"/>
                  <a:pt x="215664" y="0"/>
                  <a:pt x="138967" y="0"/>
                </a:cubicBezTo>
                <a:cubicBezTo>
                  <a:pt x="62269" y="0"/>
                  <a:pt x="0" y="62269"/>
                  <a:pt x="0" y="138967"/>
                </a:cubicBezTo>
                <a:cubicBezTo>
                  <a:pt x="0" y="215664"/>
                  <a:pt x="62269" y="277933"/>
                  <a:pt x="138967" y="277933"/>
                </a:cubicBezTo>
                <a:close/>
                <a:moveTo>
                  <a:pt x="90654" y="90654"/>
                </a:moveTo>
                <a:cubicBezTo>
                  <a:pt x="95757" y="85551"/>
                  <a:pt x="104008" y="85551"/>
                  <a:pt x="109056" y="90654"/>
                </a:cubicBezTo>
                <a:lnTo>
                  <a:pt x="138912" y="120510"/>
                </a:lnTo>
                <a:lnTo>
                  <a:pt x="168768" y="90654"/>
                </a:lnTo>
                <a:cubicBezTo>
                  <a:pt x="173871" y="85551"/>
                  <a:pt x="182122" y="85551"/>
                  <a:pt x="187171" y="90654"/>
                </a:cubicBezTo>
                <a:cubicBezTo>
                  <a:pt x="192219" y="95757"/>
                  <a:pt x="192273" y="104008"/>
                  <a:pt x="187171" y="109056"/>
                </a:cubicBezTo>
                <a:lnTo>
                  <a:pt x="157314" y="138912"/>
                </a:lnTo>
                <a:lnTo>
                  <a:pt x="187171" y="168768"/>
                </a:lnTo>
                <a:cubicBezTo>
                  <a:pt x="192273" y="173871"/>
                  <a:pt x="192273" y="182122"/>
                  <a:pt x="187171" y="187171"/>
                </a:cubicBezTo>
                <a:cubicBezTo>
                  <a:pt x="182068" y="192219"/>
                  <a:pt x="173817" y="192273"/>
                  <a:pt x="168768" y="187171"/>
                </a:cubicBezTo>
                <a:lnTo>
                  <a:pt x="138912" y="157314"/>
                </a:lnTo>
                <a:lnTo>
                  <a:pt x="109056" y="187171"/>
                </a:lnTo>
                <a:cubicBezTo>
                  <a:pt x="103954" y="192273"/>
                  <a:pt x="95702" y="192273"/>
                  <a:pt x="90654" y="187171"/>
                </a:cubicBezTo>
                <a:cubicBezTo>
                  <a:pt x="85606" y="182068"/>
                  <a:pt x="85551" y="173817"/>
                  <a:pt x="90654" y="168768"/>
                </a:cubicBezTo>
                <a:lnTo>
                  <a:pt x="120510" y="138912"/>
                </a:lnTo>
                <a:lnTo>
                  <a:pt x="90654" y="109056"/>
                </a:lnTo>
                <a:cubicBezTo>
                  <a:pt x="85551" y="103954"/>
                  <a:pt x="85551" y="95702"/>
                  <a:pt x="90654" y="90654"/>
                </a:cubicBezTo>
                <a:close/>
              </a:path>
            </a:pathLst>
          </a:custGeom>
          <a:solidFill>
            <a:srgbClr val="1E3A5F"/>
          </a:solidFill>
          <a:ln/>
        </p:spPr>
      </p:sp>
      <p:sp>
        <p:nvSpPr>
          <p:cNvPr id="17" name="Text 15"/>
          <p:cNvSpPr/>
          <p:nvPr/>
        </p:nvSpPr>
        <p:spPr>
          <a:xfrm>
            <a:off x="3380362" y="3200863"/>
            <a:ext cx="2288316" cy="222347"/>
          </a:xfrm>
          <a:prstGeom prst="rect">
            <a:avLst/>
          </a:prstGeom>
          <a:noFill/>
          <a:ln/>
        </p:spPr>
        <p:txBody>
          <a:bodyPr wrap="square" lIns="0" tIns="0" rIns="0" bIns="0" rtlCol="0" anchor="ctr"/>
          <a:lstStyle/>
          <a:p>
            <a:pPr algn="ctr">
              <a:lnSpc>
                <a:spcPct val="130000"/>
              </a:lnSpc>
            </a:pPr>
            <a:r>
              <a:rPr lang="en-US" sz="1167" b="1" dirty="0">
                <a:solidFill>
                  <a:srgbClr val="1E3A5F"/>
                </a:solidFill>
                <a:latin typeface="Quattrocento Sans" pitchFamily="34" charset="0"/>
                <a:ea typeface="Quattrocento Sans" pitchFamily="34" charset="-122"/>
                <a:cs typeface="Quattrocento Sans" pitchFamily="34" charset="-120"/>
              </a:rPr>
              <a:t>DÉSÉQUILIBRE</a:t>
            </a:r>
            <a:endParaRPr lang="en-US" sz="1600" dirty="0"/>
          </a:p>
        </p:txBody>
      </p:sp>
      <p:sp>
        <p:nvSpPr>
          <p:cNvPr id="18" name="Text 16"/>
          <p:cNvSpPr/>
          <p:nvPr/>
        </p:nvSpPr>
        <p:spPr>
          <a:xfrm>
            <a:off x="3389626" y="3460267"/>
            <a:ext cx="2269787" cy="148231"/>
          </a:xfrm>
          <a:prstGeom prst="rect">
            <a:avLst/>
          </a:prstGeom>
          <a:noFill/>
          <a:ln/>
        </p:spPr>
        <p:txBody>
          <a:bodyPr wrap="square" lIns="0" tIns="0" rIns="0" bIns="0" rtlCol="0" anchor="ctr"/>
          <a:lstStyle/>
          <a:p>
            <a:pPr algn="ctr">
              <a:lnSpc>
                <a:spcPct val="110000"/>
              </a:lnSpc>
            </a:pPr>
            <a:r>
              <a:rPr lang="en-US" sz="875" dirty="0">
                <a:solidFill>
                  <a:srgbClr val="1A202C">
                    <a:alpha val="70000"/>
                  </a:srgbClr>
                </a:solidFill>
                <a:latin typeface="Quattrocento Sans" pitchFamily="34" charset="0"/>
                <a:ea typeface="Quattrocento Sans" pitchFamily="34" charset="-122"/>
                <a:cs typeface="Quattrocento Sans" pitchFamily="34" charset="-120"/>
              </a:rPr>
              <a:t>Érosion ≠ Sédimentation</a:t>
            </a:r>
            <a:endParaRPr lang="en-US" sz="1600" dirty="0"/>
          </a:p>
        </p:txBody>
      </p:sp>
      <p:sp>
        <p:nvSpPr>
          <p:cNvPr id="19" name="Text 17"/>
          <p:cNvSpPr/>
          <p:nvPr/>
        </p:nvSpPr>
        <p:spPr>
          <a:xfrm>
            <a:off x="3389626" y="3608498"/>
            <a:ext cx="2269787" cy="148231"/>
          </a:xfrm>
          <a:prstGeom prst="rect">
            <a:avLst/>
          </a:prstGeom>
          <a:noFill/>
          <a:ln/>
        </p:spPr>
        <p:txBody>
          <a:bodyPr wrap="square" lIns="0" tIns="0" rIns="0" bIns="0" rtlCol="0" anchor="ctr"/>
          <a:lstStyle/>
          <a:p>
            <a:pPr algn="ctr">
              <a:lnSpc>
                <a:spcPct val="110000"/>
              </a:lnSpc>
            </a:pPr>
            <a:r>
              <a:rPr lang="en-US" sz="875" dirty="0">
                <a:solidFill>
                  <a:srgbClr val="1A202C">
                    <a:alpha val="60000"/>
                  </a:srgbClr>
                </a:solidFill>
                <a:latin typeface="Quattrocento Sans" pitchFamily="34" charset="0"/>
                <a:ea typeface="Quattrocento Sans" pitchFamily="34" charset="-122"/>
                <a:cs typeface="Quattrocento Sans" pitchFamily="34" charset="-120"/>
              </a:rPr>
              <a:t>Évolution du lit</a:t>
            </a:r>
            <a:endParaRPr lang="en-US" sz="1600" dirty="0"/>
          </a:p>
        </p:txBody>
      </p:sp>
      <p:sp>
        <p:nvSpPr>
          <p:cNvPr id="20" name="Shape 18"/>
          <p:cNvSpPr/>
          <p:nvPr/>
        </p:nvSpPr>
        <p:spPr>
          <a:xfrm>
            <a:off x="370578" y="4257009"/>
            <a:ext cx="5614249" cy="2594043"/>
          </a:xfrm>
          <a:custGeom>
            <a:avLst/>
            <a:gdLst/>
            <a:ahLst/>
            <a:cxnLst/>
            <a:rect l="l" t="t" r="r" b="b"/>
            <a:pathLst>
              <a:path w="5614249" h="2594043">
                <a:moveTo>
                  <a:pt x="111181" y="0"/>
                </a:moveTo>
                <a:lnTo>
                  <a:pt x="5503069" y="0"/>
                </a:lnTo>
                <a:cubicBezTo>
                  <a:pt x="5564472" y="0"/>
                  <a:pt x="5614249" y="49777"/>
                  <a:pt x="5614249" y="111181"/>
                </a:cubicBezTo>
                <a:lnTo>
                  <a:pt x="5614249" y="2482862"/>
                </a:lnTo>
                <a:cubicBezTo>
                  <a:pt x="5614249" y="2544265"/>
                  <a:pt x="5564472" y="2594043"/>
                  <a:pt x="5503069" y="2594043"/>
                </a:cubicBezTo>
                <a:lnTo>
                  <a:pt x="111181" y="2594043"/>
                </a:lnTo>
                <a:cubicBezTo>
                  <a:pt x="49777" y="2594043"/>
                  <a:pt x="0" y="2544265"/>
                  <a:pt x="0" y="2482862"/>
                </a:cubicBezTo>
                <a:lnTo>
                  <a:pt x="0" y="111181"/>
                </a:lnTo>
                <a:cubicBezTo>
                  <a:pt x="0" y="49777"/>
                  <a:pt x="49777" y="0"/>
                  <a:pt x="111181" y="0"/>
                </a:cubicBezTo>
                <a:close/>
              </a:path>
            </a:pathLst>
          </a:custGeom>
          <a:solidFill>
            <a:srgbClr val="FFFFFF"/>
          </a:solidFill>
          <a:ln/>
          <a:effectLst>
            <a:outerShdw blurRad="138967" dist="92644" dir="5400000" algn="bl" rotWithShape="0">
              <a:srgbClr val="000000">
                <a:alpha val="10196"/>
              </a:srgbClr>
            </a:outerShdw>
          </a:effectLst>
        </p:spPr>
      </p:sp>
      <p:sp>
        <p:nvSpPr>
          <p:cNvPr id="21" name="Shape 19"/>
          <p:cNvSpPr/>
          <p:nvPr/>
        </p:nvSpPr>
        <p:spPr>
          <a:xfrm>
            <a:off x="602188" y="4479356"/>
            <a:ext cx="138967" cy="185289"/>
          </a:xfrm>
          <a:custGeom>
            <a:avLst/>
            <a:gdLst/>
            <a:ahLst/>
            <a:cxnLst/>
            <a:rect l="l" t="t" r="r" b="b"/>
            <a:pathLst>
              <a:path w="138967" h="185289">
                <a:moveTo>
                  <a:pt x="23161" y="0"/>
                </a:moveTo>
                <a:cubicBezTo>
                  <a:pt x="10386" y="0"/>
                  <a:pt x="0" y="10386"/>
                  <a:pt x="0" y="23161"/>
                </a:cubicBezTo>
                <a:lnTo>
                  <a:pt x="0" y="162128"/>
                </a:lnTo>
                <a:cubicBezTo>
                  <a:pt x="0" y="174902"/>
                  <a:pt x="10386" y="185289"/>
                  <a:pt x="23161" y="185289"/>
                </a:cubicBezTo>
                <a:lnTo>
                  <a:pt x="115805" y="185289"/>
                </a:lnTo>
                <a:cubicBezTo>
                  <a:pt x="128580" y="185289"/>
                  <a:pt x="138967" y="174902"/>
                  <a:pt x="138967" y="162128"/>
                </a:cubicBezTo>
                <a:lnTo>
                  <a:pt x="138967" y="23161"/>
                </a:lnTo>
                <a:cubicBezTo>
                  <a:pt x="138967" y="10386"/>
                  <a:pt x="128580" y="0"/>
                  <a:pt x="115805" y="0"/>
                </a:cubicBezTo>
                <a:lnTo>
                  <a:pt x="23161" y="0"/>
                </a:lnTo>
                <a:close/>
                <a:moveTo>
                  <a:pt x="34742" y="23161"/>
                </a:moveTo>
                <a:lnTo>
                  <a:pt x="104225" y="23161"/>
                </a:lnTo>
                <a:cubicBezTo>
                  <a:pt x="110630" y="23161"/>
                  <a:pt x="115805" y="28336"/>
                  <a:pt x="115805" y="34742"/>
                </a:cubicBezTo>
                <a:lnTo>
                  <a:pt x="115805" y="46322"/>
                </a:lnTo>
                <a:cubicBezTo>
                  <a:pt x="115805" y="52728"/>
                  <a:pt x="110630" y="57903"/>
                  <a:pt x="104225" y="57903"/>
                </a:cubicBezTo>
                <a:lnTo>
                  <a:pt x="34742" y="57903"/>
                </a:lnTo>
                <a:cubicBezTo>
                  <a:pt x="28336" y="57903"/>
                  <a:pt x="23161" y="52728"/>
                  <a:pt x="23161" y="46322"/>
                </a:cubicBezTo>
                <a:lnTo>
                  <a:pt x="23161" y="34742"/>
                </a:lnTo>
                <a:cubicBezTo>
                  <a:pt x="23161" y="28336"/>
                  <a:pt x="28336" y="23161"/>
                  <a:pt x="34742" y="23161"/>
                </a:cubicBezTo>
                <a:close/>
                <a:moveTo>
                  <a:pt x="40532" y="83959"/>
                </a:moveTo>
                <a:cubicBezTo>
                  <a:pt x="40532" y="88753"/>
                  <a:pt x="36640" y="92644"/>
                  <a:pt x="31847" y="92644"/>
                </a:cubicBezTo>
                <a:cubicBezTo>
                  <a:pt x="27053" y="92644"/>
                  <a:pt x="23161" y="88753"/>
                  <a:pt x="23161" y="83959"/>
                </a:cubicBezTo>
                <a:cubicBezTo>
                  <a:pt x="23161" y="79165"/>
                  <a:pt x="27053" y="75274"/>
                  <a:pt x="31847" y="75274"/>
                </a:cubicBezTo>
                <a:cubicBezTo>
                  <a:pt x="36640" y="75274"/>
                  <a:pt x="40532" y="79165"/>
                  <a:pt x="40532" y="83959"/>
                </a:cubicBezTo>
                <a:close/>
                <a:moveTo>
                  <a:pt x="69483" y="92644"/>
                </a:moveTo>
                <a:cubicBezTo>
                  <a:pt x="64690" y="92644"/>
                  <a:pt x="60798" y="88753"/>
                  <a:pt x="60798" y="83959"/>
                </a:cubicBezTo>
                <a:cubicBezTo>
                  <a:pt x="60798" y="79165"/>
                  <a:pt x="64690" y="75274"/>
                  <a:pt x="69483" y="75274"/>
                </a:cubicBezTo>
                <a:cubicBezTo>
                  <a:pt x="74277" y="75274"/>
                  <a:pt x="78169" y="79165"/>
                  <a:pt x="78169" y="83959"/>
                </a:cubicBezTo>
                <a:cubicBezTo>
                  <a:pt x="78169" y="88753"/>
                  <a:pt x="74277" y="92644"/>
                  <a:pt x="69483" y="92644"/>
                </a:cubicBezTo>
                <a:close/>
                <a:moveTo>
                  <a:pt x="115805" y="83959"/>
                </a:moveTo>
                <a:cubicBezTo>
                  <a:pt x="115805" y="88753"/>
                  <a:pt x="111914" y="92644"/>
                  <a:pt x="107120" y="92644"/>
                </a:cubicBezTo>
                <a:cubicBezTo>
                  <a:pt x="102326" y="92644"/>
                  <a:pt x="98435" y="88753"/>
                  <a:pt x="98435" y="83959"/>
                </a:cubicBezTo>
                <a:cubicBezTo>
                  <a:pt x="98435" y="79165"/>
                  <a:pt x="102326" y="75274"/>
                  <a:pt x="107120" y="75274"/>
                </a:cubicBezTo>
                <a:cubicBezTo>
                  <a:pt x="111914" y="75274"/>
                  <a:pt x="115805" y="79165"/>
                  <a:pt x="115805" y="83959"/>
                </a:cubicBezTo>
                <a:close/>
                <a:moveTo>
                  <a:pt x="31847" y="127386"/>
                </a:moveTo>
                <a:cubicBezTo>
                  <a:pt x="27053" y="127386"/>
                  <a:pt x="23161" y="123494"/>
                  <a:pt x="23161" y="118701"/>
                </a:cubicBezTo>
                <a:cubicBezTo>
                  <a:pt x="23161" y="113907"/>
                  <a:pt x="27053" y="110015"/>
                  <a:pt x="31847" y="110015"/>
                </a:cubicBezTo>
                <a:cubicBezTo>
                  <a:pt x="36640" y="110015"/>
                  <a:pt x="40532" y="113907"/>
                  <a:pt x="40532" y="118701"/>
                </a:cubicBezTo>
                <a:cubicBezTo>
                  <a:pt x="40532" y="123494"/>
                  <a:pt x="36640" y="127386"/>
                  <a:pt x="31847" y="127386"/>
                </a:cubicBezTo>
                <a:close/>
                <a:moveTo>
                  <a:pt x="78169" y="118701"/>
                </a:moveTo>
                <a:cubicBezTo>
                  <a:pt x="78169" y="123494"/>
                  <a:pt x="74277" y="127386"/>
                  <a:pt x="69483" y="127386"/>
                </a:cubicBezTo>
                <a:cubicBezTo>
                  <a:pt x="64690" y="127386"/>
                  <a:pt x="60798" y="123494"/>
                  <a:pt x="60798" y="118701"/>
                </a:cubicBezTo>
                <a:cubicBezTo>
                  <a:pt x="60798" y="113907"/>
                  <a:pt x="64690" y="110015"/>
                  <a:pt x="69483" y="110015"/>
                </a:cubicBezTo>
                <a:cubicBezTo>
                  <a:pt x="74277" y="110015"/>
                  <a:pt x="78169" y="113907"/>
                  <a:pt x="78169" y="118701"/>
                </a:cubicBezTo>
                <a:close/>
                <a:moveTo>
                  <a:pt x="107120" y="127386"/>
                </a:moveTo>
                <a:cubicBezTo>
                  <a:pt x="102326" y="127386"/>
                  <a:pt x="98435" y="123494"/>
                  <a:pt x="98435" y="118701"/>
                </a:cubicBezTo>
                <a:cubicBezTo>
                  <a:pt x="98435" y="113907"/>
                  <a:pt x="102326" y="110015"/>
                  <a:pt x="107120" y="110015"/>
                </a:cubicBezTo>
                <a:cubicBezTo>
                  <a:pt x="111914" y="110015"/>
                  <a:pt x="115805" y="113907"/>
                  <a:pt x="115805" y="118701"/>
                </a:cubicBezTo>
                <a:cubicBezTo>
                  <a:pt x="115805" y="123494"/>
                  <a:pt x="111914" y="127386"/>
                  <a:pt x="107120" y="127386"/>
                </a:cubicBezTo>
                <a:close/>
                <a:moveTo>
                  <a:pt x="23161" y="153442"/>
                </a:moveTo>
                <a:cubicBezTo>
                  <a:pt x="23161" y="148629"/>
                  <a:pt x="27033" y="144757"/>
                  <a:pt x="31847" y="144757"/>
                </a:cubicBezTo>
                <a:lnTo>
                  <a:pt x="72378" y="144757"/>
                </a:lnTo>
                <a:cubicBezTo>
                  <a:pt x="77192" y="144757"/>
                  <a:pt x="81064" y="148629"/>
                  <a:pt x="81064" y="153442"/>
                </a:cubicBezTo>
                <a:cubicBezTo>
                  <a:pt x="81064" y="158255"/>
                  <a:pt x="77192" y="162128"/>
                  <a:pt x="72378" y="162128"/>
                </a:cubicBezTo>
                <a:lnTo>
                  <a:pt x="31847" y="162128"/>
                </a:lnTo>
                <a:cubicBezTo>
                  <a:pt x="27033" y="162128"/>
                  <a:pt x="23161" y="158255"/>
                  <a:pt x="23161" y="153442"/>
                </a:cubicBezTo>
                <a:close/>
                <a:moveTo>
                  <a:pt x="107120" y="144757"/>
                </a:moveTo>
                <a:cubicBezTo>
                  <a:pt x="111933" y="144757"/>
                  <a:pt x="115805" y="148629"/>
                  <a:pt x="115805" y="153442"/>
                </a:cubicBezTo>
                <a:cubicBezTo>
                  <a:pt x="115805" y="158255"/>
                  <a:pt x="111933" y="162128"/>
                  <a:pt x="107120" y="162128"/>
                </a:cubicBezTo>
                <a:cubicBezTo>
                  <a:pt x="102307" y="162128"/>
                  <a:pt x="98435" y="158255"/>
                  <a:pt x="98435" y="153442"/>
                </a:cubicBezTo>
                <a:cubicBezTo>
                  <a:pt x="98435" y="148629"/>
                  <a:pt x="102307" y="144757"/>
                  <a:pt x="107120" y="144757"/>
                </a:cubicBezTo>
                <a:close/>
              </a:path>
            </a:pathLst>
          </a:custGeom>
          <a:solidFill>
            <a:srgbClr val="2E7D32"/>
          </a:solidFill>
          <a:ln/>
        </p:spPr>
      </p:sp>
      <p:sp>
        <p:nvSpPr>
          <p:cNvPr id="22" name="Text 20"/>
          <p:cNvSpPr/>
          <p:nvPr/>
        </p:nvSpPr>
        <p:spPr>
          <a:xfrm>
            <a:off x="787477" y="4442298"/>
            <a:ext cx="5104705" cy="259404"/>
          </a:xfrm>
          <a:prstGeom prst="rect">
            <a:avLst/>
          </a:prstGeom>
          <a:noFill/>
          <a:ln/>
        </p:spPr>
        <p:txBody>
          <a:bodyPr wrap="square" lIns="0" tIns="0" rIns="0" bIns="0" rtlCol="0" anchor="ctr"/>
          <a:lstStyle/>
          <a:p>
            <a:pPr>
              <a:lnSpc>
                <a:spcPct val="120000"/>
              </a:lnSpc>
            </a:pPr>
            <a:r>
              <a:rPr lang="en-US" sz="1459" b="1" dirty="0">
                <a:solidFill>
                  <a:srgbClr val="1E3A5F"/>
                </a:solidFill>
                <a:latin typeface="Liter" pitchFamily="34" charset="0"/>
                <a:ea typeface="Liter" pitchFamily="34" charset="-122"/>
                <a:cs typeface="Liter" pitchFamily="34" charset="-120"/>
              </a:rPr>
              <a:t>Formules de transport</a:t>
            </a:r>
            <a:endParaRPr lang="en-US" sz="1600" dirty="0"/>
          </a:p>
        </p:txBody>
      </p:sp>
      <p:sp>
        <p:nvSpPr>
          <p:cNvPr id="23" name="Shape 21"/>
          <p:cNvSpPr/>
          <p:nvPr/>
        </p:nvSpPr>
        <p:spPr>
          <a:xfrm>
            <a:off x="555866" y="4849933"/>
            <a:ext cx="5243672" cy="1000559"/>
          </a:xfrm>
          <a:custGeom>
            <a:avLst/>
            <a:gdLst/>
            <a:ahLst/>
            <a:cxnLst/>
            <a:rect l="l" t="t" r="r" b="b"/>
            <a:pathLst>
              <a:path w="5243672" h="1000559">
                <a:moveTo>
                  <a:pt x="74111" y="0"/>
                </a:moveTo>
                <a:lnTo>
                  <a:pt x="5169560" y="0"/>
                </a:lnTo>
                <a:cubicBezTo>
                  <a:pt x="5210491" y="0"/>
                  <a:pt x="5243672" y="33181"/>
                  <a:pt x="5243672" y="74111"/>
                </a:cubicBezTo>
                <a:lnTo>
                  <a:pt x="5243672" y="926448"/>
                </a:lnTo>
                <a:cubicBezTo>
                  <a:pt x="5243672" y="967378"/>
                  <a:pt x="5210491" y="1000559"/>
                  <a:pt x="5169560" y="1000559"/>
                </a:cubicBezTo>
                <a:lnTo>
                  <a:pt x="74111" y="1000559"/>
                </a:lnTo>
                <a:cubicBezTo>
                  <a:pt x="33181" y="1000559"/>
                  <a:pt x="0" y="967378"/>
                  <a:pt x="0" y="926448"/>
                </a:cubicBezTo>
                <a:lnTo>
                  <a:pt x="0" y="74111"/>
                </a:lnTo>
                <a:cubicBezTo>
                  <a:pt x="0" y="33181"/>
                  <a:pt x="33181" y="0"/>
                  <a:pt x="74111" y="0"/>
                </a:cubicBezTo>
                <a:close/>
              </a:path>
            </a:pathLst>
          </a:custGeom>
          <a:solidFill>
            <a:srgbClr val="1E3A5F">
              <a:alpha val="5098"/>
            </a:srgbClr>
          </a:solidFill>
          <a:ln/>
        </p:spPr>
      </p:sp>
      <p:sp>
        <p:nvSpPr>
          <p:cNvPr id="24" name="Text 22"/>
          <p:cNvSpPr/>
          <p:nvPr/>
        </p:nvSpPr>
        <p:spPr>
          <a:xfrm>
            <a:off x="667040" y="4961106"/>
            <a:ext cx="5095441" cy="222347"/>
          </a:xfrm>
          <a:prstGeom prst="rect">
            <a:avLst/>
          </a:prstGeom>
          <a:noFill/>
          <a:ln/>
        </p:spPr>
        <p:txBody>
          <a:bodyPr wrap="square" lIns="0" tIns="0" rIns="0" bIns="0" rtlCol="0" anchor="ctr"/>
          <a:lstStyle/>
          <a:p>
            <a:pPr>
              <a:lnSpc>
                <a:spcPct val="130000"/>
              </a:lnSpc>
            </a:pPr>
            <a:r>
              <a:rPr lang="en-US" sz="1167" b="1" dirty="0">
                <a:solidFill>
                  <a:srgbClr val="1E3A5F"/>
                </a:solidFill>
                <a:latin typeface="Quattrocento Sans" pitchFamily="34" charset="0"/>
                <a:ea typeface="Quattrocento Sans" pitchFamily="34" charset="-122"/>
                <a:cs typeface="Quattrocento Sans" pitchFamily="34" charset="-120"/>
              </a:rPr>
              <a:t>Meyer-Peter &amp; Müller (1948)</a:t>
            </a:r>
            <a:endParaRPr lang="en-US" sz="1600" dirty="0"/>
          </a:p>
        </p:txBody>
      </p:sp>
      <p:sp>
        <p:nvSpPr>
          <p:cNvPr id="25" name="Text 23"/>
          <p:cNvSpPr/>
          <p:nvPr/>
        </p:nvSpPr>
        <p:spPr>
          <a:xfrm>
            <a:off x="667040" y="5220511"/>
            <a:ext cx="5086176" cy="185289"/>
          </a:xfrm>
          <a:prstGeom prst="rect">
            <a:avLst/>
          </a:prstGeom>
          <a:noFill/>
          <a:ln/>
        </p:spPr>
        <p:txBody>
          <a:bodyPr wrap="square" lIns="0" tIns="0" rIns="0" bIns="0" rtlCol="0" anchor="ctr"/>
          <a:lstStyle/>
          <a:p>
            <a:pPr>
              <a:lnSpc>
                <a:spcPct val="120000"/>
              </a:lnSpc>
            </a:pPr>
            <a:r>
              <a:rPr lang="en-US" sz="1021" dirty="0">
                <a:solidFill>
                  <a:srgbClr val="1A202C">
                    <a:alpha val="80000"/>
                  </a:srgbClr>
                </a:solidFill>
                <a:latin typeface="Quattrocento Sans" pitchFamily="34" charset="0"/>
                <a:ea typeface="Quattrocento Sans" pitchFamily="34" charset="-122"/>
                <a:cs typeface="Quattrocento Sans" pitchFamily="34" charset="-120"/>
              </a:rPr>
              <a:t>Formule empirique pour le charriage :</a:t>
            </a:r>
            <a:endParaRPr lang="en-US" sz="1600" dirty="0"/>
          </a:p>
        </p:txBody>
      </p:sp>
      <p:sp>
        <p:nvSpPr>
          <p:cNvPr id="26" name="Text 24"/>
          <p:cNvSpPr/>
          <p:nvPr/>
        </p:nvSpPr>
        <p:spPr>
          <a:xfrm>
            <a:off x="625350" y="5479915"/>
            <a:ext cx="5104705" cy="259404"/>
          </a:xfrm>
          <a:prstGeom prst="rect">
            <a:avLst/>
          </a:prstGeom>
          <a:noFill/>
          <a:ln/>
        </p:spPr>
        <p:txBody>
          <a:bodyPr wrap="square" lIns="0" tIns="0" rIns="0" bIns="0" rtlCol="0" anchor="ctr"/>
          <a:lstStyle/>
          <a:p>
            <a:pPr algn="ctr">
              <a:lnSpc>
                <a:spcPct val="130000"/>
              </a:lnSpc>
            </a:pPr>
            <a:r>
              <a:rPr lang="en-US" sz="1313" dirty="0">
                <a:solidFill>
                  <a:srgbClr val="1E3A5F"/>
                </a:solidFill>
                <a:latin typeface="MiSans" pitchFamily="34" charset="0"/>
                <a:ea typeface="MiSans" pitchFamily="34" charset="-122"/>
                <a:cs typeface="MiSans" pitchFamily="34" charset="-120"/>
              </a:rPr>
              <a:t>q</a:t>
            </a:r>
            <a:r>
              <a:rPr lang="en-US" sz="985" dirty="0">
                <a:solidFill>
                  <a:srgbClr val="1E3A5F"/>
                </a:solidFill>
                <a:latin typeface="MiSans" pitchFamily="34" charset="0"/>
                <a:ea typeface="MiSans" pitchFamily="34" charset="-122"/>
                <a:cs typeface="MiSans" pitchFamily="34" charset="-120"/>
              </a:rPr>
              <a:t>s</a:t>
            </a:r>
            <a:r>
              <a:rPr lang="en-US" sz="1313" dirty="0">
                <a:solidFill>
                  <a:srgbClr val="1E3A5F"/>
                </a:solidFill>
                <a:latin typeface="MiSans" pitchFamily="34" charset="0"/>
                <a:ea typeface="MiSans" pitchFamily="34" charset="-122"/>
                <a:cs typeface="MiSans" pitchFamily="34" charset="-120"/>
              </a:rPr>
              <a:t> = 8(τ - τ</a:t>
            </a:r>
            <a:r>
              <a:rPr lang="en-US" sz="985" dirty="0">
                <a:solidFill>
                  <a:srgbClr val="1E3A5F"/>
                </a:solidFill>
                <a:latin typeface="MiSans" pitchFamily="34" charset="0"/>
                <a:ea typeface="MiSans" pitchFamily="34" charset="-122"/>
                <a:cs typeface="MiSans" pitchFamily="34" charset="-120"/>
              </a:rPr>
              <a:t>c</a:t>
            </a:r>
            <a:r>
              <a:rPr lang="en-US" sz="1313" dirty="0">
                <a:solidFill>
                  <a:srgbClr val="1E3A5F"/>
                </a:solidFill>
                <a:latin typeface="MiSans" pitchFamily="34" charset="0"/>
                <a:ea typeface="MiSans" pitchFamily="34" charset="-122"/>
                <a:cs typeface="MiSans" pitchFamily="34" charset="-120"/>
              </a:rPr>
              <a:t>)</a:t>
            </a:r>
            <a:r>
              <a:rPr lang="en-US" sz="985" dirty="0">
                <a:solidFill>
                  <a:srgbClr val="1E3A5F"/>
                </a:solidFill>
                <a:latin typeface="MiSans" pitchFamily="34" charset="0"/>
                <a:ea typeface="MiSans" pitchFamily="34" charset="-122"/>
                <a:cs typeface="MiSans" pitchFamily="34" charset="-120"/>
              </a:rPr>
              <a:t>3/2</a:t>
            </a:r>
            <a:endParaRPr lang="en-US" sz="1600" dirty="0"/>
          </a:p>
        </p:txBody>
      </p:sp>
      <p:sp>
        <p:nvSpPr>
          <p:cNvPr id="27" name="Shape 25"/>
          <p:cNvSpPr/>
          <p:nvPr/>
        </p:nvSpPr>
        <p:spPr>
          <a:xfrm>
            <a:off x="555866" y="5961666"/>
            <a:ext cx="2566249" cy="296462"/>
          </a:xfrm>
          <a:custGeom>
            <a:avLst/>
            <a:gdLst/>
            <a:ahLst/>
            <a:cxnLst/>
            <a:rect l="l" t="t" r="r" b="b"/>
            <a:pathLst>
              <a:path w="2566249" h="296462">
                <a:moveTo>
                  <a:pt x="37058" y="0"/>
                </a:moveTo>
                <a:lnTo>
                  <a:pt x="2529191" y="0"/>
                </a:lnTo>
                <a:cubicBezTo>
                  <a:pt x="2549658" y="0"/>
                  <a:pt x="2566249" y="16591"/>
                  <a:pt x="2566249" y="37058"/>
                </a:cubicBezTo>
                <a:lnTo>
                  <a:pt x="2566249" y="259404"/>
                </a:lnTo>
                <a:cubicBezTo>
                  <a:pt x="2566249" y="279871"/>
                  <a:pt x="2549658" y="296462"/>
                  <a:pt x="2529191" y="296462"/>
                </a:cubicBezTo>
                <a:lnTo>
                  <a:pt x="37058" y="296462"/>
                </a:lnTo>
                <a:cubicBezTo>
                  <a:pt x="16591" y="296462"/>
                  <a:pt x="0" y="279871"/>
                  <a:pt x="0" y="259404"/>
                </a:cubicBezTo>
                <a:lnTo>
                  <a:pt x="0" y="37058"/>
                </a:lnTo>
                <a:cubicBezTo>
                  <a:pt x="0" y="16591"/>
                  <a:pt x="16591" y="0"/>
                  <a:pt x="37058" y="0"/>
                </a:cubicBezTo>
                <a:close/>
              </a:path>
            </a:pathLst>
          </a:custGeom>
          <a:solidFill>
            <a:srgbClr val="4A90A4">
              <a:alpha val="5098"/>
            </a:srgbClr>
          </a:solidFill>
          <a:ln/>
        </p:spPr>
      </p:sp>
      <p:sp>
        <p:nvSpPr>
          <p:cNvPr id="28" name="Text 26"/>
          <p:cNvSpPr/>
          <p:nvPr/>
        </p:nvSpPr>
        <p:spPr>
          <a:xfrm>
            <a:off x="629982" y="6035781"/>
            <a:ext cx="2473605" cy="148231"/>
          </a:xfrm>
          <a:prstGeom prst="rect">
            <a:avLst/>
          </a:prstGeom>
          <a:noFill/>
          <a:ln/>
        </p:spPr>
        <p:txBody>
          <a:bodyPr wrap="square" lIns="0" tIns="0" rIns="0" bIns="0" rtlCol="0" anchor="ctr"/>
          <a:lstStyle/>
          <a:p>
            <a:pPr>
              <a:lnSpc>
                <a:spcPct val="110000"/>
              </a:lnSpc>
            </a:pPr>
            <a:r>
              <a:rPr lang="en-US" sz="875" b="1" dirty="0">
                <a:solidFill>
                  <a:srgbClr val="1A202C"/>
                </a:solidFill>
                <a:latin typeface="Quattrocento Sans" pitchFamily="34" charset="0"/>
                <a:ea typeface="Quattrocento Sans" pitchFamily="34" charset="-122"/>
                <a:cs typeface="Quattrocento Sans" pitchFamily="34" charset="-120"/>
              </a:rPr>
              <a:t>qs</a:t>
            </a:r>
            <a:r>
              <a:rPr lang="en-US" sz="875" dirty="0">
                <a:solidFill>
                  <a:srgbClr val="1A202C"/>
                </a:solidFill>
                <a:latin typeface="Quattrocento Sans" pitchFamily="34" charset="0"/>
                <a:ea typeface="Quattrocento Sans" pitchFamily="34" charset="-122"/>
                <a:cs typeface="Quattrocento Sans" pitchFamily="34" charset="-120"/>
              </a:rPr>
              <a:t> = débit solide</a:t>
            </a:r>
            <a:endParaRPr lang="en-US" sz="1600" dirty="0"/>
          </a:p>
        </p:txBody>
      </p:sp>
      <p:sp>
        <p:nvSpPr>
          <p:cNvPr id="29" name="Shape 27"/>
          <p:cNvSpPr/>
          <p:nvPr/>
        </p:nvSpPr>
        <p:spPr>
          <a:xfrm>
            <a:off x="3232131" y="5961666"/>
            <a:ext cx="2566249" cy="296462"/>
          </a:xfrm>
          <a:custGeom>
            <a:avLst/>
            <a:gdLst/>
            <a:ahLst/>
            <a:cxnLst/>
            <a:rect l="l" t="t" r="r" b="b"/>
            <a:pathLst>
              <a:path w="2566249" h="296462">
                <a:moveTo>
                  <a:pt x="37058" y="0"/>
                </a:moveTo>
                <a:lnTo>
                  <a:pt x="2529191" y="0"/>
                </a:lnTo>
                <a:cubicBezTo>
                  <a:pt x="2549658" y="0"/>
                  <a:pt x="2566249" y="16591"/>
                  <a:pt x="2566249" y="37058"/>
                </a:cubicBezTo>
                <a:lnTo>
                  <a:pt x="2566249" y="259404"/>
                </a:lnTo>
                <a:cubicBezTo>
                  <a:pt x="2566249" y="279871"/>
                  <a:pt x="2549658" y="296462"/>
                  <a:pt x="2529191" y="296462"/>
                </a:cubicBezTo>
                <a:lnTo>
                  <a:pt x="37058" y="296462"/>
                </a:lnTo>
                <a:cubicBezTo>
                  <a:pt x="16591" y="296462"/>
                  <a:pt x="0" y="279871"/>
                  <a:pt x="0" y="259404"/>
                </a:cubicBezTo>
                <a:lnTo>
                  <a:pt x="0" y="37058"/>
                </a:lnTo>
                <a:cubicBezTo>
                  <a:pt x="0" y="16591"/>
                  <a:pt x="16591" y="0"/>
                  <a:pt x="37058" y="0"/>
                </a:cubicBezTo>
                <a:close/>
              </a:path>
            </a:pathLst>
          </a:custGeom>
          <a:solidFill>
            <a:srgbClr val="4A90A4">
              <a:alpha val="5098"/>
            </a:srgbClr>
          </a:solidFill>
          <a:ln/>
        </p:spPr>
      </p:sp>
      <p:sp>
        <p:nvSpPr>
          <p:cNvPr id="30" name="Text 28"/>
          <p:cNvSpPr/>
          <p:nvPr/>
        </p:nvSpPr>
        <p:spPr>
          <a:xfrm>
            <a:off x="3306246" y="6035781"/>
            <a:ext cx="2473605" cy="148231"/>
          </a:xfrm>
          <a:prstGeom prst="rect">
            <a:avLst/>
          </a:prstGeom>
          <a:noFill/>
          <a:ln/>
        </p:spPr>
        <p:txBody>
          <a:bodyPr wrap="square" lIns="0" tIns="0" rIns="0" bIns="0" rtlCol="0" anchor="ctr"/>
          <a:lstStyle/>
          <a:p>
            <a:pPr>
              <a:lnSpc>
                <a:spcPct val="110000"/>
              </a:lnSpc>
            </a:pPr>
            <a:r>
              <a:rPr lang="en-US" sz="875" b="1" dirty="0">
                <a:solidFill>
                  <a:srgbClr val="1A202C"/>
                </a:solidFill>
                <a:latin typeface="Quattrocento Sans" pitchFamily="34" charset="0"/>
                <a:ea typeface="Quattrocento Sans" pitchFamily="34" charset="-122"/>
                <a:cs typeface="Quattrocento Sans" pitchFamily="34" charset="-120"/>
              </a:rPr>
              <a:t>τ</a:t>
            </a:r>
            <a:r>
              <a:rPr lang="en-US" sz="875" dirty="0">
                <a:solidFill>
                  <a:srgbClr val="1A202C"/>
                </a:solidFill>
                <a:latin typeface="Quattrocento Sans" pitchFamily="34" charset="0"/>
                <a:ea typeface="Quattrocento Sans" pitchFamily="34" charset="-122"/>
                <a:cs typeface="Quattrocento Sans" pitchFamily="34" charset="-120"/>
              </a:rPr>
              <a:t> = contrainte de cisaillement</a:t>
            </a:r>
            <a:endParaRPr lang="en-US" sz="1600" dirty="0"/>
          </a:p>
        </p:txBody>
      </p:sp>
      <p:sp>
        <p:nvSpPr>
          <p:cNvPr id="31" name="Shape 29"/>
          <p:cNvSpPr/>
          <p:nvPr/>
        </p:nvSpPr>
        <p:spPr>
          <a:xfrm>
            <a:off x="555866" y="6369301"/>
            <a:ext cx="2566249" cy="296462"/>
          </a:xfrm>
          <a:custGeom>
            <a:avLst/>
            <a:gdLst/>
            <a:ahLst/>
            <a:cxnLst/>
            <a:rect l="l" t="t" r="r" b="b"/>
            <a:pathLst>
              <a:path w="2566249" h="296462">
                <a:moveTo>
                  <a:pt x="37058" y="0"/>
                </a:moveTo>
                <a:lnTo>
                  <a:pt x="2529191" y="0"/>
                </a:lnTo>
                <a:cubicBezTo>
                  <a:pt x="2549658" y="0"/>
                  <a:pt x="2566249" y="16591"/>
                  <a:pt x="2566249" y="37058"/>
                </a:cubicBezTo>
                <a:lnTo>
                  <a:pt x="2566249" y="259404"/>
                </a:lnTo>
                <a:cubicBezTo>
                  <a:pt x="2566249" y="279871"/>
                  <a:pt x="2549658" y="296462"/>
                  <a:pt x="2529191" y="296462"/>
                </a:cubicBezTo>
                <a:lnTo>
                  <a:pt x="37058" y="296462"/>
                </a:lnTo>
                <a:cubicBezTo>
                  <a:pt x="16591" y="296462"/>
                  <a:pt x="0" y="279871"/>
                  <a:pt x="0" y="259404"/>
                </a:cubicBezTo>
                <a:lnTo>
                  <a:pt x="0" y="37058"/>
                </a:lnTo>
                <a:cubicBezTo>
                  <a:pt x="0" y="16591"/>
                  <a:pt x="16591" y="0"/>
                  <a:pt x="37058" y="0"/>
                </a:cubicBezTo>
                <a:close/>
              </a:path>
            </a:pathLst>
          </a:custGeom>
          <a:solidFill>
            <a:srgbClr val="4A90A4">
              <a:alpha val="5098"/>
            </a:srgbClr>
          </a:solidFill>
          <a:ln/>
        </p:spPr>
      </p:sp>
      <p:sp>
        <p:nvSpPr>
          <p:cNvPr id="32" name="Text 30"/>
          <p:cNvSpPr/>
          <p:nvPr/>
        </p:nvSpPr>
        <p:spPr>
          <a:xfrm>
            <a:off x="629982" y="6443416"/>
            <a:ext cx="2473605" cy="148231"/>
          </a:xfrm>
          <a:prstGeom prst="rect">
            <a:avLst/>
          </a:prstGeom>
          <a:noFill/>
          <a:ln/>
        </p:spPr>
        <p:txBody>
          <a:bodyPr wrap="square" lIns="0" tIns="0" rIns="0" bIns="0" rtlCol="0" anchor="ctr"/>
          <a:lstStyle/>
          <a:p>
            <a:pPr>
              <a:lnSpc>
                <a:spcPct val="110000"/>
              </a:lnSpc>
            </a:pPr>
            <a:r>
              <a:rPr lang="en-US" sz="875" b="1" dirty="0">
                <a:solidFill>
                  <a:srgbClr val="1A202C"/>
                </a:solidFill>
                <a:latin typeface="Quattrocento Sans" pitchFamily="34" charset="0"/>
                <a:ea typeface="Quattrocento Sans" pitchFamily="34" charset="-122"/>
                <a:cs typeface="Quattrocento Sans" pitchFamily="34" charset="-120"/>
              </a:rPr>
              <a:t>τc</a:t>
            </a:r>
            <a:r>
              <a:rPr lang="en-US" sz="875" dirty="0">
                <a:solidFill>
                  <a:srgbClr val="1A202C"/>
                </a:solidFill>
                <a:latin typeface="Quattrocento Sans" pitchFamily="34" charset="0"/>
                <a:ea typeface="Quattrocento Sans" pitchFamily="34" charset="-122"/>
                <a:cs typeface="Quattrocento Sans" pitchFamily="34" charset="-120"/>
              </a:rPr>
              <a:t> = contrainte critique</a:t>
            </a:r>
            <a:endParaRPr lang="en-US" sz="1600" dirty="0"/>
          </a:p>
        </p:txBody>
      </p:sp>
      <p:sp>
        <p:nvSpPr>
          <p:cNvPr id="33" name="Shape 31"/>
          <p:cNvSpPr/>
          <p:nvPr/>
        </p:nvSpPr>
        <p:spPr>
          <a:xfrm>
            <a:off x="3232131" y="6369301"/>
            <a:ext cx="2566249" cy="296462"/>
          </a:xfrm>
          <a:custGeom>
            <a:avLst/>
            <a:gdLst/>
            <a:ahLst/>
            <a:cxnLst/>
            <a:rect l="l" t="t" r="r" b="b"/>
            <a:pathLst>
              <a:path w="2566249" h="296462">
                <a:moveTo>
                  <a:pt x="37058" y="0"/>
                </a:moveTo>
                <a:lnTo>
                  <a:pt x="2529191" y="0"/>
                </a:lnTo>
                <a:cubicBezTo>
                  <a:pt x="2549658" y="0"/>
                  <a:pt x="2566249" y="16591"/>
                  <a:pt x="2566249" y="37058"/>
                </a:cubicBezTo>
                <a:lnTo>
                  <a:pt x="2566249" y="259404"/>
                </a:lnTo>
                <a:cubicBezTo>
                  <a:pt x="2566249" y="279871"/>
                  <a:pt x="2549658" y="296462"/>
                  <a:pt x="2529191" y="296462"/>
                </a:cubicBezTo>
                <a:lnTo>
                  <a:pt x="37058" y="296462"/>
                </a:lnTo>
                <a:cubicBezTo>
                  <a:pt x="16591" y="296462"/>
                  <a:pt x="0" y="279871"/>
                  <a:pt x="0" y="259404"/>
                </a:cubicBezTo>
                <a:lnTo>
                  <a:pt x="0" y="37058"/>
                </a:lnTo>
                <a:cubicBezTo>
                  <a:pt x="0" y="16591"/>
                  <a:pt x="16591" y="0"/>
                  <a:pt x="37058" y="0"/>
                </a:cubicBezTo>
                <a:close/>
              </a:path>
            </a:pathLst>
          </a:custGeom>
          <a:solidFill>
            <a:srgbClr val="4A90A4">
              <a:alpha val="5098"/>
            </a:srgbClr>
          </a:solidFill>
          <a:ln/>
        </p:spPr>
      </p:sp>
      <p:sp>
        <p:nvSpPr>
          <p:cNvPr id="34" name="Text 32"/>
          <p:cNvSpPr/>
          <p:nvPr/>
        </p:nvSpPr>
        <p:spPr>
          <a:xfrm>
            <a:off x="3306246" y="6443416"/>
            <a:ext cx="2473605" cy="148231"/>
          </a:xfrm>
          <a:prstGeom prst="rect">
            <a:avLst/>
          </a:prstGeom>
          <a:noFill/>
          <a:ln/>
        </p:spPr>
        <p:txBody>
          <a:bodyPr wrap="square" lIns="0" tIns="0" rIns="0" bIns="0" rtlCol="0" anchor="ctr"/>
          <a:lstStyle/>
          <a:p>
            <a:pPr>
              <a:lnSpc>
                <a:spcPct val="110000"/>
              </a:lnSpc>
            </a:pPr>
            <a:r>
              <a:rPr lang="en-US" sz="875" b="1" dirty="0">
                <a:solidFill>
                  <a:srgbClr val="1A202C"/>
                </a:solidFill>
                <a:latin typeface="Quattrocento Sans" pitchFamily="34" charset="0"/>
                <a:ea typeface="Quattrocento Sans" pitchFamily="34" charset="-122"/>
                <a:cs typeface="Quattrocento Sans" pitchFamily="34" charset="-120"/>
              </a:rPr>
              <a:t>Φ</a:t>
            </a:r>
            <a:r>
              <a:rPr lang="en-US" sz="875" dirty="0">
                <a:solidFill>
                  <a:srgbClr val="1A202C"/>
                </a:solidFill>
                <a:latin typeface="Quattrocento Sans" pitchFamily="34" charset="0"/>
                <a:ea typeface="Quattrocento Sans" pitchFamily="34" charset="-122"/>
                <a:cs typeface="Quattrocento Sans" pitchFamily="34" charset="-120"/>
              </a:rPr>
              <a:t> = paramètre de forme</a:t>
            </a:r>
            <a:endParaRPr lang="en-US" sz="1600" dirty="0"/>
          </a:p>
        </p:txBody>
      </p:sp>
      <p:sp>
        <p:nvSpPr>
          <p:cNvPr id="35" name="Shape 33"/>
          <p:cNvSpPr/>
          <p:nvPr/>
        </p:nvSpPr>
        <p:spPr>
          <a:xfrm>
            <a:off x="6205002" y="1222906"/>
            <a:ext cx="5614249" cy="3779891"/>
          </a:xfrm>
          <a:custGeom>
            <a:avLst/>
            <a:gdLst/>
            <a:ahLst/>
            <a:cxnLst/>
            <a:rect l="l" t="t" r="r" b="b"/>
            <a:pathLst>
              <a:path w="5614249" h="3779891">
                <a:moveTo>
                  <a:pt x="111167" y="0"/>
                </a:moveTo>
                <a:lnTo>
                  <a:pt x="5503083" y="0"/>
                </a:lnTo>
                <a:cubicBezTo>
                  <a:pt x="5564478" y="0"/>
                  <a:pt x="5614249" y="49771"/>
                  <a:pt x="5614249" y="111167"/>
                </a:cubicBezTo>
                <a:lnTo>
                  <a:pt x="5614249" y="3668724"/>
                </a:lnTo>
                <a:cubicBezTo>
                  <a:pt x="5614249" y="3730120"/>
                  <a:pt x="5564478" y="3779891"/>
                  <a:pt x="5503083" y="3779891"/>
                </a:cubicBezTo>
                <a:lnTo>
                  <a:pt x="111167" y="3779891"/>
                </a:lnTo>
                <a:cubicBezTo>
                  <a:pt x="49771" y="3779891"/>
                  <a:pt x="0" y="3730120"/>
                  <a:pt x="0" y="3668724"/>
                </a:cubicBezTo>
                <a:lnTo>
                  <a:pt x="0" y="111167"/>
                </a:lnTo>
                <a:cubicBezTo>
                  <a:pt x="0" y="49812"/>
                  <a:pt x="49812" y="0"/>
                  <a:pt x="111167" y="0"/>
                </a:cubicBezTo>
                <a:close/>
              </a:path>
            </a:pathLst>
          </a:custGeom>
          <a:solidFill>
            <a:srgbClr val="FFFFFF"/>
          </a:solidFill>
          <a:ln/>
          <a:effectLst>
            <a:outerShdw blurRad="138967" dist="92644" dir="5400000" algn="bl" rotWithShape="0">
              <a:srgbClr val="000000">
                <a:alpha val="10196"/>
              </a:srgbClr>
            </a:outerShdw>
          </a:effectLst>
        </p:spPr>
      </p:sp>
      <p:sp>
        <p:nvSpPr>
          <p:cNvPr id="36" name="Shape 34"/>
          <p:cNvSpPr/>
          <p:nvPr/>
        </p:nvSpPr>
        <p:spPr>
          <a:xfrm>
            <a:off x="6413452" y="1445252"/>
            <a:ext cx="185289" cy="185289"/>
          </a:xfrm>
          <a:custGeom>
            <a:avLst/>
            <a:gdLst/>
            <a:ahLst/>
            <a:cxnLst/>
            <a:rect l="l" t="t" r="r" b="b"/>
            <a:pathLst>
              <a:path w="185289" h="185289">
                <a:moveTo>
                  <a:pt x="92644" y="0"/>
                </a:moveTo>
                <a:cubicBezTo>
                  <a:pt x="97964" y="0"/>
                  <a:pt x="102850" y="2931"/>
                  <a:pt x="105383" y="7600"/>
                </a:cubicBezTo>
                <a:lnTo>
                  <a:pt x="183552" y="152357"/>
                </a:lnTo>
                <a:cubicBezTo>
                  <a:pt x="185976" y="156844"/>
                  <a:pt x="185868" y="162272"/>
                  <a:pt x="183262" y="166651"/>
                </a:cubicBezTo>
                <a:cubicBezTo>
                  <a:pt x="180657" y="171030"/>
                  <a:pt x="175916" y="173708"/>
                  <a:pt x="170813" y="173708"/>
                </a:cubicBezTo>
                <a:lnTo>
                  <a:pt x="14476" y="173708"/>
                </a:lnTo>
                <a:cubicBezTo>
                  <a:pt x="9373" y="173708"/>
                  <a:pt x="4668" y="171030"/>
                  <a:pt x="2027" y="166651"/>
                </a:cubicBezTo>
                <a:cubicBezTo>
                  <a:pt x="-615" y="162272"/>
                  <a:pt x="-688" y="156844"/>
                  <a:pt x="1737" y="152357"/>
                </a:cubicBezTo>
                <a:lnTo>
                  <a:pt x="79906" y="7600"/>
                </a:lnTo>
                <a:cubicBezTo>
                  <a:pt x="82439" y="2931"/>
                  <a:pt x="87325" y="0"/>
                  <a:pt x="92644" y="0"/>
                </a:cubicBezTo>
                <a:close/>
                <a:moveTo>
                  <a:pt x="92644" y="60798"/>
                </a:moveTo>
                <a:cubicBezTo>
                  <a:pt x="87831" y="60798"/>
                  <a:pt x="83959" y="64670"/>
                  <a:pt x="83959" y="69483"/>
                </a:cubicBezTo>
                <a:lnTo>
                  <a:pt x="83959" y="110015"/>
                </a:lnTo>
                <a:cubicBezTo>
                  <a:pt x="83959" y="114828"/>
                  <a:pt x="87831" y="118701"/>
                  <a:pt x="92644" y="118701"/>
                </a:cubicBezTo>
                <a:cubicBezTo>
                  <a:pt x="97458" y="118701"/>
                  <a:pt x="101330" y="114828"/>
                  <a:pt x="101330" y="110015"/>
                </a:cubicBezTo>
                <a:lnTo>
                  <a:pt x="101330" y="69483"/>
                </a:lnTo>
                <a:cubicBezTo>
                  <a:pt x="101330" y="64670"/>
                  <a:pt x="97458" y="60798"/>
                  <a:pt x="92644" y="60798"/>
                </a:cubicBezTo>
                <a:close/>
                <a:moveTo>
                  <a:pt x="102307" y="138967"/>
                </a:moveTo>
                <a:cubicBezTo>
                  <a:pt x="102527" y="135380"/>
                  <a:pt x="100738" y="131968"/>
                  <a:pt x="97663" y="130108"/>
                </a:cubicBezTo>
                <a:cubicBezTo>
                  <a:pt x="94589" y="128248"/>
                  <a:pt x="90736" y="128248"/>
                  <a:pt x="87661" y="130108"/>
                </a:cubicBezTo>
                <a:cubicBezTo>
                  <a:pt x="84587" y="131968"/>
                  <a:pt x="82798" y="135380"/>
                  <a:pt x="83018" y="138967"/>
                </a:cubicBezTo>
                <a:cubicBezTo>
                  <a:pt x="82798" y="142553"/>
                  <a:pt x="84587" y="145966"/>
                  <a:pt x="87661" y="147825"/>
                </a:cubicBezTo>
                <a:cubicBezTo>
                  <a:pt x="90736" y="149685"/>
                  <a:pt x="94589" y="149685"/>
                  <a:pt x="97663" y="147825"/>
                </a:cubicBezTo>
                <a:cubicBezTo>
                  <a:pt x="100738" y="145966"/>
                  <a:pt x="102527" y="142553"/>
                  <a:pt x="102307" y="138967"/>
                </a:cubicBezTo>
                <a:close/>
              </a:path>
            </a:pathLst>
          </a:custGeom>
          <a:solidFill>
            <a:srgbClr val="1E3A5F"/>
          </a:solidFill>
          <a:ln/>
        </p:spPr>
      </p:sp>
      <p:sp>
        <p:nvSpPr>
          <p:cNvPr id="37" name="Text 35"/>
          <p:cNvSpPr/>
          <p:nvPr/>
        </p:nvSpPr>
        <p:spPr>
          <a:xfrm>
            <a:off x="6621902" y="1408195"/>
            <a:ext cx="5104705" cy="259404"/>
          </a:xfrm>
          <a:prstGeom prst="rect">
            <a:avLst/>
          </a:prstGeom>
          <a:noFill/>
          <a:ln/>
        </p:spPr>
        <p:txBody>
          <a:bodyPr wrap="square" lIns="0" tIns="0" rIns="0" bIns="0" rtlCol="0" anchor="ctr"/>
          <a:lstStyle/>
          <a:p>
            <a:pPr>
              <a:lnSpc>
                <a:spcPct val="120000"/>
              </a:lnSpc>
            </a:pPr>
            <a:r>
              <a:rPr lang="en-US" sz="1459" b="1" dirty="0">
                <a:solidFill>
                  <a:srgbClr val="1E3A5F"/>
                </a:solidFill>
                <a:latin typeface="Liter" pitchFamily="34" charset="0"/>
                <a:ea typeface="Liter" pitchFamily="34" charset="-122"/>
                <a:cs typeface="Liter" pitchFamily="34" charset="-120"/>
              </a:rPr>
              <a:t>Conséquences du déséquilibre</a:t>
            </a:r>
            <a:endParaRPr lang="en-US" sz="1600" dirty="0"/>
          </a:p>
        </p:txBody>
      </p:sp>
      <p:sp>
        <p:nvSpPr>
          <p:cNvPr id="38" name="Shape 36"/>
          <p:cNvSpPr/>
          <p:nvPr/>
        </p:nvSpPr>
        <p:spPr>
          <a:xfrm>
            <a:off x="6408820" y="1815830"/>
            <a:ext cx="5225143" cy="667040"/>
          </a:xfrm>
          <a:custGeom>
            <a:avLst/>
            <a:gdLst/>
            <a:ahLst/>
            <a:cxnLst/>
            <a:rect l="l" t="t" r="r" b="b"/>
            <a:pathLst>
              <a:path w="5225143" h="667040">
                <a:moveTo>
                  <a:pt x="37058" y="0"/>
                </a:moveTo>
                <a:lnTo>
                  <a:pt x="5151028" y="0"/>
                </a:lnTo>
                <a:cubicBezTo>
                  <a:pt x="5191961" y="0"/>
                  <a:pt x="5225143" y="33182"/>
                  <a:pt x="5225143" y="74115"/>
                </a:cubicBezTo>
                <a:lnTo>
                  <a:pt x="5225143" y="592925"/>
                </a:lnTo>
                <a:cubicBezTo>
                  <a:pt x="5225143" y="633857"/>
                  <a:pt x="5191961" y="667040"/>
                  <a:pt x="5151028" y="667040"/>
                </a:cubicBezTo>
                <a:lnTo>
                  <a:pt x="37058" y="667040"/>
                </a:lnTo>
                <a:cubicBezTo>
                  <a:pt x="16591" y="667040"/>
                  <a:pt x="0" y="650448"/>
                  <a:pt x="0" y="629982"/>
                </a:cubicBezTo>
                <a:lnTo>
                  <a:pt x="0" y="37058"/>
                </a:lnTo>
                <a:cubicBezTo>
                  <a:pt x="0" y="16591"/>
                  <a:pt x="16591" y="0"/>
                  <a:pt x="37058" y="0"/>
                </a:cubicBezTo>
                <a:close/>
              </a:path>
            </a:pathLst>
          </a:custGeom>
          <a:solidFill>
            <a:srgbClr val="1E3A5F">
              <a:alpha val="5098"/>
            </a:srgbClr>
          </a:solidFill>
          <a:ln/>
        </p:spPr>
      </p:sp>
      <p:sp>
        <p:nvSpPr>
          <p:cNvPr id="39" name="Shape 37"/>
          <p:cNvSpPr/>
          <p:nvPr/>
        </p:nvSpPr>
        <p:spPr>
          <a:xfrm>
            <a:off x="6408820" y="1815830"/>
            <a:ext cx="37058" cy="667040"/>
          </a:xfrm>
          <a:custGeom>
            <a:avLst/>
            <a:gdLst/>
            <a:ahLst/>
            <a:cxnLst/>
            <a:rect l="l" t="t" r="r" b="b"/>
            <a:pathLst>
              <a:path w="37058" h="667040">
                <a:moveTo>
                  <a:pt x="37058" y="0"/>
                </a:moveTo>
                <a:lnTo>
                  <a:pt x="37058" y="0"/>
                </a:lnTo>
                <a:lnTo>
                  <a:pt x="37058" y="667040"/>
                </a:lnTo>
                <a:lnTo>
                  <a:pt x="37058" y="667040"/>
                </a:lnTo>
                <a:cubicBezTo>
                  <a:pt x="16591" y="667040"/>
                  <a:pt x="0" y="650448"/>
                  <a:pt x="0" y="629982"/>
                </a:cubicBezTo>
                <a:lnTo>
                  <a:pt x="0" y="37058"/>
                </a:lnTo>
                <a:cubicBezTo>
                  <a:pt x="0" y="16591"/>
                  <a:pt x="16591" y="0"/>
                  <a:pt x="37058" y="0"/>
                </a:cubicBezTo>
                <a:close/>
              </a:path>
            </a:pathLst>
          </a:custGeom>
          <a:solidFill>
            <a:srgbClr val="1E3A5F"/>
          </a:solidFill>
          <a:ln/>
        </p:spPr>
      </p:sp>
      <p:sp>
        <p:nvSpPr>
          <p:cNvPr id="40" name="Shape 38"/>
          <p:cNvSpPr/>
          <p:nvPr/>
        </p:nvSpPr>
        <p:spPr>
          <a:xfrm>
            <a:off x="6557051" y="1964061"/>
            <a:ext cx="148231" cy="148231"/>
          </a:xfrm>
          <a:custGeom>
            <a:avLst/>
            <a:gdLst/>
            <a:ahLst/>
            <a:cxnLst/>
            <a:rect l="l" t="t" r="r" b="b"/>
            <a:pathLst>
              <a:path w="148231" h="148231">
                <a:moveTo>
                  <a:pt x="145510" y="117716"/>
                </a:moveTo>
                <a:lnTo>
                  <a:pt x="117716" y="145510"/>
                </a:lnTo>
                <a:cubicBezTo>
                  <a:pt x="115053" y="148173"/>
                  <a:pt x="111086" y="148955"/>
                  <a:pt x="107612" y="147507"/>
                </a:cubicBezTo>
                <a:cubicBezTo>
                  <a:pt x="104138" y="146060"/>
                  <a:pt x="101909" y="142701"/>
                  <a:pt x="101909" y="138967"/>
                </a:cubicBezTo>
                <a:lnTo>
                  <a:pt x="101909" y="120438"/>
                </a:lnTo>
                <a:lnTo>
                  <a:pt x="9264" y="120438"/>
                </a:lnTo>
                <a:cubicBezTo>
                  <a:pt x="4140" y="120438"/>
                  <a:pt x="0" y="116298"/>
                  <a:pt x="0" y="111173"/>
                </a:cubicBezTo>
                <a:cubicBezTo>
                  <a:pt x="0" y="106049"/>
                  <a:pt x="4140" y="101909"/>
                  <a:pt x="9264" y="101909"/>
                </a:cubicBezTo>
                <a:lnTo>
                  <a:pt x="101909" y="101909"/>
                </a:lnTo>
                <a:lnTo>
                  <a:pt x="101909" y="83380"/>
                </a:lnTo>
                <a:cubicBezTo>
                  <a:pt x="101909" y="79645"/>
                  <a:pt x="104167" y="76258"/>
                  <a:pt x="107641" y="74810"/>
                </a:cubicBezTo>
                <a:cubicBezTo>
                  <a:pt x="111115" y="73363"/>
                  <a:pt x="115082" y="74173"/>
                  <a:pt x="117745" y="76808"/>
                </a:cubicBezTo>
                <a:lnTo>
                  <a:pt x="145539" y="104601"/>
                </a:lnTo>
                <a:cubicBezTo>
                  <a:pt x="149157" y="108220"/>
                  <a:pt x="149157" y="114097"/>
                  <a:pt x="145539" y="117716"/>
                </a:cubicBezTo>
                <a:close/>
                <a:moveTo>
                  <a:pt x="2721" y="43601"/>
                </a:moveTo>
                <a:cubicBezTo>
                  <a:pt x="-897" y="39982"/>
                  <a:pt x="-897" y="34105"/>
                  <a:pt x="2721" y="30486"/>
                </a:cubicBezTo>
                <a:lnTo>
                  <a:pt x="30515" y="2692"/>
                </a:lnTo>
                <a:cubicBezTo>
                  <a:pt x="33178" y="29"/>
                  <a:pt x="37145" y="-753"/>
                  <a:pt x="40619" y="695"/>
                </a:cubicBezTo>
                <a:cubicBezTo>
                  <a:pt x="44093" y="2142"/>
                  <a:pt x="46322" y="5530"/>
                  <a:pt x="46322" y="9264"/>
                </a:cubicBezTo>
                <a:lnTo>
                  <a:pt x="46322" y="27793"/>
                </a:lnTo>
                <a:lnTo>
                  <a:pt x="138967" y="27793"/>
                </a:lnTo>
                <a:cubicBezTo>
                  <a:pt x="144091" y="27793"/>
                  <a:pt x="148231" y="31933"/>
                  <a:pt x="148231" y="37058"/>
                </a:cubicBezTo>
                <a:cubicBezTo>
                  <a:pt x="148231" y="42182"/>
                  <a:pt x="144091" y="46322"/>
                  <a:pt x="138967" y="46322"/>
                </a:cubicBezTo>
                <a:lnTo>
                  <a:pt x="46322" y="46322"/>
                </a:lnTo>
                <a:lnTo>
                  <a:pt x="46322" y="64851"/>
                </a:lnTo>
                <a:cubicBezTo>
                  <a:pt x="46322" y="68586"/>
                  <a:pt x="44064" y="71973"/>
                  <a:pt x="40590" y="73421"/>
                </a:cubicBezTo>
                <a:cubicBezTo>
                  <a:pt x="37116" y="74868"/>
                  <a:pt x="33149" y="74058"/>
                  <a:pt x="30486" y="71423"/>
                </a:cubicBezTo>
                <a:lnTo>
                  <a:pt x="2692" y="43630"/>
                </a:lnTo>
                <a:close/>
              </a:path>
            </a:pathLst>
          </a:custGeom>
          <a:solidFill>
            <a:srgbClr val="1E3A5F"/>
          </a:solidFill>
          <a:ln/>
        </p:spPr>
      </p:sp>
      <p:sp>
        <p:nvSpPr>
          <p:cNvPr id="41" name="Text 39"/>
          <p:cNvSpPr/>
          <p:nvPr/>
        </p:nvSpPr>
        <p:spPr>
          <a:xfrm>
            <a:off x="6723810" y="1927003"/>
            <a:ext cx="4873094" cy="222347"/>
          </a:xfrm>
          <a:prstGeom prst="rect">
            <a:avLst/>
          </a:prstGeom>
          <a:noFill/>
          <a:ln/>
        </p:spPr>
        <p:txBody>
          <a:bodyPr wrap="square" lIns="0" tIns="0" rIns="0" bIns="0" rtlCol="0" anchor="ctr"/>
          <a:lstStyle/>
          <a:p>
            <a:pPr>
              <a:lnSpc>
                <a:spcPct val="130000"/>
              </a:lnSpc>
            </a:pPr>
            <a:r>
              <a:rPr lang="en-US" sz="1167" b="1" dirty="0">
                <a:solidFill>
                  <a:srgbClr val="1A202C"/>
                </a:solidFill>
                <a:latin typeface="Quattrocento Sans" pitchFamily="34" charset="0"/>
                <a:ea typeface="Quattrocento Sans" pitchFamily="34" charset="-122"/>
                <a:cs typeface="Quattrocento Sans" pitchFamily="34" charset="-120"/>
              </a:rPr>
              <a:t>Migration du lit</a:t>
            </a:r>
            <a:endParaRPr lang="en-US" sz="1600" dirty="0"/>
          </a:p>
        </p:txBody>
      </p:sp>
      <p:sp>
        <p:nvSpPr>
          <p:cNvPr id="42" name="Text 40"/>
          <p:cNvSpPr/>
          <p:nvPr/>
        </p:nvSpPr>
        <p:spPr>
          <a:xfrm>
            <a:off x="6538522" y="2186407"/>
            <a:ext cx="5049119" cy="185289"/>
          </a:xfrm>
          <a:prstGeom prst="rect">
            <a:avLst/>
          </a:prstGeom>
          <a:noFill/>
          <a:ln/>
        </p:spPr>
        <p:txBody>
          <a:bodyPr wrap="square" lIns="0" tIns="0" rIns="0" bIns="0" rtlCol="0" anchor="ctr"/>
          <a:lstStyle/>
          <a:p>
            <a:pPr>
              <a:lnSpc>
                <a:spcPct val="120000"/>
              </a:lnSpc>
            </a:pPr>
            <a:r>
              <a:rPr lang="en-US" sz="1021" dirty="0">
                <a:solidFill>
                  <a:srgbClr val="1A202C">
                    <a:alpha val="70000"/>
                  </a:srgbClr>
                </a:solidFill>
                <a:latin typeface="Quattrocento Sans" pitchFamily="34" charset="0"/>
                <a:ea typeface="Quattrocento Sans" pitchFamily="34" charset="-122"/>
                <a:cs typeface="Quattrocento Sans" pitchFamily="34" charset="-120"/>
              </a:rPr>
              <a:t>Déplacement latéral ou vertical du chenal, formation de méandres</a:t>
            </a:r>
            <a:endParaRPr lang="en-US" sz="1600" dirty="0"/>
          </a:p>
        </p:txBody>
      </p:sp>
      <p:sp>
        <p:nvSpPr>
          <p:cNvPr id="43" name="Shape 41"/>
          <p:cNvSpPr/>
          <p:nvPr/>
        </p:nvSpPr>
        <p:spPr>
          <a:xfrm>
            <a:off x="6408820" y="2594043"/>
            <a:ext cx="5225143" cy="667040"/>
          </a:xfrm>
          <a:custGeom>
            <a:avLst/>
            <a:gdLst/>
            <a:ahLst/>
            <a:cxnLst/>
            <a:rect l="l" t="t" r="r" b="b"/>
            <a:pathLst>
              <a:path w="5225143" h="667040">
                <a:moveTo>
                  <a:pt x="37058" y="0"/>
                </a:moveTo>
                <a:lnTo>
                  <a:pt x="5151028" y="0"/>
                </a:lnTo>
                <a:cubicBezTo>
                  <a:pt x="5191961" y="0"/>
                  <a:pt x="5225143" y="33182"/>
                  <a:pt x="5225143" y="74115"/>
                </a:cubicBezTo>
                <a:lnTo>
                  <a:pt x="5225143" y="592925"/>
                </a:lnTo>
                <a:cubicBezTo>
                  <a:pt x="5225143" y="633857"/>
                  <a:pt x="5191961" y="667040"/>
                  <a:pt x="5151028" y="667040"/>
                </a:cubicBezTo>
                <a:lnTo>
                  <a:pt x="37058" y="667040"/>
                </a:lnTo>
                <a:cubicBezTo>
                  <a:pt x="16591" y="667040"/>
                  <a:pt x="0" y="650448"/>
                  <a:pt x="0" y="629982"/>
                </a:cubicBezTo>
                <a:lnTo>
                  <a:pt x="0" y="37058"/>
                </a:lnTo>
                <a:cubicBezTo>
                  <a:pt x="0" y="16591"/>
                  <a:pt x="16591" y="0"/>
                  <a:pt x="37058" y="0"/>
                </a:cubicBezTo>
                <a:close/>
              </a:path>
            </a:pathLst>
          </a:custGeom>
          <a:solidFill>
            <a:srgbClr val="4A90A4">
              <a:alpha val="5098"/>
            </a:srgbClr>
          </a:solidFill>
          <a:ln/>
        </p:spPr>
      </p:sp>
      <p:sp>
        <p:nvSpPr>
          <p:cNvPr id="44" name="Shape 42"/>
          <p:cNvSpPr/>
          <p:nvPr/>
        </p:nvSpPr>
        <p:spPr>
          <a:xfrm>
            <a:off x="6408820" y="2594043"/>
            <a:ext cx="37058" cy="667040"/>
          </a:xfrm>
          <a:custGeom>
            <a:avLst/>
            <a:gdLst/>
            <a:ahLst/>
            <a:cxnLst/>
            <a:rect l="l" t="t" r="r" b="b"/>
            <a:pathLst>
              <a:path w="37058" h="667040">
                <a:moveTo>
                  <a:pt x="37058" y="0"/>
                </a:moveTo>
                <a:lnTo>
                  <a:pt x="37058" y="0"/>
                </a:lnTo>
                <a:lnTo>
                  <a:pt x="37058" y="667040"/>
                </a:lnTo>
                <a:lnTo>
                  <a:pt x="37058" y="667040"/>
                </a:lnTo>
                <a:cubicBezTo>
                  <a:pt x="16591" y="667040"/>
                  <a:pt x="0" y="650448"/>
                  <a:pt x="0" y="629982"/>
                </a:cubicBezTo>
                <a:lnTo>
                  <a:pt x="0" y="37058"/>
                </a:lnTo>
                <a:cubicBezTo>
                  <a:pt x="0" y="16591"/>
                  <a:pt x="16591" y="0"/>
                  <a:pt x="37058" y="0"/>
                </a:cubicBezTo>
                <a:close/>
              </a:path>
            </a:pathLst>
          </a:custGeom>
          <a:solidFill>
            <a:srgbClr val="4A90A4"/>
          </a:solidFill>
          <a:ln/>
        </p:spPr>
      </p:sp>
      <p:sp>
        <p:nvSpPr>
          <p:cNvPr id="45" name="Shape 43"/>
          <p:cNvSpPr/>
          <p:nvPr/>
        </p:nvSpPr>
        <p:spPr>
          <a:xfrm>
            <a:off x="6557051" y="2742274"/>
            <a:ext cx="148231" cy="148231"/>
          </a:xfrm>
          <a:custGeom>
            <a:avLst/>
            <a:gdLst/>
            <a:ahLst/>
            <a:cxnLst/>
            <a:rect l="l" t="t" r="r" b="b"/>
            <a:pathLst>
              <a:path w="148231" h="148231">
                <a:moveTo>
                  <a:pt x="18529" y="18529"/>
                </a:moveTo>
                <a:cubicBezTo>
                  <a:pt x="18529" y="13404"/>
                  <a:pt x="14389" y="9264"/>
                  <a:pt x="9264" y="9264"/>
                </a:cubicBezTo>
                <a:cubicBezTo>
                  <a:pt x="4140" y="9264"/>
                  <a:pt x="0" y="13404"/>
                  <a:pt x="0" y="18529"/>
                </a:cubicBezTo>
                <a:lnTo>
                  <a:pt x="0" y="115805"/>
                </a:lnTo>
                <a:cubicBezTo>
                  <a:pt x="0" y="128602"/>
                  <a:pt x="10365" y="138967"/>
                  <a:pt x="23161" y="138967"/>
                </a:cubicBezTo>
                <a:lnTo>
                  <a:pt x="138967" y="138967"/>
                </a:lnTo>
                <a:cubicBezTo>
                  <a:pt x="144091" y="138967"/>
                  <a:pt x="148231" y="134827"/>
                  <a:pt x="148231" y="129702"/>
                </a:cubicBezTo>
                <a:cubicBezTo>
                  <a:pt x="148231" y="124578"/>
                  <a:pt x="144091" y="120438"/>
                  <a:pt x="138967" y="120438"/>
                </a:cubicBezTo>
                <a:lnTo>
                  <a:pt x="23161" y="120438"/>
                </a:lnTo>
                <a:cubicBezTo>
                  <a:pt x="20613" y="120438"/>
                  <a:pt x="18529" y="118353"/>
                  <a:pt x="18529" y="115805"/>
                </a:cubicBezTo>
                <a:lnTo>
                  <a:pt x="18529" y="18529"/>
                </a:lnTo>
                <a:close/>
                <a:moveTo>
                  <a:pt x="136245" y="43601"/>
                </a:moveTo>
                <a:cubicBezTo>
                  <a:pt x="139864" y="39982"/>
                  <a:pt x="139864" y="34105"/>
                  <a:pt x="136245" y="30486"/>
                </a:cubicBezTo>
                <a:cubicBezTo>
                  <a:pt x="132626" y="26867"/>
                  <a:pt x="126749" y="26867"/>
                  <a:pt x="123130" y="30486"/>
                </a:cubicBezTo>
                <a:lnTo>
                  <a:pt x="92644" y="61001"/>
                </a:lnTo>
                <a:lnTo>
                  <a:pt x="76026" y="44411"/>
                </a:lnTo>
                <a:cubicBezTo>
                  <a:pt x="72407" y="40792"/>
                  <a:pt x="66530" y="40792"/>
                  <a:pt x="62911" y="44411"/>
                </a:cubicBezTo>
                <a:lnTo>
                  <a:pt x="35118" y="72205"/>
                </a:lnTo>
                <a:cubicBezTo>
                  <a:pt x="31499" y="75824"/>
                  <a:pt x="31499" y="81701"/>
                  <a:pt x="35118" y="85320"/>
                </a:cubicBezTo>
                <a:cubicBezTo>
                  <a:pt x="38737" y="88939"/>
                  <a:pt x="44614" y="88939"/>
                  <a:pt x="48233" y="85320"/>
                </a:cubicBezTo>
                <a:lnTo>
                  <a:pt x="69483" y="64069"/>
                </a:lnTo>
                <a:lnTo>
                  <a:pt x="86101" y="80687"/>
                </a:lnTo>
                <a:cubicBezTo>
                  <a:pt x="89720" y="84306"/>
                  <a:pt x="95597" y="84306"/>
                  <a:pt x="99216" y="80687"/>
                </a:cubicBezTo>
                <a:lnTo>
                  <a:pt x="136274" y="43630"/>
                </a:lnTo>
                <a:close/>
              </a:path>
            </a:pathLst>
          </a:custGeom>
          <a:solidFill>
            <a:srgbClr val="4A90A4"/>
          </a:solidFill>
          <a:ln/>
        </p:spPr>
      </p:sp>
      <p:sp>
        <p:nvSpPr>
          <p:cNvPr id="46" name="Text 44"/>
          <p:cNvSpPr/>
          <p:nvPr/>
        </p:nvSpPr>
        <p:spPr>
          <a:xfrm>
            <a:off x="6723810" y="2705216"/>
            <a:ext cx="4873094" cy="222347"/>
          </a:xfrm>
          <a:prstGeom prst="rect">
            <a:avLst/>
          </a:prstGeom>
          <a:noFill/>
          <a:ln/>
        </p:spPr>
        <p:txBody>
          <a:bodyPr wrap="square" lIns="0" tIns="0" rIns="0" bIns="0" rtlCol="0" anchor="ctr"/>
          <a:lstStyle/>
          <a:p>
            <a:pPr>
              <a:lnSpc>
                <a:spcPct val="130000"/>
              </a:lnSpc>
            </a:pPr>
            <a:r>
              <a:rPr lang="en-US" sz="1167" b="1" dirty="0">
                <a:solidFill>
                  <a:srgbClr val="1A202C"/>
                </a:solidFill>
                <a:latin typeface="Quattrocento Sans" pitchFamily="34" charset="0"/>
                <a:ea typeface="Quattrocento Sans" pitchFamily="34" charset="-122"/>
                <a:cs typeface="Quattrocento Sans" pitchFamily="34" charset="-120"/>
              </a:rPr>
              <a:t>Modification des profils</a:t>
            </a:r>
            <a:endParaRPr lang="en-US" sz="1600" dirty="0"/>
          </a:p>
        </p:txBody>
      </p:sp>
      <p:sp>
        <p:nvSpPr>
          <p:cNvPr id="47" name="Text 45"/>
          <p:cNvSpPr/>
          <p:nvPr/>
        </p:nvSpPr>
        <p:spPr>
          <a:xfrm>
            <a:off x="6538522" y="2964620"/>
            <a:ext cx="5049119" cy="185289"/>
          </a:xfrm>
          <a:prstGeom prst="rect">
            <a:avLst/>
          </a:prstGeom>
          <a:noFill/>
          <a:ln/>
        </p:spPr>
        <p:txBody>
          <a:bodyPr wrap="square" lIns="0" tIns="0" rIns="0" bIns="0" rtlCol="0" anchor="ctr"/>
          <a:lstStyle/>
          <a:p>
            <a:pPr>
              <a:lnSpc>
                <a:spcPct val="120000"/>
              </a:lnSpc>
            </a:pPr>
            <a:r>
              <a:rPr lang="en-US" sz="1021" dirty="0">
                <a:solidFill>
                  <a:srgbClr val="1A202C">
                    <a:alpha val="70000"/>
                  </a:srgbClr>
                </a:solidFill>
                <a:latin typeface="Quattrocento Sans" pitchFamily="34" charset="0"/>
                <a:ea typeface="Quattrocento Sans" pitchFamily="34" charset="-122"/>
                <a:cs typeface="Quattrocento Sans" pitchFamily="34" charset="-120"/>
              </a:rPr>
              <a:t>Évolution du profil en long (pente) et en travers (section)</a:t>
            </a:r>
            <a:endParaRPr lang="en-US" sz="1600" dirty="0"/>
          </a:p>
        </p:txBody>
      </p:sp>
      <p:sp>
        <p:nvSpPr>
          <p:cNvPr id="48" name="Shape 46"/>
          <p:cNvSpPr/>
          <p:nvPr/>
        </p:nvSpPr>
        <p:spPr>
          <a:xfrm>
            <a:off x="6408820" y="3372255"/>
            <a:ext cx="5225143" cy="667040"/>
          </a:xfrm>
          <a:custGeom>
            <a:avLst/>
            <a:gdLst/>
            <a:ahLst/>
            <a:cxnLst/>
            <a:rect l="l" t="t" r="r" b="b"/>
            <a:pathLst>
              <a:path w="5225143" h="667040">
                <a:moveTo>
                  <a:pt x="37058" y="0"/>
                </a:moveTo>
                <a:lnTo>
                  <a:pt x="5151028" y="0"/>
                </a:lnTo>
                <a:cubicBezTo>
                  <a:pt x="5191961" y="0"/>
                  <a:pt x="5225143" y="33182"/>
                  <a:pt x="5225143" y="74115"/>
                </a:cubicBezTo>
                <a:lnTo>
                  <a:pt x="5225143" y="592925"/>
                </a:lnTo>
                <a:cubicBezTo>
                  <a:pt x="5225143" y="633857"/>
                  <a:pt x="5191961" y="667040"/>
                  <a:pt x="5151028" y="667040"/>
                </a:cubicBezTo>
                <a:lnTo>
                  <a:pt x="37058" y="667040"/>
                </a:lnTo>
                <a:cubicBezTo>
                  <a:pt x="16591" y="667040"/>
                  <a:pt x="0" y="650448"/>
                  <a:pt x="0" y="629982"/>
                </a:cubicBezTo>
                <a:lnTo>
                  <a:pt x="0" y="37058"/>
                </a:lnTo>
                <a:cubicBezTo>
                  <a:pt x="0" y="16591"/>
                  <a:pt x="16591" y="0"/>
                  <a:pt x="37058" y="0"/>
                </a:cubicBezTo>
                <a:close/>
              </a:path>
            </a:pathLst>
          </a:custGeom>
          <a:solidFill>
            <a:srgbClr val="2E7D32">
              <a:alpha val="5098"/>
            </a:srgbClr>
          </a:solidFill>
          <a:ln/>
        </p:spPr>
      </p:sp>
      <p:sp>
        <p:nvSpPr>
          <p:cNvPr id="49" name="Shape 47"/>
          <p:cNvSpPr/>
          <p:nvPr/>
        </p:nvSpPr>
        <p:spPr>
          <a:xfrm>
            <a:off x="6408820" y="3372255"/>
            <a:ext cx="37058" cy="667040"/>
          </a:xfrm>
          <a:custGeom>
            <a:avLst/>
            <a:gdLst/>
            <a:ahLst/>
            <a:cxnLst/>
            <a:rect l="l" t="t" r="r" b="b"/>
            <a:pathLst>
              <a:path w="37058" h="667040">
                <a:moveTo>
                  <a:pt x="37058" y="0"/>
                </a:moveTo>
                <a:lnTo>
                  <a:pt x="37058" y="0"/>
                </a:lnTo>
                <a:lnTo>
                  <a:pt x="37058" y="667040"/>
                </a:lnTo>
                <a:lnTo>
                  <a:pt x="37058" y="667040"/>
                </a:lnTo>
                <a:cubicBezTo>
                  <a:pt x="16591" y="667040"/>
                  <a:pt x="0" y="650448"/>
                  <a:pt x="0" y="629982"/>
                </a:cubicBezTo>
                <a:lnTo>
                  <a:pt x="0" y="37058"/>
                </a:lnTo>
                <a:cubicBezTo>
                  <a:pt x="0" y="16591"/>
                  <a:pt x="16591" y="0"/>
                  <a:pt x="37058" y="0"/>
                </a:cubicBezTo>
                <a:close/>
              </a:path>
            </a:pathLst>
          </a:custGeom>
          <a:solidFill>
            <a:srgbClr val="2E7D32"/>
          </a:solidFill>
          <a:ln/>
        </p:spPr>
      </p:sp>
      <p:sp>
        <p:nvSpPr>
          <p:cNvPr id="50" name="Shape 48"/>
          <p:cNvSpPr/>
          <p:nvPr/>
        </p:nvSpPr>
        <p:spPr>
          <a:xfrm>
            <a:off x="6557051" y="3520486"/>
            <a:ext cx="148231" cy="148231"/>
          </a:xfrm>
          <a:custGeom>
            <a:avLst/>
            <a:gdLst/>
            <a:ahLst/>
            <a:cxnLst/>
            <a:rect l="l" t="t" r="r" b="b"/>
            <a:pathLst>
              <a:path w="148231" h="148231">
                <a:moveTo>
                  <a:pt x="19079" y="66154"/>
                </a:moveTo>
                <a:cubicBezTo>
                  <a:pt x="22929" y="39229"/>
                  <a:pt x="46120" y="18529"/>
                  <a:pt x="74116" y="18529"/>
                </a:cubicBezTo>
                <a:cubicBezTo>
                  <a:pt x="89460" y="18529"/>
                  <a:pt x="103356" y="24753"/>
                  <a:pt x="113431" y="34800"/>
                </a:cubicBezTo>
                <a:cubicBezTo>
                  <a:pt x="113489" y="34857"/>
                  <a:pt x="113547" y="34915"/>
                  <a:pt x="113605" y="34973"/>
                </a:cubicBezTo>
                <a:lnTo>
                  <a:pt x="115805" y="37058"/>
                </a:lnTo>
                <a:lnTo>
                  <a:pt x="101938" y="37058"/>
                </a:lnTo>
                <a:cubicBezTo>
                  <a:pt x="96813" y="37058"/>
                  <a:pt x="92673" y="41198"/>
                  <a:pt x="92673" y="46322"/>
                </a:cubicBezTo>
                <a:cubicBezTo>
                  <a:pt x="92673" y="51447"/>
                  <a:pt x="96813" y="55587"/>
                  <a:pt x="101938" y="55587"/>
                </a:cubicBezTo>
                <a:lnTo>
                  <a:pt x="138996" y="55587"/>
                </a:lnTo>
                <a:cubicBezTo>
                  <a:pt x="144120" y="55587"/>
                  <a:pt x="148260" y="51447"/>
                  <a:pt x="148260" y="46322"/>
                </a:cubicBezTo>
                <a:lnTo>
                  <a:pt x="148260" y="9264"/>
                </a:lnTo>
                <a:cubicBezTo>
                  <a:pt x="148260" y="4140"/>
                  <a:pt x="144120" y="0"/>
                  <a:pt x="138996" y="0"/>
                </a:cubicBezTo>
                <a:cubicBezTo>
                  <a:pt x="133871" y="0"/>
                  <a:pt x="129731" y="4140"/>
                  <a:pt x="129731" y="9264"/>
                </a:cubicBezTo>
                <a:lnTo>
                  <a:pt x="129731" y="24724"/>
                </a:lnTo>
                <a:lnTo>
                  <a:pt x="126460" y="21627"/>
                </a:lnTo>
                <a:cubicBezTo>
                  <a:pt x="113055" y="8280"/>
                  <a:pt x="94526" y="0"/>
                  <a:pt x="74116" y="0"/>
                </a:cubicBezTo>
                <a:cubicBezTo>
                  <a:pt x="36768" y="0"/>
                  <a:pt x="5877" y="27620"/>
                  <a:pt x="753" y="63548"/>
                </a:cubicBezTo>
                <a:cubicBezTo>
                  <a:pt x="29" y="68615"/>
                  <a:pt x="3532" y="73305"/>
                  <a:pt x="8599" y="74029"/>
                </a:cubicBezTo>
                <a:cubicBezTo>
                  <a:pt x="13665" y="74752"/>
                  <a:pt x="18355" y="71220"/>
                  <a:pt x="19079" y="66183"/>
                </a:cubicBezTo>
                <a:close/>
                <a:moveTo>
                  <a:pt x="147478" y="84683"/>
                </a:moveTo>
                <a:cubicBezTo>
                  <a:pt x="148202" y="79616"/>
                  <a:pt x="144670" y="74926"/>
                  <a:pt x="139632" y="74202"/>
                </a:cubicBezTo>
                <a:cubicBezTo>
                  <a:pt x="134595" y="73479"/>
                  <a:pt x="129876" y="77011"/>
                  <a:pt x="129152" y="82048"/>
                </a:cubicBezTo>
                <a:cubicBezTo>
                  <a:pt x="125302" y="108973"/>
                  <a:pt x="102111" y="129673"/>
                  <a:pt x="74116" y="129673"/>
                </a:cubicBezTo>
                <a:cubicBezTo>
                  <a:pt x="58771" y="129673"/>
                  <a:pt x="44875" y="123449"/>
                  <a:pt x="34800" y="113403"/>
                </a:cubicBezTo>
                <a:cubicBezTo>
                  <a:pt x="34742" y="113345"/>
                  <a:pt x="34684" y="113287"/>
                  <a:pt x="34626" y="113229"/>
                </a:cubicBezTo>
                <a:lnTo>
                  <a:pt x="32426" y="111144"/>
                </a:lnTo>
                <a:lnTo>
                  <a:pt x="46293" y="111144"/>
                </a:lnTo>
                <a:cubicBezTo>
                  <a:pt x="51418" y="111144"/>
                  <a:pt x="55558" y="107004"/>
                  <a:pt x="55558" y="101880"/>
                </a:cubicBezTo>
                <a:cubicBezTo>
                  <a:pt x="55558" y="96755"/>
                  <a:pt x="51418" y="92615"/>
                  <a:pt x="46293" y="92615"/>
                </a:cubicBezTo>
                <a:lnTo>
                  <a:pt x="9264" y="92644"/>
                </a:lnTo>
                <a:cubicBezTo>
                  <a:pt x="6804" y="92644"/>
                  <a:pt x="4430" y="93629"/>
                  <a:pt x="2692" y="95395"/>
                </a:cubicBezTo>
                <a:cubicBezTo>
                  <a:pt x="955" y="97161"/>
                  <a:pt x="-29" y="99506"/>
                  <a:pt x="0" y="101996"/>
                </a:cubicBezTo>
                <a:lnTo>
                  <a:pt x="290" y="138764"/>
                </a:lnTo>
                <a:cubicBezTo>
                  <a:pt x="318" y="143888"/>
                  <a:pt x="4516" y="147999"/>
                  <a:pt x="9641" y="147941"/>
                </a:cubicBezTo>
                <a:cubicBezTo>
                  <a:pt x="14765" y="147884"/>
                  <a:pt x="18876" y="143715"/>
                  <a:pt x="18818" y="138590"/>
                </a:cubicBezTo>
                <a:lnTo>
                  <a:pt x="18703" y="123680"/>
                </a:lnTo>
                <a:lnTo>
                  <a:pt x="21800" y="126604"/>
                </a:lnTo>
                <a:cubicBezTo>
                  <a:pt x="35205" y="139951"/>
                  <a:pt x="53705" y="148231"/>
                  <a:pt x="74116" y="148231"/>
                </a:cubicBezTo>
                <a:cubicBezTo>
                  <a:pt x="111463" y="148231"/>
                  <a:pt x="142354" y="120611"/>
                  <a:pt x="147478" y="84683"/>
                </a:cubicBezTo>
                <a:close/>
              </a:path>
            </a:pathLst>
          </a:custGeom>
          <a:solidFill>
            <a:srgbClr val="2E7D32"/>
          </a:solidFill>
          <a:ln/>
        </p:spPr>
      </p:sp>
      <p:sp>
        <p:nvSpPr>
          <p:cNvPr id="51" name="Text 49"/>
          <p:cNvSpPr/>
          <p:nvPr/>
        </p:nvSpPr>
        <p:spPr>
          <a:xfrm>
            <a:off x="6723810" y="3483429"/>
            <a:ext cx="4873094" cy="222347"/>
          </a:xfrm>
          <a:prstGeom prst="rect">
            <a:avLst/>
          </a:prstGeom>
          <a:noFill/>
          <a:ln/>
        </p:spPr>
        <p:txBody>
          <a:bodyPr wrap="square" lIns="0" tIns="0" rIns="0" bIns="0" rtlCol="0" anchor="ctr"/>
          <a:lstStyle/>
          <a:p>
            <a:pPr>
              <a:lnSpc>
                <a:spcPct val="130000"/>
              </a:lnSpc>
            </a:pPr>
            <a:r>
              <a:rPr lang="en-US" sz="1167" b="1" dirty="0">
                <a:solidFill>
                  <a:srgbClr val="1A202C"/>
                </a:solidFill>
                <a:latin typeface="Quattrocento Sans" pitchFamily="34" charset="0"/>
                <a:ea typeface="Quattrocento Sans" pitchFamily="34" charset="-122"/>
                <a:cs typeface="Quattrocento Sans" pitchFamily="34" charset="-120"/>
              </a:rPr>
              <a:t>Stabilité des ouvrages</a:t>
            </a:r>
            <a:endParaRPr lang="en-US" sz="1600" dirty="0"/>
          </a:p>
        </p:txBody>
      </p:sp>
      <p:sp>
        <p:nvSpPr>
          <p:cNvPr id="52" name="Text 50"/>
          <p:cNvSpPr/>
          <p:nvPr/>
        </p:nvSpPr>
        <p:spPr>
          <a:xfrm>
            <a:off x="6538522" y="3742833"/>
            <a:ext cx="5049119" cy="185289"/>
          </a:xfrm>
          <a:prstGeom prst="rect">
            <a:avLst/>
          </a:prstGeom>
          <a:noFill/>
          <a:ln/>
        </p:spPr>
        <p:txBody>
          <a:bodyPr wrap="square" lIns="0" tIns="0" rIns="0" bIns="0" rtlCol="0" anchor="ctr"/>
          <a:lstStyle/>
          <a:p>
            <a:pPr>
              <a:lnSpc>
                <a:spcPct val="120000"/>
              </a:lnSpc>
            </a:pPr>
            <a:r>
              <a:rPr lang="en-US" sz="1021" dirty="0">
                <a:solidFill>
                  <a:srgbClr val="1A202C">
                    <a:alpha val="70000"/>
                  </a:srgbClr>
                </a:solidFill>
                <a:latin typeface="Quattrocento Sans" pitchFamily="34" charset="0"/>
                <a:ea typeface="Quattrocento Sans" pitchFamily="34" charset="-122"/>
                <a:cs typeface="Quattrocento Sans" pitchFamily="34" charset="-120"/>
              </a:rPr>
              <a:t>Affouillement aux pieds des piles, envasement des retenues</a:t>
            </a:r>
            <a:endParaRPr lang="en-US" sz="1600" dirty="0"/>
          </a:p>
        </p:txBody>
      </p:sp>
      <p:sp>
        <p:nvSpPr>
          <p:cNvPr id="53" name="Shape 51"/>
          <p:cNvSpPr/>
          <p:nvPr/>
        </p:nvSpPr>
        <p:spPr>
          <a:xfrm>
            <a:off x="6408820" y="4150468"/>
            <a:ext cx="5225143" cy="667040"/>
          </a:xfrm>
          <a:custGeom>
            <a:avLst/>
            <a:gdLst/>
            <a:ahLst/>
            <a:cxnLst/>
            <a:rect l="l" t="t" r="r" b="b"/>
            <a:pathLst>
              <a:path w="5225143" h="667040">
                <a:moveTo>
                  <a:pt x="37058" y="0"/>
                </a:moveTo>
                <a:lnTo>
                  <a:pt x="5151028" y="0"/>
                </a:lnTo>
                <a:cubicBezTo>
                  <a:pt x="5191961" y="0"/>
                  <a:pt x="5225143" y="33182"/>
                  <a:pt x="5225143" y="74115"/>
                </a:cubicBezTo>
                <a:lnTo>
                  <a:pt x="5225143" y="592925"/>
                </a:lnTo>
                <a:cubicBezTo>
                  <a:pt x="5225143" y="633857"/>
                  <a:pt x="5191961" y="667040"/>
                  <a:pt x="5151028" y="667040"/>
                </a:cubicBezTo>
                <a:lnTo>
                  <a:pt x="37058" y="667040"/>
                </a:lnTo>
                <a:cubicBezTo>
                  <a:pt x="16591" y="667040"/>
                  <a:pt x="0" y="650448"/>
                  <a:pt x="0" y="629982"/>
                </a:cubicBezTo>
                <a:lnTo>
                  <a:pt x="0" y="37058"/>
                </a:lnTo>
                <a:cubicBezTo>
                  <a:pt x="0" y="16591"/>
                  <a:pt x="16591" y="0"/>
                  <a:pt x="37058" y="0"/>
                </a:cubicBezTo>
                <a:close/>
              </a:path>
            </a:pathLst>
          </a:custGeom>
          <a:solidFill>
            <a:srgbClr val="1E3A5F">
              <a:alpha val="5098"/>
            </a:srgbClr>
          </a:solidFill>
          <a:ln/>
        </p:spPr>
      </p:sp>
      <p:sp>
        <p:nvSpPr>
          <p:cNvPr id="54" name="Shape 52"/>
          <p:cNvSpPr/>
          <p:nvPr/>
        </p:nvSpPr>
        <p:spPr>
          <a:xfrm>
            <a:off x="6408820" y="4150468"/>
            <a:ext cx="37058" cy="667040"/>
          </a:xfrm>
          <a:custGeom>
            <a:avLst/>
            <a:gdLst/>
            <a:ahLst/>
            <a:cxnLst/>
            <a:rect l="l" t="t" r="r" b="b"/>
            <a:pathLst>
              <a:path w="37058" h="667040">
                <a:moveTo>
                  <a:pt x="37058" y="0"/>
                </a:moveTo>
                <a:lnTo>
                  <a:pt x="37058" y="0"/>
                </a:lnTo>
                <a:lnTo>
                  <a:pt x="37058" y="667040"/>
                </a:lnTo>
                <a:lnTo>
                  <a:pt x="37058" y="667040"/>
                </a:lnTo>
                <a:cubicBezTo>
                  <a:pt x="16591" y="667040"/>
                  <a:pt x="0" y="650448"/>
                  <a:pt x="0" y="629982"/>
                </a:cubicBezTo>
                <a:lnTo>
                  <a:pt x="0" y="37058"/>
                </a:lnTo>
                <a:cubicBezTo>
                  <a:pt x="0" y="16591"/>
                  <a:pt x="16591" y="0"/>
                  <a:pt x="37058" y="0"/>
                </a:cubicBezTo>
                <a:close/>
              </a:path>
            </a:pathLst>
          </a:custGeom>
          <a:solidFill>
            <a:srgbClr val="1E3A5F"/>
          </a:solidFill>
          <a:ln/>
        </p:spPr>
      </p:sp>
      <p:sp>
        <p:nvSpPr>
          <p:cNvPr id="55" name="Shape 53"/>
          <p:cNvSpPr/>
          <p:nvPr/>
        </p:nvSpPr>
        <p:spPr>
          <a:xfrm>
            <a:off x="6538522" y="4298699"/>
            <a:ext cx="185289" cy="148231"/>
          </a:xfrm>
          <a:custGeom>
            <a:avLst/>
            <a:gdLst/>
            <a:ahLst/>
            <a:cxnLst/>
            <a:rect l="l" t="t" r="r" b="b"/>
            <a:pathLst>
              <a:path w="185289" h="148231">
                <a:moveTo>
                  <a:pt x="78748" y="0"/>
                </a:moveTo>
                <a:cubicBezTo>
                  <a:pt x="71076" y="0"/>
                  <a:pt x="64851" y="6225"/>
                  <a:pt x="64851" y="13897"/>
                </a:cubicBezTo>
                <a:lnTo>
                  <a:pt x="64851" y="18529"/>
                </a:lnTo>
                <a:lnTo>
                  <a:pt x="60219" y="18529"/>
                </a:lnTo>
                <a:cubicBezTo>
                  <a:pt x="47422" y="18529"/>
                  <a:pt x="37058" y="28893"/>
                  <a:pt x="37058" y="41690"/>
                </a:cubicBezTo>
                <a:lnTo>
                  <a:pt x="37058" y="73189"/>
                </a:lnTo>
                <a:lnTo>
                  <a:pt x="30804" y="75679"/>
                </a:lnTo>
                <a:cubicBezTo>
                  <a:pt x="26519" y="77387"/>
                  <a:pt x="24290" y="82164"/>
                  <a:pt x="25767" y="86536"/>
                </a:cubicBezTo>
                <a:cubicBezTo>
                  <a:pt x="28778" y="95597"/>
                  <a:pt x="33526" y="103704"/>
                  <a:pt x="39577" y="110594"/>
                </a:cubicBezTo>
                <a:cubicBezTo>
                  <a:pt x="45396" y="107931"/>
                  <a:pt x="51649" y="106570"/>
                  <a:pt x="57903" y="106541"/>
                </a:cubicBezTo>
                <a:cubicBezTo>
                  <a:pt x="67486" y="106483"/>
                  <a:pt x="77097" y="109494"/>
                  <a:pt x="85233" y="115632"/>
                </a:cubicBezTo>
                <a:lnTo>
                  <a:pt x="85696" y="115979"/>
                </a:lnTo>
                <a:lnTo>
                  <a:pt x="85696" y="53734"/>
                </a:lnTo>
                <a:lnTo>
                  <a:pt x="55587" y="65778"/>
                </a:lnTo>
                <a:lnTo>
                  <a:pt x="55587" y="41690"/>
                </a:lnTo>
                <a:cubicBezTo>
                  <a:pt x="55587" y="39142"/>
                  <a:pt x="57671" y="37058"/>
                  <a:pt x="60219" y="37058"/>
                </a:cubicBezTo>
                <a:lnTo>
                  <a:pt x="125070" y="37058"/>
                </a:lnTo>
                <a:cubicBezTo>
                  <a:pt x="127618" y="37058"/>
                  <a:pt x="129702" y="39142"/>
                  <a:pt x="129702" y="41690"/>
                </a:cubicBezTo>
                <a:lnTo>
                  <a:pt x="129702" y="65778"/>
                </a:lnTo>
                <a:lnTo>
                  <a:pt x="99593" y="53734"/>
                </a:lnTo>
                <a:lnTo>
                  <a:pt x="99593" y="115979"/>
                </a:lnTo>
                <a:lnTo>
                  <a:pt x="100056" y="115632"/>
                </a:lnTo>
                <a:cubicBezTo>
                  <a:pt x="108018" y="109639"/>
                  <a:pt x="117398" y="106599"/>
                  <a:pt x="126807" y="106541"/>
                </a:cubicBezTo>
                <a:cubicBezTo>
                  <a:pt x="133263" y="106512"/>
                  <a:pt x="139719" y="107844"/>
                  <a:pt x="145712" y="110594"/>
                </a:cubicBezTo>
                <a:cubicBezTo>
                  <a:pt x="151763" y="103733"/>
                  <a:pt x="156511" y="95597"/>
                  <a:pt x="159522" y="86536"/>
                </a:cubicBezTo>
                <a:cubicBezTo>
                  <a:pt x="160970" y="82135"/>
                  <a:pt x="158769" y="77387"/>
                  <a:pt x="154484" y="75679"/>
                </a:cubicBezTo>
                <a:lnTo>
                  <a:pt x="148231" y="73189"/>
                </a:lnTo>
                <a:lnTo>
                  <a:pt x="148231" y="41690"/>
                </a:lnTo>
                <a:cubicBezTo>
                  <a:pt x="148231" y="28893"/>
                  <a:pt x="137866" y="18529"/>
                  <a:pt x="125070" y="18529"/>
                </a:cubicBezTo>
                <a:lnTo>
                  <a:pt x="120438" y="18529"/>
                </a:lnTo>
                <a:lnTo>
                  <a:pt x="120438" y="13897"/>
                </a:lnTo>
                <a:cubicBezTo>
                  <a:pt x="120438" y="6225"/>
                  <a:pt x="114213" y="0"/>
                  <a:pt x="106541" y="0"/>
                </a:cubicBezTo>
                <a:lnTo>
                  <a:pt x="78748" y="0"/>
                </a:lnTo>
                <a:close/>
                <a:moveTo>
                  <a:pt x="116790" y="137837"/>
                </a:moveTo>
                <a:cubicBezTo>
                  <a:pt x="122956" y="133176"/>
                  <a:pt x="131237" y="133176"/>
                  <a:pt x="137403" y="137837"/>
                </a:cubicBezTo>
                <a:cubicBezTo>
                  <a:pt x="142904" y="142006"/>
                  <a:pt x="149534" y="146002"/>
                  <a:pt x="156859" y="147478"/>
                </a:cubicBezTo>
                <a:cubicBezTo>
                  <a:pt x="164531" y="149042"/>
                  <a:pt x="172579" y="147710"/>
                  <a:pt x="180222" y="141949"/>
                </a:cubicBezTo>
                <a:cubicBezTo>
                  <a:pt x="183291" y="139632"/>
                  <a:pt x="183899" y="135290"/>
                  <a:pt x="181583" y="132221"/>
                </a:cubicBezTo>
                <a:cubicBezTo>
                  <a:pt x="179267" y="129152"/>
                  <a:pt x="174924" y="128544"/>
                  <a:pt x="171855" y="130860"/>
                </a:cubicBezTo>
                <a:cubicBezTo>
                  <a:pt x="167542" y="134103"/>
                  <a:pt x="163575" y="134653"/>
                  <a:pt x="159609" y="133842"/>
                </a:cubicBezTo>
                <a:cubicBezTo>
                  <a:pt x="155295" y="132974"/>
                  <a:pt x="150663" y="130397"/>
                  <a:pt x="145770" y="126720"/>
                </a:cubicBezTo>
                <a:cubicBezTo>
                  <a:pt x="134653" y="118324"/>
                  <a:pt x="119569" y="118324"/>
                  <a:pt x="108423" y="126720"/>
                </a:cubicBezTo>
                <a:cubicBezTo>
                  <a:pt x="101475" y="131960"/>
                  <a:pt x="96640" y="134334"/>
                  <a:pt x="92644" y="134334"/>
                </a:cubicBezTo>
                <a:cubicBezTo>
                  <a:pt x="88649" y="134334"/>
                  <a:pt x="83814" y="131960"/>
                  <a:pt x="76866" y="126720"/>
                </a:cubicBezTo>
                <a:cubicBezTo>
                  <a:pt x="65749" y="118324"/>
                  <a:pt x="50665" y="118324"/>
                  <a:pt x="39519" y="126720"/>
                </a:cubicBezTo>
                <a:cubicBezTo>
                  <a:pt x="33265" y="131439"/>
                  <a:pt x="27562" y="134190"/>
                  <a:pt x="22466" y="134161"/>
                </a:cubicBezTo>
                <a:cubicBezTo>
                  <a:pt x="19687" y="134132"/>
                  <a:pt x="16705" y="133292"/>
                  <a:pt x="13433" y="130831"/>
                </a:cubicBezTo>
                <a:cubicBezTo>
                  <a:pt x="10365" y="128515"/>
                  <a:pt x="6022" y="129123"/>
                  <a:pt x="3706" y="132192"/>
                </a:cubicBezTo>
                <a:cubicBezTo>
                  <a:pt x="1390" y="135261"/>
                  <a:pt x="2027" y="139632"/>
                  <a:pt x="5095" y="141949"/>
                </a:cubicBezTo>
                <a:cubicBezTo>
                  <a:pt x="10625" y="146118"/>
                  <a:pt x="16502" y="148028"/>
                  <a:pt x="22408" y="148057"/>
                </a:cubicBezTo>
                <a:cubicBezTo>
                  <a:pt x="32223" y="148115"/>
                  <a:pt x="41024" y="143020"/>
                  <a:pt x="47915" y="137837"/>
                </a:cubicBezTo>
                <a:cubicBezTo>
                  <a:pt x="54081" y="133176"/>
                  <a:pt x="62361" y="133176"/>
                  <a:pt x="68528" y="137837"/>
                </a:cubicBezTo>
                <a:cubicBezTo>
                  <a:pt x="75534" y="143136"/>
                  <a:pt x="83669" y="148231"/>
                  <a:pt x="92673" y="148231"/>
                </a:cubicBezTo>
                <a:cubicBezTo>
                  <a:pt x="101677" y="148231"/>
                  <a:pt x="109784" y="143107"/>
                  <a:pt x="116819" y="137837"/>
                </a:cubicBezTo>
                <a:close/>
              </a:path>
            </a:pathLst>
          </a:custGeom>
          <a:solidFill>
            <a:srgbClr val="1E3A5F"/>
          </a:solidFill>
          <a:ln/>
        </p:spPr>
      </p:sp>
      <p:sp>
        <p:nvSpPr>
          <p:cNvPr id="56" name="Text 54"/>
          <p:cNvSpPr/>
          <p:nvPr/>
        </p:nvSpPr>
        <p:spPr>
          <a:xfrm>
            <a:off x="6723810" y="4261641"/>
            <a:ext cx="4873094" cy="222347"/>
          </a:xfrm>
          <a:prstGeom prst="rect">
            <a:avLst/>
          </a:prstGeom>
          <a:noFill/>
          <a:ln/>
        </p:spPr>
        <p:txBody>
          <a:bodyPr wrap="square" lIns="0" tIns="0" rIns="0" bIns="0" rtlCol="0" anchor="ctr"/>
          <a:lstStyle/>
          <a:p>
            <a:pPr>
              <a:lnSpc>
                <a:spcPct val="130000"/>
              </a:lnSpc>
            </a:pPr>
            <a:r>
              <a:rPr lang="en-US" sz="1167" b="1" dirty="0">
                <a:solidFill>
                  <a:srgbClr val="1A202C"/>
                </a:solidFill>
                <a:latin typeface="Quattrocento Sans" pitchFamily="34" charset="0"/>
                <a:ea typeface="Quattrocento Sans" pitchFamily="34" charset="-122"/>
                <a:cs typeface="Quattrocento Sans" pitchFamily="34" charset="-120"/>
              </a:rPr>
              <a:t>Navigabilité</a:t>
            </a:r>
            <a:endParaRPr lang="en-US" sz="1600" dirty="0"/>
          </a:p>
        </p:txBody>
      </p:sp>
      <p:sp>
        <p:nvSpPr>
          <p:cNvPr id="57" name="Text 55"/>
          <p:cNvSpPr/>
          <p:nvPr/>
        </p:nvSpPr>
        <p:spPr>
          <a:xfrm>
            <a:off x="6538522" y="4521046"/>
            <a:ext cx="5049119" cy="185289"/>
          </a:xfrm>
          <a:prstGeom prst="rect">
            <a:avLst/>
          </a:prstGeom>
          <a:noFill/>
          <a:ln/>
        </p:spPr>
        <p:txBody>
          <a:bodyPr wrap="square" lIns="0" tIns="0" rIns="0" bIns="0" rtlCol="0" anchor="ctr"/>
          <a:lstStyle/>
          <a:p>
            <a:pPr>
              <a:lnSpc>
                <a:spcPct val="120000"/>
              </a:lnSpc>
            </a:pPr>
            <a:r>
              <a:rPr lang="en-US" sz="1021" dirty="0">
                <a:solidFill>
                  <a:srgbClr val="1A202C">
                    <a:alpha val="70000"/>
                  </a:srgbClr>
                </a:solidFill>
                <a:latin typeface="Quattrocento Sans" pitchFamily="34" charset="0"/>
                <a:ea typeface="Quattrocento Sans" pitchFamily="34" charset="-122"/>
                <a:cs typeface="Quattrocento Sans" pitchFamily="34" charset="-120"/>
              </a:rPr>
              <a:t>Variation de la profondeur et du tracé du chenal navigable</a:t>
            </a:r>
            <a:endParaRPr lang="en-US" sz="1600" dirty="0"/>
          </a:p>
        </p:txBody>
      </p:sp>
      <p:sp>
        <p:nvSpPr>
          <p:cNvPr id="58" name="Shape 56"/>
          <p:cNvSpPr/>
          <p:nvPr/>
        </p:nvSpPr>
        <p:spPr>
          <a:xfrm>
            <a:off x="6205002" y="5151027"/>
            <a:ext cx="5614249" cy="1630541"/>
          </a:xfrm>
          <a:custGeom>
            <a:avLst/>
            <a:gdLst/>
            <a:ahLst/>
            <a:cxnLst/>
            <a:rect l="l" t="t" r="r" b="b"/>
            <a:pathLst>
              <a:path w="5614249" h="1630541">
                <a:moveTo>
                  <a:pt x="111170" y="0"/>
                </a:moveTo>
                <a:lnTo>
                  <a:pt x="5503079" y="0"/>
                </a:lnTo>
                <a:cubicBezTo>
                  <a:pt x="5564477" y="0"/>
                  <a:pt x="5614249" y="49773"/>
                  <a:pt x="5614249" y="111170"/>
                </a:cubicBezTo>
                <a:lnTo>
                  <a:pt x="5614249" y="1519371"/>
                </a:lnTo>
                <a:cubicBezTo>
                  <a:pt x="5614249" y="1580768"/>
                  <a:pt x="5564477" y="1630541"/>
                  <a:pt x="5503079" y="1630541"/>
                </a:cubicBezTo>
                <a:lnTo>
                  <a:pt x="111170" y="1630541"/>
                </a:lnTo>
                <a:cubicBezTo>
                  <a:pt x="49773" y="1630541"/>
                  <a:pt x="0" y="1580768"/>
                  <a:pt x="0" y="1519371"/>
                </a:cubicBezTo>
                <a:lnTo>
                  <a:pt x="0" y="111170"/>
                </a:lnTo>
                <a:cubicBezTo>
                  <a:pt x="0" y="49773"/>
                  <a:pt x="49773" y="0"/>
                  <a:pt x="111170" y="0"/>
                </a:cubicBezTo>
                <a:close/>
              </a:path>
            </a:pathLst>
          </a:custGeom>
          <a:gradFill flip="none" rotWithShape="1">
            <a:gsLst>
              <a:gs pos="0">
                <a:srgbClr val="2E7D32"/>
              </a:gs>
              <a:gs pos="100000">
                <a:srgbClr val="4A90A4"/>
              </a:gs>
            </a:gsLst>
            <a:lin ang="2700000" scaled="1"/>
          </a:gradFill>
          <a:ln/>
        </p:spPr>
      </p:sp>
      <p:sp>
        <p:nvSpPr>
          <p:cNvPr id="59" name="Shape 57"/>
          <p:cNvSpPr/>
          <p:nvPr/>
        </p:nvSpPr>
        <p:spPr>
          <a:xfrm>
            <a:off x="6403029" y="5382638"/>
            <a:ext cx="187605" cy="166760"/>
          </a:xfrm>
          <a:custGeom>
            <a:avLst/>
            <a:gdLst/>
            <a:ahLst/>
            <a:cxnLst/>
            <a:rect l="l" t="t" r="r" b="b"/>
            <a:pathLst>
              <a:path w="187605" h="166760">
                <a:moveTo>
                  <a:pt x="72990" y="31626"/>
                </a:moveTo>
                <a:lnTo>
                  <a:pt x="72990" y="47781"/>
                </a:lnTo>
                <a:lnTo>
                  <a:pt x="73153" y="47943"/>
                </a:lnTo>
                <a:cubicBezTo>
                  <a:pt x="75270" y="21106"/>
                  <a:pt x="97711" y="0"/>
                  <a:pt x="125102" y="0"/>
                </a:cubicBezTo>
                <a:cubicBezTo>
                  <a:pt x="131649" y="0"/>
                  <a:pt x="137935" y="1205"/>
                  <a:pt x="143700" y="3420"/>
                </a:cubicBezTo>
                <a:cubicBezTo>
                  <a:pt x="146957" y="4658"/>
                  <a:pt x="147543" y="8794"/>
                  <a:pt x="145101" y="11269"/>
                </a:cubicBezTo>
                <a:lnTo>
                  <a:pt x="116211" y="40159"/>
                </a:lnTo>
                <a:cubicBezTo>
                  <a:pt x="115234" y="41136"/>
                  <a:pt x="114680" y="42472"/>
                  <a:pt x="114680" y="43840"/>
                </a:cubicBezTo>
                <a:lnTo>
                  <a:pt x="114680" y="57324"/>
                </a:lnTo>
                <a:cubicBezTo>
                  <a:pt x="114680" y="60190"/>
                  <a:pt x="117025" y="62535"/>
                  <a:pt x="119891" y="62535"/>
                </a:cubicBezTo>
                <a:lnTo>
                  <a:pt x="133375" y="62535"/>
                </a:lnTo>
                <a:cubicBezTo>
                  <a:pt x="134743" y="62535"/>
                  <a:pt x="136079" y="61981"/>
                  <a:pt x="137056" y="61004"/>
                </a:cubicBezTo>
                <a:lnTo>
                  <a:pt x="165946" y="32114"/>
                </a:lnTo>
                <a:cubicBezTo>
                  <a:pt x="168421" y="29639"/>
                  <a:pt x="172557" y="30258"/>
                  <a:pt x="173795" y="33515"/>
                </a:cubicBezTo>
                <a:cubicBezTo>
                  <a:pt x="176010" y="39280"/>
                  <a:pt x="177215" y="45566"/>
                  <a:pt x="177215" y="52112"/>
                </a:cubicBezTo>
                <a:cubicBezTo>
                  <a:pt x="177215" y="71850"/>
                  <a:pt x="166239" y="89047"/>
                  <a:pt x="150019" y="97874"/>
                </a:cubicBezTo>
                <a:lnTo>
                  <a:pt x="176564" y="124419"/>
                </a:lnTo>
                <a:cubicBezTo>
                  <a:pt x="182654" y="130509"/>
                  <a:pt x="182654" y="140411"/>
                  <a:pt x="176564" y="146534"/>
                </a:cubicBezTo>
                <a:lnTo>
                  <a:pt x="156989" y="166108"/>
                </a:lnTo>
                <a:cubicBezTo>
                  <a:pt x="150898" y="172199"/>
                  <a:pt x="140997" y="172199"/>
                  <a:pt x="134874" y="166108"/>
                </a:cubicBezTo>
                <a:lnTo>
                  <a:pt x="93835" y="125070"/>
                </a:lnTo>
                <a:cubicBezTo>
                  <a:pt x="84911" y="116146"/>
                  <a:pt x="82891" y="102955"/>
                  <a:pt x="87809" y="92076"/>
                </a:cubicBezTo>
                <a:lnTo>
                  <a:pt x="58268" y="62535"/>
                </a:lnTo>
                <a:lnTo>
                  <a:pt x="42113" y="62535"/>
                </a:lnTo>
                <a:cubicBezTo>
                  <a:pt x="38628" y="62535"/>
                  <a:pt x="35371" y="60809"/>
                  <a:pt x="33450" y="57910"/>
                </a:cubicBezTo>
                <a:lnTo>
                  <a:pt x="7621" y="19184"/>
                </a:lnTo>
                <a:cubicBezTo>
                  <a:pt x="6253" y="17132"/>
                  <a:pt x="6514" y="14363"/>
                  <a:pt x="8273" y="12605"/>
                </a:cubicBezTo>
                <a:lnTo>
                  <a:pt x="23060" y="-2182"/>
                </a:lnTo>
                <a:cubicBezTo>
                  <a:pt x="24819" y="-3941"/>
                  <a:pt x="27554" y="-4202"/>
                  <a:pt x="29639" y="-2834"/>
                </a:cubicBezTo>
                <a:lnTo>
                  <a:pt x="68365" y="22962"/>
                </a:lnTo>
                <a:cubicBezTo>
                  <a:pt x="71264" y="24884"/>
                  <a:pt x="72990" y="28141"/>
                  <a:pt x="72990" y="31626"/>
                </a:cubicBezTo>
                <a:close/>
                <a:moveTo>
                  <a:pt x="70222" y="96603"/>
                </a:moveTo>
                <a:cubicBezTo>
                  <a:pt x="68170" y="108654"/>
                  <a:pt x="71003" y="121389"/>
                  <a:pt x="78820" y="131584"/>
                </a:cubicBezTo>
                <a:lnTo>
                  <a:pt x="47878" y="162493"/>
                </a:lnTo>
                <a:cubicBezTo>
                  <a:pt x="38726" y="171645"/>
                  <a:pt x="23874" y="171645"/>
                  <a:pt x="14722" y="162493"/>
                </a:cubicBezTo>
                <a:cubicBezTo>
                  <a:pt x="5570" y="153341"/>
                  <a:pt x="5570" y="138489"/>
                  <a:pt x="14722" y="129337"/>
                </a:cubicBezTo>
                <a:lnTo>
                  <a:pt x="58822" y="85236"/>
                </a:lnTo>
                <a:lnTo>
                  <a:pt x="70222" y="96636"/>
                </a:lnTo>
                <a:close/>
              </a:path>
            </a:pathLst>
          </a:custGeom>
          <a:solidFill>
            <a:srgbClr val="FFFFFF"/>
          </a:solidFill>
          <a:ln/>
        </p:spPr>
      </p:sp>
      <p:sp>
        <p:nvSpPr>
          <p:cNvPr id="60" name="Text 58"/>
          <p:cNvSpPr/>
          <p:nvPr/>
        </p:nvSpPr>
        <p:spPr>
          <a:xfrm>
            <a:off x="6603373" y="5336316"/>
            <a:ext cx="5113970" cy="259404"/>
          </a:xfrm>
          <a:prstGeom prst="rect">
            <a:avLst/>
          </a:prstGeom>
          <a:noFill/>
          <a:ln/>
        </p:spPr>
        <p:txBody>
          <a:bodyPr wrap="square" lIns="0" tIns="0" rIns="0" bIns="0" rtlCol="0" anchor="ctr"/>
          <a:lstStyle/>
          <a:p>
            <a:pPr>
              <a:lnSpc>
                <a:spcPct val="130000"/>
              </a:lnSpc>
            </a:pPr>
            <a:r>
              <a:rPr lang="en-US" sz="1313" b="1" dirty="0">
                <a:solidFill>
                  <a:srgbClr val="FFFFFF"/>
                </a:solidFill>
                <a:latin typeface="Liter" pitchFamily="34" charset="0"/>
                <a:ea typeface="Liter" pitchFamily="34" charset="-122"/>
                <a:cs typeface="Liter" pitchFamily="34" charset="-120"/>
              </a:rPr>
              <a:t>Stratégies de gestion</a:t>
            </a:r>
            <a:endParaRPr lang="en-US" sz="1600" dirty="0"/>
          </a:p>
        </p:txBody>
      </p:sp>
      <p:sp>
        <p:nvSpPr>
          <p:cNvPr id="61" name="Shape 59"/>
          <p:cNvSpPr/>
          <p:nvPr/>
        </p:nvSpPr>
        <p:spPr>
          <a:xfrm>
            <a:off x="6399555" y="5743951"/>
            <a:ext cx="129702" cy="129702"/>
          </a:xfrm>
          <a:custGeom>
            <a:avLst/>
            <a:gdLst/>
            <a:ahLst/>
            <a:cxnLst/>
            <a:rect l="l" t="t" r="r" b="b"/>
            <a:pathLst>
              <a:path w="129702" h="129702">
                <a:moveTo>
                  <a:pt x="127321" y="70576"/>
                </a:moveTo>
                <a:cubicBezTo>
                  <a:pt x="130487" y="67410"/>
                  <a:pt x="130487" y="62267"/>
                  <a:pt x="127321" y="59101"/>
                </a:cubicBezTo>
                <a:lnTo>
                  <a:pt x="86789" y="18569"/>
                </a:lnTo>
                <a:cubicBezTo>
                  <a:pt x="83622" y="15402"/>
                  <a:pt x="78480" y="15402"/>
                  <a:pt x="75313" y="18569"/>
                </a:cubicBezTo>
                <a:cubicBezTo>
                  <a:pt x="72147" y="21735"/>
                  <a:pt x="72147" y="26878"/>
                  <a:pt x="75313" y="30044"/>
                </a:cubicBezTo>
                <a:lnTo>
                  <a:pt x="102014" y="56745"/>
                </a:lnTo>
                <a:lnTo>
                  <a:pt x="8106" y="56745"/>
                </a:lnTo>
                <a:cubicBezTo>
                  <a:pt x="3623" y="56745"/>
                  <a:pt x="0" y="60367"/>
                  <a:pt x="0" y="64851"/>
                </a:cubicBezTo>
                <a:cubicBezTo>
                  <a:pt x="0" y="69335"/>
                  <a:pt x="3623" y="72957"/>
                  <a:pt x="8106" y="72957"/>
                </a:cubicBezTo>
                <a:lnTo>
                  <a:pt x="102014" y="72957"/>
                </a:lnTo>
                <a:lnTo>
                  <a:pt x="75313" y="99658"/>
                </a:lnTo>
                <a:cubicBezTo>
                  <a:pt x="72147" y="102824"/>
                  <a:pt x="72147" y="107967"/>
                  <a:pt x="75313" y="111133"/>
                </a:cubicBezTo>
                <a:cubicBezTo>
                  <a:pt x="78480" y="114300"/>
                  <a:pt x="83622" y="114300"/>
                  <a:pt x="86789" y="111133"/>
                </a:cubicBezTo>
                <a:lnTo>
                  <a:pt x="127321" y="70602"/>
                </a:lnTo>
                <a:close/>
              </a:path>
            </a:pathLst>
          </a:custGeom>
          <a:solidFill>
            <a:srgbClr val="FFFFFF"/>
          </a:solidFill>
          <a:ln/>
        </p:spPr>
      </p:sp>
      <p:sp>
        <p:nvSpPr>
          <p:cNvPr id="62" name="Text 60"/>
          <p:cNvSpPr/>
          <p:nvPr/>
        </p:nvSpPr>
        <p:spPr>
          <a:xfrm>
            <a:off x="6610321" y="5706894"/>
            <a:ext cx="5086176" cy="370578"/>
          </a:xfrm>
          <a:prstGeom prst="rect">
            <a:avLst/>
          </a:prstGeom>
          <a:noFill/>
          <a:ln/>
        </p:spPr>
        <p:txBody>
          <a:bodyPr wrap="square" lIns="0" tIns="0" rIns="0" bIns="0" rtlCol="0" anchor="ctr"/>
          <a:lstStyle/>
          <a:p>
            <a:pPr>
              <a:lnSpc>
                <a:spcPct val="120000"/>
              </a:lnSpc>
            </a:pPr>
            <a:r>
              <a:rPr lang="en-US" sz="1021" b="1" dirty="0">
                <a:solidFill>
                  <a:srgbClr val="FFFFFF"/>
                </a:solidFill>
                <a:latin typeface="Quattrocento Sans" pitchFamily="34" charset="0"/>
                <a:ea typeface="Quattrocento Sans" pitchFamily="34" charset="-122"/>
                <a:cs typeface="Quattrocento Sans" pitchFamily="34" charset="-120"/>
              </a:rPr>
              <a:t>Apports artificiels :</a:t>
            </a:r>
            <a:r>
              <a:rPr lang="en-US" sz="1021" dirty="0">
                <a:solidFill>
                  <a:srgbClr val="FFFFFF"/>
                </a:solidFill>
                <a:latin typeface="Quattrocento Sans" pitchFamily="34" charset="0"/>
                <a:ea typeface="Quattrocento Sans" pitchFamily="34" charset="-122"/>
                <a:cs typeface="Quattrocento Sans" pitchFamily="34" charset="-120"/>
              </a:rPr>
              <a:t> Rechargement du lit pour compenser le déficit sédimentaire à l'aval des barrages</a:t>
            </a:r>
            <a:endParaRPr lang="en-US" sz="1600" dirty="0"/>
          </a:p>
        </p:txBody>
      </p:sp>
      <p:sp>
        <p:nvSpPr>
          <p:cNvPr id="63" name="Shape 61"/>
          <p:cNvSpPr/>
          <p:nvPr/>
        </p:nvSpPr>
        <p:spPr>
          <a:xfrm>
            <a:off x="6408820" y="6188644"/>
            <a:ext cx="129702" cy="129702"/>
          </a:xfrm>
          <a:custGeom>
            <a:avLst/>
            <a:gdLst/>
            <a:ahLst/>
            <a:cxnLst/>
            <a:rect l="l" t="t" r="r" b="b"/>
            <a:pathLst>
              <a:path w="129702" h="129702">
                <a:moveTo>
                  <a:pt x="127321" y="70576"/>
                </a:moveTo>
                <a:cubicBezTo>
                  <a:pt x="130487" y="67410"/>
                  <a:pt x="130487" y="62267"/>
                  <a:pt x="127321" y="59101"/>
                </a:cubicBezTo>
                <a:lnTo>
                  <a:pt x="86789" y="18569"/>
                </a:lnTo>
                <a:cubicBezTo>
                  <a:pt x="83622" y="15402"/>
                  <a:pt x="78480" y="15402"/>
                  <a:pt x="75313" y="18569"/>
                </a:cubicBezTo>
                <a:cubicBezTo>
                  <a:pt x="72147" y="21735"/>
                  <a:pt x="72147" y="26878"/>
                  <a:pt x="75313" y="30044"/>
                </a:cubicBezTo>
                <a:lnTo>
                  <a:pt x="102014" y="56745"/>
                </a:lnTo>
                <a:lnTo>
                  <a:pt x="8106" y="56745"/>
                </a:lnTo>
                <a:cubicBezTo>
                  <a:pt x="3623" y="56745"/>
                  <a:pt x="0" y="60367"/>
                  <a:pt x="0" y="64851"/>
                </a:cubicBezTo>
                <a:cubicBezTo>
                  <a:pt x="0" y="69335"/>
                  <a:pt x="3623" y="72957"/>
                  <a:pt x="8106" y="72957"/>
                </a:cubicBezTo>
                <a:lnTo>
                  <a:pt x="102014" y="72957"/>
                </a:lnTo>
                <a:lnTo>
                  <a:pt x="75313" y="99658"/>
                </a:lnTo>
                <a:cubicBezTo>
                  <a:pt x="72147" y="102824"/>
                  <a:pt x="72147" y="107967"/>
                  <a:pt x="75313" y="111133"/>
                </a:cubicBezTo>
                <a:cubicBezTo>
                  <a:pt x="78480" y="114300"/>
                  <a:pt x="83622" y="114300"/>
                  <a:pt x="86789" y="111133"/>
                </a:cubicBezTo>
                <a:lnTo>
                  <a:pt x="127321" y="70602"/>
                </a:lnTo>
                <a:close/>
              </a:path>
            </a:pathLst>
          </a:custGeom>
          <a:solidFill>
            <a:srgbClr val="FFFFFF"/>
          </a:solidFill>
          <a:ln/>
        </p:spPr>
      </p:sp>
      <p:sp>
        <p:nvSpPr>
          <p:cNvPr id="64" name="Text 62"/>
          <p:cNvSpPr/>
          <p:nvPr/>
        </p:nvSpPr>
        <p:spPr>
          <a:xfrm>
            <a:off x="6626534" y="6151587"/>
            <a:ext cx="4317228" cy="185289"/>
          </a:xfrm>
          <a:prstGeom prst="rect">
            <a:avLst/>
          </a:prstGeom>
          <a:noFill/>
          <a:ln/>
        </p:spPr>
        <p:txBody>
          <a:bodyPr wrap="square" lIns="0" tIns="0" rIns="0" bIns="0" rtlCol="0" anchor="ctr"/>
          <a:lstStyle/>
          <a:p>
            <a:pPr>
              <a:lnSpc>
                <a:spcPct val="120000"/>
              </a:lnSpc>
            </a:pPr>
            <a:r>
              <a:rPr lang="en-US" sz="1021" b="1" dirty="0">
                <a:solidFill>
                  <a:srgbClr val="FFFFFF"/>
                </a:solidFill>
                <a:latin typeface="Quattrocento Sans" pitchFamily="34" charset="0"/>
                <a:ea typeface="Quattrocento Sans" pitchFamily="34" charset="-122"/>
                <a:cs typeface="Quattrocento Sans" pitchFamily="34" charset="-120"/>
              </a:rPr>
              <a:t>Dragages :</a:t>
            </a:r>
            <a:r>
              <a:rPr lang="en-US" sz="1021" dirty="0">
                <a:solidFill>
                  <a:srgbClr val="FFFFFF"/>
                </a:solidFill>
                <a:latin typeface="Quattrocento Sans" pitchFamily="34" charset="0"/>
                <a:ea typeface="Quattrocento Sans" pitchFamily="34" charset="-122"/>
                <a:cs typeface="Quattrocento Sans" pitchFamily="34" charset="-120"/>
              </a:rPr>
              <a:t> Extraction des sédiments excédentaires pour maintenir la section</a:t>
            </a:r>
            <a:endParaRPr lang="en-US" sz="1600" dirty="0"/>
          </a:p>
        </p:txBody>
      </p:sp>
      <p:sp>
        <p:nvSpPr>
          <p:cNvPr id="65" name="Shape 63"/>
          <p:cNvSpPr/>
          <p:nvPr/>
        </p:nvSpPr>
        <p:spPr>
          <a:xfrm>
            <a:off x="6408820" y="6448049"/>
            <a:ext cx="129702" cy="129702"/>
          </a:xfrm>
          <a:custGeom>
            <a:avLst/>
            <a:gdLst/>
            <a:ahLst/>
            <a:cxnLst/>
            <a:rect l="l" t="t" r="r" b="b"/>
            <a:pathLst>
              <a:path w="129702" h="129702">
                <a:moveTo>
                  <a:pt x="127321" y="70576"/>
                </a:moveTo>
                <a:cubicBezTo>
                  <a:pt x="130487" y="67410"/>
                  <a:pt x="130487" y="62267"/>
                  <a:pt x="127321" y="59101"/>
                </a:cubicBezTo>
                <a:lnTo>
                  <a:pt x="86789" y="18569"/>
                </a:lnTo>
                <a:cubicBezTo>
                  <a:pt x="83622" y="15402"/>
                  <a:pt x="78480" y="15402"/>
                  <a:pt x="75313" y="18569"/>
                </a:cubicBezTo>
                <a:cubicBezTo>
                  <a:pt x="72147" y="21735"/>
                  <a:pt x="72147" y="26878"/>
                  <a:pt x="75313" y="30044"/>
                </a:cubicBezTo>
                <a:lnTo>
                  <a:pt x="102014" y="56745"/>
                </a:lnTo>
                <a:lnTo>
                  <a:pt x="8106" y="56745"/>
                </a:lnTo>
                <a:cubicBezTo>
                  <a:pt x="3623" y="56745"/>
                  <a:pt x="0" y="60367"/>
                  <a:pt x="0" y="64851"/>
                </a:cubicBezTo>
                <a:cubicBezTo>
                  <a:pt x="0" y="69335"/>
                  <a:pt x="3623" y="72957"/>
                  <a:pt x="8106" y="72957"/>
                </a:cubicBezTo>
                <a:lnTo>
                  <a:pt x="102014" y="72957"/>
                </a:lnTo>
                <a:lnTo>
                  <a:pt x="75313" y="99658"/>
                </a:lnTo>
                <a:cubicBezTo>
                  <a:pt x="72147" y="102824"/>
                  <a:pt x="72147" y="107967"/>
                  <a:pt x="75313" y="111133"/>
                </a:cubicBezTo>
                <a:cubicBezTo>
                  <a:pt x="78480" y="114300"/>
                  <a:pt x="83622" y="114300"/>
                  <a:pt x="86789" y="111133"/>
                </a:cubicBezTo>
                <a:lnTo>
                  <a:pt x="127321" y="70602"/>
                </a:lnTo>
                <a:close/>
              </a:path>
            </a:pathLst>
          </a:custGeom>
          <a:solidFill>
            <a:srgbClr val="FFFFFF"/>
          </a:solidFill>
          <a:ln/>
        </p:spPr>
      </p:sp>
      <p:sp>
        <p:nvSpPr>
          <p:cNvPr id="66" name="Text 64"/>
          <p:cNvSpPr/>
          <p:nvPr/>
        </p:nvSpPr>
        <p:spPr>
          <a:xfrm>
            <a:off x="6626534" y="6410991"/>
            <a:ext cx="4595161" cy="185289"/>
          </a:xfrm>
          <a:prstGeom prst="rect">
            <a:avLst/>
          </a:prstGeom>
          <a:noFill/>
          <a:ln/>
        </p:spPr>
        <p:txBody>
          <a:bodyPr wrap="square" lIns="0" tIns="0" rIns="0" bIns="0" rtlCol="0" anchor="ctr"/>
          <a:lstStyle/>
          <a:p>
            <a:pPr>
              <a:lnSpc>
                <a:spcPct val="120000"/>
              </a:lnSpc>
            </a:pPr>
            <a:r>
              <a:rPr lang="en-US" sz="1021" b="1" dirty="0">
                <a:solidFill>
                  <a:srgbClr val="FFFFFF"/>
                </a:solidFill>
                <a:latin typeface="Quattrocento Sans" pitchFamily="34" charset="0"/>
                <a:ea typeface="Quattrocento Sans" pitchFamily="34" charset="-122"/>
                <a:cs typeface="Quattrocento Sans" pitchFamily="34" charset="-120"/>
              </a:rPr>
              <a:t>Correction de cours d'eau :</a:t>
            </a:r>
            <a:r>
              <a:rPr lang="en-US" sz="1021" dirty="0">
                <a:solidFill>
                  <a:srgbClr val="FFFFFF"/>
                </a:solidFill>
                <a:latin typeface="Quattrocento Sans" pitchFamily="34" charset="0"/>
                <a:ea typeface="Quattrocento Sans" pitchFamily="34" charset="-122"/>
                <a:cs typeface="Quattrocento Sans" pitchFamily="34" charset="-120"/>
              </a:rPr>
              <a:t> Ouvrages de stabilisation (épis, seuils, enrochements)</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E3A5F"/>
        </a:solidFill>
        <a:effectLst/>
      </p:bgPr>
    </p:bg>
    <p:spTree>
      <p:nvGrpSpPr>
        <p:cNvPr id="1" name=""/>
        <p:cNvGrpSpPr/>
        <p:nvPr/>
      </p:nvGrpSpPr>
      <p:grpSpPr>
        <a:xfrm>
          <a:off x="0" y="0"/>
          <a:ext cx="0" cy="0"/>
          <a:chOff x="0" y="0"/>
          <a:chExt cx="0" cy="0"/>
        </a:xfrm>
      </p:grpSpPr>
      <p:pic>
        <p:nvPicPr>
          <p:cNvPr id="2" name="Image 0" descr="https://kimi-web-img.moonshot.cn/img/thumbs.dreamstime.com/e9e9230a99c1a77170678815b31dfed04bc77932.jpg"/>
          <p:cNvPicPr>
            <a:picLocks noChangeAspect="1"/>
          </p:cNvPicPr>
          <p:nvPr/>
        </p:nvPicPr>
        <p:blipFill>
          <a:blip r:embed="rId3">
            <a:alphaModFix amt="20000"/>
          </a:blip>
          <a:srcRect t="15116" b="15116"/>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1E3A5F">
                  <a:alpha val="95000"/>
                </a:srgbClr>
              </a:gs>
              <a:gs pos="50000">
                <a:srgbClr val="1E3A5F">
                  <a:alpha val="90000"/>
                </a:srgbClr>
              </a:gs>
              <a:gs pos="100000">
                <a:srgbClr val="2E7D32">
                  <a:alpha val="85000"/>
                </a:srgbClr>
              </a:gs>
            </a:gsLst>
            <a:lin ang="2700000" scaled="1"/>
          </a:gradFill>
          <a:ln/>
        </p:spPr>
      </p:sp>
      <p:sp>
        <p:nvSpPr>
          <p:cNvPr id="4" name="Shape 1"/>
          <p:cNvSpPr/>
          <p:nvPr/>
        </p:nvSpPr>
        <p:spPr>
          <a:xfrm>
            <a:off x="381000" y="1876425"/>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2E7D32"/>
          </a:solidFill>
          <a:ln/>
        </p:spPr>
      </p:sp>
      <p:sp>
        <p:nvSpPr>
          <p:cNvPr id="5" name="Text 2"/>
          <p:cNvSpPr/>
          <p:nvPr/>
        </p:nvSpPr>
        <p:spPr>
          <a:xfrm>
            <a:off x="295275" y="1876425"/>
            <a:ext cx="933450" cy="762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Quattrocento Sans" pitchFamily="34" charset="0"/>
                <a:ea typeface="Quattrocento Sans" pitchFamily="34" charset="-122"/>
                <a:cs typeface="Quattrocento Sans" pitchFamily="34" charset="-120"/>
              </a:rPr>
              <a:t>04</a:t>
            </a:r>
            <a:endParaRPr lang="en-US" sz="1600" dirty="0"/>
          </a:p>
        </p:txBody>
      </p:sp>
      <p:sp>
        <p:nvSpPr>
          <p:cNvPr id="6" name="Shape 3"/>
          <p:cNvSpPr/>
          <p:nvPr/>
        </p:nvSpPr>
        <p:spPr>
          <a:xfrm>
            <a:off x="1295400" y="2238375"/>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2E7D32"/>
          </a:solidFill>
          <a:ln/>
        </p:spPr>
      </p:sp>
      <p:sp>
        <p:nvSpPr>
          <p:cNvPr id="7" name="Text 4"/>
          <p:cNvSpPr/>
          <p:nvPr/>
        </p:nvSpPr>
        <p:spPr>
          <a:xfrm>
            <a:off x="381000" y="2943225"/>
            <a:ext cx="11715750" cy="1428750"/>
          </a:xfrm>
          <a:prstGeom prst="rect">
            <a:avLst/>
          </a:prstGeom>
          <a:noFill/>
          <a:ln/>
        </p:spPr>
        <p:txBody>
          <a:bodyPr wrap="square" lIns="0" tIns="0" rIns="0" bIns="0" rtlCol="0" anchor="ctr"/>
          <a:lstStyle/>
          <a:p>
            <a:pPr>
              <a:lnSpc>
                <a:spcPct val="100000"/>
              </a:lnSpc>
            </a:pPr>
            <a:r>
              <a:rPr lang="en-US" sz="4500" b="1" dirty="0">
                <a:solidFill>
                  <a:srgbClr val="F7FAFC"/>
                </a:solidFill>
                <a:latin typeface="Liter" pitchFamily="34" charset="0"/>
                <a:ea typeface="Liter" pitchFamily="34" charset="-122"/>
                <a:cs typeface="Liter" pitchFamily="34" charset="-120"/>
              </a:rPr>
              <a:t>Hydraulique agricole</a:t>
            </a:r>
            <a:endParaRPr lang="en-US" sz="1600" dirty="0"/>
          </a:p>
          <a:p>
            <a:pPr>
              <a:lnSpc>
                <a:spcPct val="100000"/>
              </a:lnSpc>
            </a:pPr>
            <a:r>
              <a:rPr lang="en-US" sz="4500" b="1" dirty="0">
                <a:solidFill>
                  <a:srgbClr val="4A90A4"/>
                </a:solidFill>
                <a:latin typeface="Liter" pitchFamily="34" charset="0"/>
                <a:ea typeface="Liter" pitchFamily="34" charset="-122"/>
                <a:cs typeface="Liter" pitchFamily="34" charset="-120"/>
              </a:rPr>
              <a:t>et irrigation</a:t>
            </a:r>
            <a:endParaRPr lang="en-US" sz="1600" dirty="0"/>
          </a:p>
        </p:txBody>
      </p:sp>
      <p:sp>
        <p:nvSpPr>
          <p:cNvPr id="8" name="Text 5"/>
          <p:cNvSpPr/>
          <p:nvPr/>
        </p:nvSpPr>
        <p:spPr>
          <a:xfrm>
            <a:off x="381000" y="4676775"/>
            <a:ext cx="6515100" cy="304800"/>
          </a:xfrm>
          <a:prstGeom prst="rect">
            <a:avLst/>
          </a:prstGeom>
          <a:noFill/>
          <a:ln/>
        </p:spPr>
        <p:txBody>
          <a:bodyPr wrap="square" lIns="0" tIns="0" rIns="0" bIns="0" rtlCol="0" anchor="ctr"/>
          <a:lstStyle/>
          <a:p>
            <a:pPr>
              <a:lnSpc>
                <a:spcPct val="110000"/>
              </a:lnSpc>
            </a:pPr>
            <a:r>
              <a:rPr lang="en-US" sz="1800" dirty="0">
                <a:solidFill>
                  <a:srgbClr val="F7FAFC">
                    <a:alpha val="80000"/>
                  </a:srgbClr>
                </a:solidFill>
                <a:latin typeface="Quattrocento Sans" pitchFamily="34" charset="0"/>
                <a:ea typeface="Quattrocento Sans" pitchFamily="34" charset="-122"/>
                <a:cs typeface="Quattrocento Sans" pitchFamily="34" charset="-120"/>
              </a:rPr>
              <a:t>Systèmes d'irrigation et gestion de l'eau en agriculture</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81000" y="476250"/>
            <a:ext cx="381000" cy="38100"/>
          </a:xfrm>
          <a:custGeom>
            <a:avLst/>
            <a:gdLst/>
            <a:ahLst/>
            <a:cxnLst/>
            <a:rect l="l" t="t" r="r" b="b"/>
            <a:pathLst>
              <a:path w="381000" h="38100">
                <a:moveTo>
                  <a:pt x="0" y="0"/>
                </a:moveTo>
                <a:lnTo>
                  <a:pt x="381000" y="0"/>
                </a:lnTo>
                <a:lnTo>
                  <a:pt x="381000" y="38100"/>
                </a:lnTo>
                <a:lnTo>
                  <a:pt x="0" y="38100"/>
                </a:lnTo>
                <a:lnTo>
                  <a:pt x="0" y="0"/>
                </a:lnTo>
                <a:close/>
              </a:path>
            </a:pathLst>
          </a:custGeom>
          <a:solidFill>
            <a:srgbClr val="2E7D32"/>
          </a:solidFill>
          <a:ln/>
        </p:spPr>
      </p:sp>
      <p:sp>
        <p:nvSpPr>
          <p:cNvPr id="3" name="Text 1"/>
          <p:cNvSpPr/>
          <p:nvPr/>
        </p:nvSpPr>
        <p:spPr>
          <a:xfrm>
            <a:off x="876300" y="381000"/>
            <a:ext cx="2133600" cy="228600"/>
          </a:xfrm>
          <a:prstGeom prst="rect">
            <a:avLst/>
          </a:prstGeom>
          <a:noFill/>
          <a:ln/>
        </p:spPr>
        <p:txBody>
          <a:bodyPr wrap="square" lIns="0" tIns="0" rIns="0" bIns="0" rtlCol="0" anchor="ctr"/>
          <a:lstStyle/>
          <a:p>
            <a:pPr>
              <a:lnSpc>
                <a:spcPct val="130000"/>
              </a:lnSpc>
            </a:pPr>
            <a:r>
              <a:rPr lang="en-US" sz="1200" b="1" kern="0" spc="60" dirty="0">
                <a:solidFill>
                  <a:srgbClr val="4A90A4"/>
                </a:solidFill>
                <a:latin typeface="Quattrocento Sans" pitchFamily="34" charset="0"/>
                <a:ea typeface="Quattrocento Sans" pitchFamily="34" charset="-122"/>
                <a:cs typeface="Quattrocento Sans" pitchFamily="34" charset="-120"/>
              </a:rPr>
              <a:t>Techniques d'Irrigation</a:t>
            </a:r>
            <a:endParaRPr lang="en-US" sz="1600" dirty="0"/>
          </a:p>
        </p:txBody>
      </p:sp>
      <p:sp>
        <p:nvSpPr>
          <p:cNvPr id="4" name="Text 2"/>
          <p:cNvSpPr/>
          <p:nvPr/>
        </p:nvSpPr>
        <p:spPr>
          <a:xfrm>
            <a:off x="381000" y="723900"/>
            <a:ext cx="1160145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Systèmes d'irrigation : principales techniques</a:t>
            </a:r>
            <a:endParaRPr lang="en-US" sz="1600" dirty="0"/>
          </a:p>
        </p:txBody>
      </p:sp>
      <p:sp>
        <p:nvSpPr>
          <p:cNvPr id="5" name="Shape 3"/>
          <p:cNvSpPr/>
          <p:nvPr/>
        </p:nvSpPr>
        <p:spPr>
          <a:xfrm>
            <a:off x="381000" y="1257300"/>
            <a:ext cx="3686175" cy="4305300"/>
          </a:xfrm>
          <a:custGeom>
            <a:avLst/>
            <a:gdLst/>
            <a:ahLst/>
            <a:cxnLst/>
            <a:rect l="l" t="t" r="r" b="b"/>
            <a:pathLst>
              <a:path w="3686175" h="4305300">
                <a:moveTo>
                  <a:pt x="114308" y="0"/>
                </a:moveTo>
                <a:lnTo>
                  <a:pt x="3571867" y="0"/>
                </a:lnTo>
                <a:cubicBezTo>
                  <a:pt x="3634997" y="0"/>
                  <a:pt x="3686175" y="51178"/>
                  <a:pt x="3686175" y="114308"/>
                </a:cubicBezTo>
                <a:lnTo>
                  <a:pt x="3686175" y="4190992"/>
                </a:lnTo>
                <a:cubicBezTo>
                  <a:pt x="3686175" y="4254122"/>
                  <a:pt x="3634997" y="4305300"/>
                  <a:pt x="3571867" y="4305300"/>
                </a:cubicBezTo>
                <a:lnTo>
                  <a:pt x="114308" y="4305300"/>
                </a:lnTo>
                <a:cubicBezTo>
                  <a:pt x="51178" y="4305300"/>
                  <a:pt x="0" y="4254122"/>
                  <a:pt x="0" y="4190992"/>
                </a:cubicBezTo>
                <a:lnTo>
                  <a:pt x="0" y="114308"/>
                </a:lnTo>
                <a:cubicBezTo>
                  <a:pt x="0" y="51220"/>
                  <a:pt x="51220"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6" name="Shape 4"/>
          <p:cNvSpPr/>
          <p:nvPr/>
        </p:nvSpPr>
        <p:spPr>
          <a:xfrm>
            <a:off x="571500" y="1447800"/>
            <a:ext cx="533400" cy="533400"/>
          </a:xfrm>
          <a:custGeom>
            <a:avLst/>
            <a:gdLst/>
            <a:ahLst/>
            <a:cxnLst/>
            <a:rect l="l" t="t" r="r" b="b"/>
            <a:pathLst>
              <a:path w="533400" h="533400">
                <a:moveTo>
                  <a:pt x="76202" y="0"/>
                </a:moveTo>
                <a:lnTo>
                  <a:pt x="457198" y="0"/>
                </a:lnTo>
                <a:cubicBezTo>
                  <a:pt x="499283" y="0"/>
                  <a:pt x="533400" y="34117"/>
                  <a:pt x="533400" y="76202"/>
                </a:cubicBezTo>
                <a:lnTo>
                  <a:pt x="533400" y="457198"/>
                </a:lnTo>
                <a:cubicBezTo>
                  <a:pt x="533400" y="499283"/>
                  <a:pt x="499283" y="533400"/>
                  <a:pt x="457198" y="533400"/>
                </a:cubicBezTo>
                <a:lnTo>
                  <a:pt x="76202" y="533400"/>
                </a:lnTo>
                <a:cubicBezTo>
                  <a:pt x="34117" y="533400"/>
                  <a:pt x="0" y="499283"/>
                  <a:pt x="0" y="457198"/>
                </a:cubicBezTo>
                <a:lnTo>
                  <a:pt x="0" y="76202"/>
                </a:lnTo>
                <a:cubicBezTo>
                  <a:pt x="0" y="34145"/>
                  <a:pt x="34145" y="0"/>
                  <a:pt x="76202" y="0"/>
                </a:cubicBezTo>
                <a:close/>
              </a:path>
            </a:pathLst>
          </a:custGeom>
          <a:solidFill>
            <a:srgbClr val="1E3A5F"/>
          </a:solidFill>
          <a:ln/>
        </p:spPr>
      </p:sp>
      <p:sp>
        <p:nvSpPr>
          <p:cNvPr id="7" name="Shape 5"/>
          <p:cNvSpPr/>
          <p:nvPr/>
        </p:nvSpPr>
        <p:spPr>
          <a:xfrm>
            <a:off x="723900" y="1600200"/>
            <a:ext cx="228600" cy="228600"/>
          </a:xfrm>
          <a:custGeom>
            <a:avLst/>
            <a:gdLst/>
            <a:ahLst/>
            <a:cxnLst/>
            <a:rect l="l" t="t" r="r" b="b"/>
            <a:pathLst>
              <a:path w="228600" h="228600">
                <a:moveTo>
                  <a:pt x="183326" y="55409"/>
                </a:moveTo>
                <a:cubicBezTo>
                  <a:pt x="192569" y="62374"/>
                  <a:pt x="203865" y="69116"/>
                  <a:pt x="216456" y="70812"/>
                </a:cubicBezTo>
                <a:cubicBezTo>
                  <a:pt x="222305" y="71616"/>
                  <a:pt x="227707" y="67464"/>
                  <a:pt x="228511" y="61615"/>
                </a:cubicBezTo>
                <a:cubicBezTo>
                  <a:pt x="229314" y="55766"/>
                  <a:pt x="225162" y="50363"/>
                  <a:pt x="219313" y="49560"/>
                </a:cubicBezTo>
                <a:cubicBezTo>
                  <a:pt x="212214" y="48622"/>
                  <a:pt x="204490" y="44514"/>
                  <a:pt x="196230" y="38308"/>
                </a:cubicBezTo>
                <a:cubicBezTo>
                  <a:pt x="179085" y="25360"/>
                  <a:pt x="155823" y="25360"/>
                  <a:pt x="138633" y="38308"/>
                </a:cubicBezTo>
                <a:cubicBezTo>
                  <a:pt x="127918" y="46390"/>
                  <a:pt x="120461" y="50051"/>
                  <a:pt x="114300" y="50051"/>
                </a:cubicBezTo>
                <a:cubicBezTo>
                  <a:pt x="108139" y="50051"/>
                  <a:pt x="100682" y="46390"/>
                  <a:pt x="89967" y="38308"/>
                </a:cubicBezTo>
                <a:cubicBezTo>
                  <a:pt x="72822" y="25360"/>
                  <a:pt x="49560" y="25360"/>
                  <a:pt x="32370" y="38308"/>
                </a:cubicBezTo>
                <a:cubicBezTo>
                  <a:pt x="24110" y="44514"/>
                  <a:pt x="16386" y="48622"/>
                  <a:pt x="9287" y="49560"/>
                </a:cubicBezTo>
                <a:cubicBezTo>
                  <a:pt x="3438" y="50363"/>
                  <a:pt x="-714" y="55721"/>
                  <a:pt x="89" y="61615"/>
                </a:cubicBezTo>
                <a:cubicBezTo>
                  <a:pt x="893" y="67508"/>
                  <a:pt x="6251" y="71616"/>
                  <a:pt x="12144" y="70812"/>
                </a:cubicBezTo>
                <a:cubicBezTo>
                  <a:pt x="24735" y="69116"/>
                  <a:pt x="36076" y="62374"/>
                  <a:pt x="45274" y="55409"/>
                </a:cubicBezTo>
                <a:cubicBezTo>
                  <a:pt x="54784" y="48220"/>
                  <a:pt x="67553" y="48220"/>
                  <a:pt x="77063" y="55409"/>
                </a:cubicBezTo>
                <a:cubicBezTo>
                  <a:pt x="87868" y="63579"/>
                  <a:pt x="100414" y="71438"/>
                  <a:pt x="114300" y="71438"/>
                </a:cubicBezTo>
                <a:cubicBezTo>
                  <a:pt x="128186" y="71438"/>
                  <a:pt x="140687" y="63535"/>
                  <a:pt x="151537" y="55409"/>
                </a:cubicBezTo>
                <a:cubicBezTo>
                  <a:pt x="161047" y="48220"/>
                  <a:pt x="173816" y="48220"/>
                  <a:pt x="183326" y="55409"/>
                </a:cubicBezTo>
                <a:close/>
                <a:moveTo>
                  <a:pt x="183326" y="119702"/>
                </a:moveTo>
                <a:cubicBezTo>
                  <a:pt x="192569" y="126668"/>
                  <a:pt x="203865" y="133410"/>
                  <a:pt x="216456" y="135106"/>
                </a:cubicBezTo>
                <a:cubicBezTo>
                  <a:pt x="222305" y="135910"/>
                  <a:pt x="227707" y="131758"/>
                  <a:pt x="228511" y="125909"/>
                </a:cubicBezTo>
                <a:cubicBezTo>
                  <a:pt x="229314" y="120060"/>
                  <a:pt x="225162" y="114657"/>
                  <a:pt x="219313" y="113854"/>
                </a:cubicBezTo>
                <a:cubicBezTo>
                  <a:pt x="212214" y="112916"/>
                  <a:pt x="204490" y="108808"/>
                  <a:pt x="196230" y="102602"/>
                </a:cubicBezTo>
                <a:cubicBezTo>
                  <a:pt x="179085" y="89654"/>
                  <a:pt x="155823" y="89654"/>
                  <a:pt x="138633" y="102602"/>
                </a:cubicBezTo>
                <a:cubicBezTo>
                  <a:pt x="127918" y="110683"/>
                  <a:pt x="120461" y="114345"/>
                  <a:pt x="114300" y="114345"/>
                </a:cubicBezTo>
                <a:cubicBezTo>
                  <a:pt x="108139" y="114345"/>
                  <a:pt x="100682" y="110683"/>
                  <a:pt x="89967" y="102602"/>
                </a:cubicBezTo>
                <a:cubicBezTo>
                  <a:pt x="72822" y="89654"/>
                  <a:pt x="49560" y="89654"/>
                  <a:pt x="32370" y="102602"/>
                </a:cubicBezTo>
                <a:cubicBezTo>
                  <a:pt x="24110" y="108808"/>
                  <a:pt x="16386" y="112916"/>
                  <a:pt x="9287" y="113854"/>
                </a:cubicBezTo>
                <a:cubicBezTo>
                  <a:pt x="3438" y="114613"/>
                  <a:pt x="-714" y="120015"/>
                  <a:pt x="89" y="125909"/>
                </a:cubicBezTo>
                <a:cubicBezTo>
                  <a:pt x="893" y="131802"/>
                  <a:pt x="6251" y="135910"/>
                  <a:pt x="12144" y="135106"/>
                </a:cubicBezTo>
                <a:cubicBezTo>
                  <a:pt x="24735" y="133410"/>
                  <a:pt x="36076" y="126668"/>
                  <a:pt x="45274" y="119702"/>
                </a:cubicBezTo>
                <a:cubicBezTo>
                  <a:pt x="54784" y="112514"/>
                  <a:pt x="67553" y="112514"/>
                  <a:pt x="77063" y="119702"/>
                </a:cubicBezTo>
                <a:cubicBezTo>
                  <a:pt x="87868" y="127873"/>
                  <a:pt x="100414" y="135731"/>
                  <a:pt x="114300" y="135731"/>
                </a:cubicBezTo>
                <a:cubicBezTo>
                  <a:pt x="128186" y="135731"/>
                  <a:pt x="140687" y="127828"/>
                  <a:pt x="151537" y="119702"/>
                </a:cubicBezTo>
                <a:cubicBezTo>
                  <a:pt x="161047" y="112514"/>
                  <a:pt x="173816" y="112514"/>
                  <a:pt x="183326" y="119702"/>
                </a:cubicBezTo>
                <a:close/>
                <a:moveTo>
                  <a:pt x="151537" y="183996"/>
                </a:moveTo>
                <a:cubicBezTo>
                  <a:pt x="161047" y="176808"/>
                  <a:pt x="173816" y="176808"/>
                  <a:pt x="183326" y="183996"/>
                </a:cubicBezTo>
                <a:cubicBezTo>
                  <a:pt x="192569" y="190961"/>
                  <a:pt x="203865" y="197703"/>
                  <a:pt x="216456" y="199400"/>
                </a:cubicBezTo>
                <a:cubicBezTo>
                  <a:pt x="222305" y="200204"/>
                  <a:pt x="227707" y="196051"/>
                  <a:pt x="228511" y="190202"/>
                </a:cubicBezTo>
                <a:cubicBezTo>
                  <a:pt x="229314" y="184353"/>
                  <a:pt x="225162" y="178951"/>
                  <a:pt x="219313" y="178147"/>
                </a:cubicBezTo>
                <a:cubicBezTo>
                  <a:pt x="212214" y="177210"/>
                  <a:pt x="204490" y="173102"/>
                  <a:pt x="196230" y="166896"/>
                </a:cubicBezTo>
                <a:cubicBezTo>
                  <a:pt x="179085" y="153948"/>
                  <a:pt x="155823" y="153948"/>
                  <a:pt x="138633" y="166896"/>
                </a:cubicBezTo>
                <a:cubicBezTo>
                  <a:pt x="127918" y="174977"/>
                  <a:pt x="120461" y="178638"/>
                  <a:pt x="114300" y="178638"/>
                </a:cubicBezTo>
                <a:cubicBezTo>
                  <a:pt x="108139" y="178638"/>
                  <a:pt x="100682" y="174977"/>
                  <a:pt x="89967" y="166896"/>
                </a:cubicBezTo>
                <a:cubicBezTo>
                  <a:pt x="72822" y="153948"/>
                  <a:pt x="49560" y="153948"/>
                  <a:pt x="32370" y="166896"/>
                </a:cubicBezTo>
                <a:cubicBezTo>
                  <a:pt x="24110" y="173102"/>
                  <a:pt x="16386" y="177210"/>
                  <a:pt x="9287" y="178147"/>
                </a:cubicBezTo>
                <a:cubicBezTo>
                  <a:pt x="3438" y="178951"/>
                  <a:pt x="-714" y="184309"/>
                  <a:pt x="89" y="190202"/>
                </a:cubicBezTo>
                <a:cubicBezTo>
                  <a:pt x="893" y="196096"/>
                  <a:pt x="6251" y="200204"/>
                  <a:pt x="12144" y="199400"/>
                </a:cubicBezTo>
                <a:cubicBezTo>
                  <a:pt x="24735" y="197703"/>
                  <a:pt x="36076" y="190961"/>
                  <a:pt x="45274" y="183996"/>
                </a:cubicBezTo>
                <a:cubicBezTo>
                  <a:pt x="54784" y="176808"/>
                  <a:pt x="67553" y="176808"/>
                  <a:pt x="77063" y="183996"/>
                </a:cubicBezTo>
                <a:cubicBezTo>
                  <a:pt x="87868" y="192167"/>
                  <a:pt x="100414" y="200025"/>
                  <a:pt x="114300" y="200025"/>
                </a:cubicBezTo>
                <a:cubicBezTo>
                  <a:pt x="128186" y="200025"/>
                  <a:pt x="140687" y="192122"/>
                  <a:pt x="151537" y="183996"/>
                </a:cubicBezTo>
                <a:close/>
              </a:path>
            </a:pathLst>
          </a:custGeom>
          <a:solidFill>
            <a:srgbClr val="FFFFFF"/>
          </a:solidFill>
          <a:ln/>
        </p:spPr>
      </p:sp>
      <p:sp>
        <p:nvSpPr>
          <p:cNvPr id="8" name="Text 6"/>
          <p:cNvSpPr/>
          <p:nvPr/>
        </p:nvSpPr>
        <p:spPr>
          <a:xfrm>
            <a:off x="1219200" y="1581150"/>
            <a:ext cx="17716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Irrigation de surface</a:t>
            </a:r>
            <a:endParaRPr lang="en-US" sz="1600" dirty="0"/>
          </a:p>
        </p:txBody>
      </p:sp>
      <p:sp>
        <p:nvSpPr>
          <p:cNvPr id="9" name="Text 7"/>
          <p:cNvSpPr/>
          <p:nvPr/>
        </p:nvSpPr>
        <p:spPr>
          <a:xfrm>
            <a:off x="571500" y="2133600"/>
            <a:ext cx="3371850" cy="571500"/>
          </a:xfrm>
          <a:prstGeom prst="rect">
            <a:avLst/>
          </a:prstGeom>
          <a:noFill/>
          <a:ln/>
        </p:spPr>
        <p:txBody>
          <a:bodyPr wrap="square" lIns="0" tIns="0" rIns="0" bIns="0" rtlCol="0" anchor="ctr"/>
          <a:lstStyle/>
          <a:p>
            <a:pPr>
              <a:lnSpc>
                <a:spcPct val="120000"/>
              </a:lnSpc>
            </a:pPr>
            <a:r>
              <a:rPr lang="en-US" sz="1050" b="1" dirty="0">
                <a:solidFill>
                  <a:srgbClr val="1A202C">
                    <a:alpha val="80000"/>
                  </a:srgbClr>
                </a:solidFill>
                <a:latin typeface="Quattrocento Sans" pitchFamily="34" charset="0"/>
                <a:ea typeface="Quattrocento Sans" pitchFamily="34" charset="-122"/>
                <a:cs typeface="Quattrocento Sans" pitchFamily="34" charset="-120"/>
              </a:rPr>
              <a:t>Gravitaire</a:t>
            </a:r>
            <a:r>
              <a:rPr lang="en-US" sz="1050" dirty="0">
                <a:solidFill>
                  <a:srgbClr val="1A202C">
                    <a:alpha val="80000"/>
                  </a:srgbClr>
                </a:solidFill>
                <a:latin typeface="Quattrocento Sans" pitchFamily="34" charset="0"/>
                <a:ea typeface="Quattrocento Sans" pitchFamily="34" charset="-122"/>
                <a:cs typeface="Quattrocento Sans" pitchFamily="34" charset="-120"/>
              </a:rPr>
              <a:t> - La plus ancienne et la plus répandue. L'eau s'écoule par gravité depuis une source jusqu'aux cultures.</a:t>
            </a:r>
            <a:endParaRPr lang="en-US" sz="1600" dirty="0"/>
          </a:p>
        </p:txBody>
      </p:sp>
      <p:sp>
        <p:nvSpPr>
          <p:cNvPr id="10" name="Shape 8"/>
          <p:cNvSpPr/>
          <p:nvPr/>
        </p:nvSpPr>
        <p:spPr>
          <a:xfrm>
            <a:off x="571500" y="2857500"/>
            <a:ext cx="3305175" cy="495300"/>
          </a:xfrm>
          <a:custGeom>
            <a:avLst/>
            <a:gdLst/>
            <a:ahLst/>
            <a:cxnLst/>
            <a:rect l="l" t="t" r="r" b="b"/>
            <a:pathLst>
              <a:path w="3305175" h="495300">
                <a:moveTo>
                  <a:pt x="38098" y="0"/>
                </a:moveTo>
                <a:lnTo>
                  <a:pt x="3267077" y="0"/>
                </a:lnTo>
                <a:cubicBezTo>
                  <a:pt x="3288118" y="0"/>
                  <a:pt x="3305175" y="17057"/>
                  <a:pt x="3305175" y="38098"/>
                </a:cubicBezTo>
                <a:lnTo>
                  <a:pt x="3305175" y="457202"/>
                </a:lnTo>
                <a:cubicBezTo>
                  <a:pt x="3305175" y="478243"/>
                  <a:pt x="3288118" y="495300"/>
                  <a:pt x="3267077" y="495300"/>
                </a:cubicBezTo>
                <a:lnTo>
                  <a:pt x="38098" y="495300"/>
                </a:lnTo>
                <a:cubicBezTo>
                  <a:pt x="17057" y="495300"/>
                  <a:pt x="0" y="478243"/>
                  <a:pt x="0" y="457202"/>
                </a:cubicBezTo>
                <a:lnTo>
                  <a:pt x="0" y="38098"/>
                </a:lnTo>
                <a:cubicBezTo>
                  <a:pt x="0" y="17071"/>
                  <a:pt x="17071" y="0"/>
                  <a:pt x="38098" y="0"/>
                </a:cubicBezTo>
                <a:close/>
              </a:path>
            </a:pathLst>
          </a:custGeom>
          <a:solidFill>
            <a:srgbClr val="1E3A5F">
              <a:alpha val="5098"/>
            </a:srgbClr>
          </a:solidFill>
          <a:ln/>
        </p:spPr>
      </p:sp>
      <p:sp>
        <p:nvSpPr>
          <p:cNvPr id="11" name="Text 9"/>
          <p:cNvSpPr/>
          <p:nvPr/>
        </p:nvSpPr>
        <p:spPr>
          <a:xfrm>
            <a:off x="647700" y="2933700"/>
            <a:ext cx="32194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Rigoles</a:t>
            </a:r>
            <a:endParaRPr lang="en-US" sz="1600" dirty="0"/>
          </a:p>
        </p:txBody>
      </p:sp>
      <p:sp>
        <p:nvSpPr>
          <p:cNvPr id="12" name="Text 10"/>
          <p:cNvSpPr/>
          <p:nvPr/>
        </p:nvSpPr>
        <p:spPr>
          <a:xfrm>
            <a:off x="647700" y="3124200"/>
            <a:ext cx="3209925" cy="152400"/>
          </a:xfrm>
          <a:prstGeom prst="rect">
            <a:avLst/>
          </a:prstGeom>
          <a:noFill/>
          <a:ln/>
        </p:spPr>
        <p:txBody>
          <a:bodyPr wrap="square" lIns="0" tIns="0" rIns="0" bIns="0" rtlCol="0" anchor="ctr"/>
          <a:lstStyle/>
          <a:p>
            <a:pPr>
              <a:lnSpc>
                <a:spcPct val="110000"/>
              </a:lnSpc>
            </a:pPr>
            <a:r>
              <a:rPr lang="en-US" sz="900" dirty="0">
                <a:solidFill>
                  <a:srgbClr val="1A202C">
                    <a:alpha val="60000"/>
                  </a:srgbClr>
                </a:solidFill>
                <a:latin typeface="Quattrocento Sans" pitchFamily="34" charset="0"/>
                <a:ea typeface="Quattrocento Sans" pitchFamily="34" charset="-122"/>
                <a:cs typeface="Quattrocento Sans" pitchFamily="34" charset="-120"/>
              </a:rPr>
              <a:t>Cultures en ligne</a:t>
            </a:r>
            <a:endParaRPr lang="en-US" sz="1600" dirty="0"/>
          </a:p>
        </p:txBody>
      </p:sp>
      <p:sp>
        <p:nvSpPr>
          <p:cNvPr id="13" name="Shape 11"/>
          <p:cNvSpPr/>
          <p:nvPr/>
        </p:nvSpPr>
        <p:spPr>
          <a:xfrm>
            <a:off x="571500" y="3429000"/>
            <a:ext cx="3305175" cy="495300"/>
          </a:xfrm>
          <a:custGeom>
            <a:avLst/>
            <a:gdLst/>
            <a:ahLst/>
            <a:cxnLst/>
            <a:rect l="l" t="t" r="r" b="b"/>
            <a:pathLst>
              <a:path w="3305175" h="495300">
                <a:moveTo>
                  <a:pt x="38098" y="0"/>
                </a:moveTo>
                <a:lnTo>
                  <a:pt x="3267077" y="0"/>
                </a:lnTo>
                <a:cubicBezTo>
                  <a:pt x="3288118" y="0"/>
                  <a:pt x="3305175" y="17057"/>
                  <a:pt x="3305175" y="38098"/>
                </a:cubicBezTo>
                <a:lnTo>
                  <a:pt x="3305175" y="457202"/>
                </a:lnTo>
                <a:cubicBezTo>
                  <a:pt x="3305175" y="478243"/>
                  <a:pt x="3288118" y="495300"/>
                  <a:pt x="3267077" y="495300"/>
                </a:cubicBezTo>
                <a:lnTo>
                  <a:pt x="38098" y="495300"/>
                </a:lnTo>
                <a:cubicBezTo>
                  <a:pt x="17057" y="495300"/>
                  <a:pt x="0" y="478243"/>
                  <a:pt x="0" y="457202"/>
                </a:cubicBezTo>
                <a:lnTo>
                  <a:pt x="0" y="38098"/>
                </a:lnTo>
                <a:cubicBezTo>
                  <a:pt x="0" y="17071"/>
                  <a:pt x="17071" y="0"/>
                  <a:pt x="38098" y="0"/>
                </a:cubicBezTo>
                <a:close/>
              </a:path>
            </a:pathLst>
          </a:custGeom>
          <a:solidFill>
            <a:srgbClr val="1E3A5F">
              <a:alpha val="5098"/>
            </a:srgbClr>
          </a:solidFill>
          <a:ln/>
        </p:spPr>
      </p:sp>
      <p:sp>
        <p:nvSpPr>
          <p:cNvPr id="14" name="Text 12"/>
          <p:cNvSpPr/>
          <p:nvPr/>
        </p:nvSpPr>
        <p:spPr>
          <a:xfrm>
            <a:off x="647700" y="3505200"/>
            <a:ext cx="32194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Planches</a:t>
            </a:r>
            <a:endParaRPr lang="en-US" sz="1600" dirty="0"/>
          </a:p>
        </p:txBody>
      </p:sp>
      <p:sp>
        <p:nvSpPr>
          <p:cNvPr id="15" name="Text 13"/>
          <p:cNvSpPr/>
          <p:nvPr/>
        </p:nvSpPr>
        <p:spPr>
          <a:xfrm>
            <a:off x="647700" y="3695700"/>
            <a:ext cx="3209925" cy="152400"/>
          </a:xfrm>
          <a:prstGeom prst="rect">
            <a:avLst/>
          </a:prstGeom>
          <a:noFill/>
          <a:ln/>
        </p:spPr>
        <p:txBody>
          <a:bodyPr wrap="square" lIns="0" tIns="0" rIns="0" bIns="0" rtlCol="0" anchor="ctr"/>
          <a:lstStyle/>
          <a:p>
            <a:pPr>
              <a:lnSpc>
                <a:spcPct val="110000"/>
              </a:lnSpc>
            </a:pPr>
            <a:r>
              <a:rPr lang="en-US" sz="900" dirty="0">
                <a:solidFill>
                  <a:srgbClr val="1A202C">
                    <a:alpha val="60000"/>
                  </a:srgbClr>
                </a:solidFill>
                <a:latin typeface="Quattrocento Sans" pitchFamily="34" charset="0"/>
                <a:ea typeface="Quattrocento Sans" pitchFamily="34" charset="-122"/>
                <a:cs typeface="Quattrocento Sans" pitchFamily="34" charset="-120"/>
              </a:rPr>
              <a:t>Grandes surfaces planes</a:t>
            </a:r>
            <a:endParaRPr lang="en-US" sz="1600" dirty="0"/>
          </a:p>
        </p:txBody>
      </p:sp>
      <p:sp>
        <p:nvSpPr>
          <p:cNvPr id="16" name="Shape 14"/>
          <p:cNvSpPr/>
          <p:nvPr/>
        </p:nvSpPr>
        <p:spPr>
          <a:xfrm>
            <a:off x="571500" y="4000500"/>
            <a:ext cx="3305175" cy="495300"/>
          </a:xfrm>
          <a:custGeom>
            <a:avLst/>
            <a:gdLst/>
            <a:ahLst/>
            <a:cxnLst/>
            <a:rect l="l" t="t" r="r" b="b"/>
            <a:pathLst>
              <a:path w="3305175" h="495300">
                <a:moveTo>
                  <a:pt x="38098" y="0"/>
                </a:moveTo>
                <a:lnTo>
                  <a:pt x="3267077" y="0"/>
                </a:lnTo>
                <a:cubicBezTo>
                  <a:pt x="3288118" y="0"/>
                  <a:pt x="3305175" y="17057"/>
                  <a:pt x="3305175" y="38098"/>
                </a:cubicBezTo>
                <a:lnTo>
                  <a:pt x="3305175" y="457202"/>
                </a:lnTo>
                <a:cubicBezTo>
                  <a:pt x="3305175" y="478243"/>
                  <a:pt x="3288118" y="495300"/>
                  <a:pt x="3267077" y="495300"/>
                </a:cubicBezTo>
                <a:lnTo>
                  <a:pt x="38098" y="495300"/>
                </a:lnTo>
                <a:cubicBezTo>
                  <a:pt x="17057" y="495300"/>
                  <a:pt x="0" y="478243"/>
                  <a:pt x="0" y="457202"/>
                </a:cubicBezTo>
                <a:lnTo>
                  <a:pt x="0" y="38098"/>
                </a:lnTo>
                <a:cubicBezTo>
                  <a:pt x="0" y="17071"/>
                  <a:pt x="17071" y="0"/>
                  <a:pt x="38098" y="0"/>
                </a:cubicBezTo>
                <a:close/>
              </a:path>
            </a:pathLst>
          </a:custGeom>
          <a:solidFill>
            <a:srgbClr val="1E3A5F">
              <a:alpha val="5098"/>
            </a:srgbClr>
          </a:solidFill>
          <a:ln/>
        </p:spPr>
      </p:sp>
      <p:sp>
        <p:nvSpPr>
          <p:cNvPr id="17" name="Text 15"/>
          <p:cNvSpPr/>
          <p:nvPr/>
        </p:nvSpPr>
        <p:spPr>
          <a:xfrm>
            <a:off x="647700" y="4076700"/>
            <a:ext cx="32194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Bassins</a:t>
            </a:r>
            <a:endParaRPr lang="en-US" sz="1600" dirty="0"/>
          </a:p>
        </p:txBody>
      </p:sp>
      <p:sp>
        <p:nvSpPr>
          <p:cNvPr id="18" name="Text 16"/>
          <p:cNvSpPr/>
          <p:nvPr/>
        </p:nvSpPr>
        <p:spPr>
          <a:xfrm>
            <a:off x="647700" y="4267200"/>
            <a:ext cx="3209925" cy="152400"/>
          </a:xfrm>
          <a:prstGeom prst="rect">
            <a:avLst/>
          </a:prstGeom>
          <a:noFill/>
          <a:ln/>
        </p:spPr>
        <p:txBody>
          <a:bodyPr wrap="square" lIns="0" tIns="0" rIns="0" bIns="0" rtlCol="0" anchor="ctr"/>
          <a:lstStyle/>
          <a:p>
            <a:pPr>
              <a:lnSpc>
                <a:spcPct val="110000"/>
              </a:lnSpc>
            </a:pPr>
            <a:r>
              <a:rPr lang="en-US" sz="900" dirty="0">
                <a:solidFill>
                  <a:srgbClr val="1A202C">
                    <a:alpha val="60000"/>
                  </a:srgbClr>
                </a:solidFill>
                <a:latin typeface="Quattrocento Sans" pitchFamily="34" charset="0"/>
                <a:ea typeface="Quattrocento Sans" pitchFamily="34" charset="-122"/>
                <a:cs typeface="Quattrocento Sans" pitchFamily="34" charset="-120"/>
              </a:rPr>
              <a:t>Vergers</a:t>
            </a:r>
            <a:endParaRPr lang="en-US" sz="1600" dirty="0"/>
          </a:p>
        </p:txBody>
      </p:sp>
      <p:sp>
        <p:nvSpPr>
          <p:cNvPr id="19" name="Shape 17"/>
          <p:cNvSpPr/>
          <p:nvPr/>
        </p:nvSpPr>
        <p:spPr>
          <a:xfrm>
            <a:off x="590550" y="49434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60424" y="89595"/>
                </a:moveTo>
                <a:lnTo>
                  <a:pt x="60424" y="72926"/>
                </a:lnTo>
                <a:lnTo>
                  <a:pt x="43755" y="72926"/>
                </a:lnTo>
                <a:cubicBezTo>
                  <a:pt x="40291" y="72926"/>
                  <a:pt x="37505" y="70139"/>
                  <a:pt x="37505" y="66675"/>
                </a:cubicBezTo>
                <a:cubicBezTo>
                  <a:pt x="37505" y="63211"/>
                  <a:pt x="40291" y="60424"/>
                  <a:pt x="43755" y="60424"/>
                </a:cubicBezTo>
                <a:lnTo>
                  <a:pt x="60424" y="60424"/>
                </a:lnTo>
                <a:lnTo>
                  <a:pt x="60424" y="43755"/>
                </a:lnTo>
                <a:cubicBezTo>
                  <a:pt x="60424" y="40291"/>
                  <a:pt x="63211" y="37505"/>
                  <a:pt x="66675" y="37505"/>
                </a:cubicBezTo>
                <a:cubicBezTo>
                  <a:pt x="70139" y="37505"/>
                  <a:pt x="72926" y="40291"/>
                  <a:pt x="72926" y="43755"/>
                </a:cubicBezTo>
                <a:lnTo>
                  <a:pt x="72926" y="60424"/>
                </a:lnTo>
                <a:lnTo>
                  <a:pt x="89595" y="60424"/>
                </a:lnTo>
                <a:cubicBezTo>
                  <a:pt x="93059" y="60424"/>
                  <a:pt x="95845" y="63211"/>
                  <a:pt x="95845" y="66675"/>
                </a:cubicBezTo>
                <a:cubicBezTo>
                  <a:pt x="95845" y="70139"/>
                  <a:pt x="93059" y="72926"/>
                  <a:pt x="89595" y="72926"/>
                </a:cubicBezTo>
                <a:lnTo>
                  <a:pt x="72926" y="72926"/>
                </a:lnTo>
                <a:lnTo>
                  <a:pt x="72926" y="89595"/>
                </a:lnTo>
                <a:cubicBezTo>
                  <a:pt x="72926" y="93059"/>
                  <a:pt x="70139" y="95845"/>
                  <a:pt x="66675" y="95845"/>
                </a:cubicBezTo>
                <a:cubicBezTo>
                  <a:pt x="63211" y="95845"/>
                  <a:pt x="60424" y="93059"/>
                  <a:pt x="60424" y="89595"/>
                </a:cubicBezTo>
                <a:close/>
              </a:path>
            </a:pathLst>
          </a:custGeom>
          <a:solidFill>
            <a:srgbClr val="2E7D32"/>
          </a:solidFill>
          <a:ln/>
        </p:spPr>
      </p:sp>
      <p:sp>
        <p:nvSpPr>
          <p:cNvPr id="20" name="Text 18"/>
          <p:cNvSpPr/>
          <p:nvPr/>
        </p:nvSpPr>
        <p:spPr>
          <a:xfrm>
            <a:off x="814388" y="4914900"/>
            <a:ext cx="1133475" cy="190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Simple, faible coût</a:t>
            </a:r>
            <a:endParaRPr lang="en-US" sz="1600" dirty="0"/>
          </a:p>
        </p:txBody>
      </p:sp>
      <p:sp>
        <p:nvSpPr>
          <p:cNvPr id="21" name="Shape 19"/>
          <p:cNvSpPr/>
          <p:nvPr/>
        </p:nvSpPr>
        <p:spPr>
          <a:xfrm>
            <a:off x="590550" y="52101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43755" y="60424"/>
                </a:moveTo>
                <a:lnTo>
                  <a:pt x="89595" y="60424"/>
                </a:lnTo>
                <a:cubicBezTo>
                  <a:pt x="93059" y="60424"/>
                  <a:pt x="95845" y="63211"/>
                  <a:pt x="95845" y="66675"/>
                </a:cubicBezTo>
                <a:cubicBezTo>
                  <a:pt x="95845" y="70139"/>
                  <a:pt x="93059" y="72926"/>
                  <a:pt x="89595" y="72926"/>
                </a:cubicBezTo>
                <a:lnTo>
                  <a:pt x="43755" y="72926"/>
                </a:lnTo>
                <a:cubicBezTo>
                  <a:pt x="40291" y="72926"/>
                  <a:pt x="37505" y="70139"/>
                  <a:pt x="37505" y="66675"/>
                </a:cubicBezTo>
                <a:cubicBezTo>
                  <a:pt x="37505" y="63211"/>
                  <a:pt x="40291" y="60424"/>
                  <a:pt x="43755" y="60424"/>
                </a:cubicBezTo>
                <a:close/>
              </a:path>
            </a:pathLst>
          </a:custGeom>
          <a:solidFill>
            <a:srgbClr val="1E3A5F"/>
          </a:solidFill>
          <a:ln/>
        </p:spPr>
      </p:sp>
      <p:sp>
        <p:nvSpPr>
          <p:cNvPr id="22" name="Text 20"/>
          <p:cNvSpPr/>
          <p:nvPr/>
        </p:nvSpPr>
        <p:spPr>
          <a:xfrm>
            <a:off x="814388" y="5181600"/>
            <a:ext cx="1162050" cy="190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Pertes jusqu'à 50%</a:t>
            </a:r>
            <a:endParaRPr lang="en-US" sz="1600" dirty="0"/>
          </a:p>
        </p:txBody>
      </p:sp>
      <p:sp>
        <p:nvSpPr>
          <p:cNvPr id="23" name="Shape 21"/>
          <p:cNvSpPr/>
          <p:nvPr/>
        </p:nvSpPr>
        <p:spPr>
          <a:xfrm>
            <a:off x="4254401" y="1257300"/>
            <a:ext cx="3686175" cy="4305300"/>
          </a:xfrm>
          <a:custGeom>
            <a:avLst/>
            <a:gdLst/>
            <a:ahLst/>
            <a:cxnLst/>
            <a:rect l="l" t="t" r="r" b="b"/>
            <a:pathLst>
              <a:path w="3686175" h="4305300">
                <a:moveTo>
                  <a:pt x="114308" y="0"/>
                </a:moveTo>
                <a:lnTo>
                  <a:pt x="3571867" y="0"/>
                </a:lnTo>
                <a:cubicBezTo>
                  <a:pt x="3634997" y="0"/>
                  <a:pt x="3686175" y="51178"/>
                  <a:pt x="3686175" y="114308"/>
                </a:cubicBezTo>
                <a:lnTo>
                  <a:pt x="3686175" y="4190992"/>
                </a:lnTo>
                <a:cubicBezTo>
                  <a:pt x="3686175" y="4254122"/>
                  <a:pt x="3634997" y="4305300"/>
                  <a:pt x="3571867" y="4305300"/>
                </a:cubicBezTo>
                <a:lnTo>
                  <a:pt x="114308" y="4305300"/>
                </a:lnTo>
                <a:cubicBezTo>
                  <a:pt x="51178" y="4305300"/>
                  <a:pt x="0" y="4254122"/>
                  <a:pt x="0" y="4190992"/>
                </a:cubicBezTo>
                <a:lnTo>
                  <a:pt x="0" y="114308"/>
                </a:lnTo>
                <a:cubicBezTo>
                  <a:pt x="0" y="51220"/>
                  <a:pt x="51220"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24" name="Shape 22"/>
          <p:cNvSpPr/>
          <p:nvPr/>
        </p:nvSpPr>
        <p:spPr>
          <a:xfrm>
            <a:off x="4444901" y="1447800"/>
            <a:ext cx="533400" cy="533400"/>
          </a:xfrm>
          <a:custGeom>
            <a:avLst/>
            <a:gdLst/>
            <a:ahLst/>
            <a:cxnLst/>
            <a:rect l="l" t="t" r="r" b="b"/>
            <a:pathLst>
              <a:path w="533400" h="533400">
                <a:moveTo>
                  <a:pt x="76202" y="0"/>
                </a:moveTo>
                <a:lnTo>
                  <a:pt x="457198" y="0"/>
                </a:lnTo>
                <a:cubicBezTo>
                  <a:pt x="499283" y="0"/>
                  <a:pt x="533400" y="34117"/>
                  <a:pt x="533400" y="76202"/>
                </a:cubicBezTo>
                <a:lnTo>
                  <a:pt x="533400" y="457198"/>
                </a:lnTo>
                <a:cubicBezTo>
                  <a:pt x="533400" y="499283"/>
                  <a:pt x="499283" y="533400"/>
                  <a:pt x="457198" y="533400"/>
                </a:cubicBezTo>
                <a:lnTo>
                  <a:pt x="76202" y="533400"/>
                </a:lnTo>
                <a:cubicBezTo>
                  <a:pt x="34117" y="533400"/>
                  <a:pt x="0" y="499283"/>
                  <a:pt x="0" y="457198"/>
                </a:cubicBezTo>
                <a:lnTo>
                  <a:pt x="0" y="76202"/>
                </a:lnTo>
                <a:cubicBezTo>
                  <a:pt x="0" y="34145"/>
                  <a:pt x="34145" y="0"/>
                  <a:pt x="76202" y="0"/>
                </a:cubicBezTo>
                <a:close/>
              </a:path>
            </a:pathLst>
          </a:custGeom>
          <a:solidFill>
            <a:srgbClr val="4A90A4"/>
          </a:solidFill>
          <a:ln/>
        </p:spPr>
      </p:sp>
      <p:sp>
        <p:nvSpPr>
          <p:cNvPr id="25" name="Shape 23"/>
          <p:cNvSpPr/>
          <p:nvPr/>
        </p:nvSpPr>
        <p:spPr>
          <a:xfrm>
            <a:off x="4597301" y="1600200"/>
            <a:ext cx="228600" cy="228600"/>
          </a:xfrm>
          <a:custGeom>
            <a:avLst/>
            <a:gdLst/>
            <a:ahLst/>
            <a:cxnLst/>
            <a:rect l="l" t="t" r="r" b="b"/>
            <a:pathLst>
              <a:path w="228600" h="228600">
                <a:moveTo>
                  <a:pt x="42863" y="142875"/>
                </a:moveTo>
                <a:cubicBezTo>
                  <a:pt x="19199" y="142875"/>
                  <a:pt x="0" y="123676"/>
                  <a:pt x="0" y="100013"/>
                </a:cubicBezTo>
                <a:cubicBezTo>
                  <a:pt x="0" y="81037"/>
                  <a:pt x="12323" y="64919"/>
                  <a:pt x="29423" y="59293"/>
                </a:cubicBezTo>
                <a:cubicBezTo>
                  <a:pt x="28843" y="56302"/>
                  <a:pt x="28575" y="53176"/>
                  <a:pt x="28575" y="50006"/>
                </a:cubicBezTo>
                <a:cubicBezTo>
                  <a:pt x="28575" y="22369"/>
                  <a:pt x="50944" y="0"/>
                  <a:pt x="78581" y="0"/>
                </a:cubicBezTo>
                <a:cubicBezTo>
                  <a:pt x="97825" y="0"/>
                  <a:pt x="114523" y="10850"/>
                  <a:pt x="122873" y="26789"/>
                </a:cubicBezTo>
                <a:cubicBezTo>
                  <a:pt x="129436" y="19154"/>
                  <a:pt x="139169" y="14288"/>
                  <a:pt x="150019" y="14288"/>
                </a:cubicBezTo>
                <a:cubicBezTo>
                  <a:pt x="169753" y="14288"/>
                  <a:pt x="185738" y="30272"/>
                  <a:pt x="185738" y="50006"/>
                </a:cubicBezTo>
                <a:cubicBezTo>
                  <a:pt x="185738" y="52462"/>
                  <a:pt x="185470" y="54828"/>
                  <a:pt x="185023" y="57150"/>
                </a:cubicBezTo>
                <a:cubicBezTo>
                  <a:pt x="185246" y="57150"/>
                  <a:pt x="185514" y="57150"/>
                  <a:pt x="185738" y="57150"/>
                </a:cubicBezTo>
                <a:cubicBezTo>
                  <a:pt x="209401" y="57150"/>
                  <a:pt x="228600" y="76349"/>
                  <a:pt x="228600" y="100013"/>
                </a:cubicBezTo>
                <a:cubicBezTo>
                  <a:pt x="228600" y="123676"/>
                  <a:pt x="209401" y="142875"/>
                  <a:pt x="185738" y="142875"/>
                </a:cubicBezTo>
                <a:lnTo>
                  <a:pt x="42863" y="142875"/>
                </a:lnTo>
                <a:close/>
                <a:moveTo>
                  <a:pt x="43577" y="173325"/>
                </a:moveTo>
                <a:cubicBezTo>
                  <a:pt x="44068" y="172209"/>
                  <a:pt x="45184" y="171450"/>
                  <a:pt x="46434" y="171450"/>
                </a:cubicBezTo>
                <a:cubicBezTo>
                  <a:pt x="47685" y="171450"/>
                  <a:pt x="48801" y="172164"/>
                  <a:pt x="49292" y="173325"/>
                </a:cubicBezTo>
                <a:lnTo>
                  <a:pt x="62776" y="203775"/>
                </a:lnTo>
                <a:cubicBezTo>
                  <a:pt x="63758" y="206053"/>
                  <a:pt x="64294" y="208464"/>
                  <a:pt x="64294" y="210919"/>
                </a:cubicBezTo>
                <a:cubicBezTo>
                  <a:pt x="64294" y="220697"/>
                  <a:pt x="56212" y="228600"/>
                  <a:pt x="46434" y="228600"/>
                </a:cubicBezTo>
                <a:cubicBezTo>
                  <a:pt x="36656" y="228600"/>
                  <a:pt x="28575" y="220697"/>
                  <a:pt x="28575" y="210919"/>
                </a:cubicBezTo>
                <a:cubicBezTo>
                  <a:pt x="28575" y="208464"/>
                  <a:pt x="29111" y="206008"/>
                  <a:pt x="30093" y="203775"/>
                </a:cubicBezTo>
                <a:lnTo>
                  <a:pt x="43577" y="173325"/>
                </a:lnTo>
                <a:close/>
                <a:moveTo>
                  <a:pt x="111443" y="173325"/>
                </a:moveTo>
                <a:cubicBezTo>
                  <a:pt x="111934" y="172209"/>
                  <a:pt x="113050" y="171450"/>
                  <a:pt x="114300" y="171450"/>
                </a:cubicBezTo>
                <a:cubicBezTo>
                  <a:pt x="115550" y="171450"/>
                  <a:pt x="116666" y="172164"/>
                  <a:pt x="117157" y="173325"/>
                </a:cubicBezTo>
                <a:lnTo>
                  <a:pt x="130641" y="203775"/>
                </a:lnTo>
                <a:cubicBezTo>
                  <a:pt x="131624" y="206053"/>
                  <a:pt x="132159" y="208464"/>
                  <a:pt x="132159" y="210919"/>
                </a:cubicBezTo>
                <a:cubicBezTo>
                  <a:pt x="132159" y="220697"/>
                  <a:pt x="124078" y="228600"/>
                  <a:pt x="114300" y="228600"/>
                </a:cubicBezTo>
                <a:cubicBezTo>
                  <a:pt x="104522" y="228600"/>
                  <a:pt x="96441" y="220697"/>
                  <a:pt x="96441" y="210919"/>
                </a:cubicBezTo>
                <a:cubicBezTo>
                  <a:pt x="96441" y="208464"/>
                  <a:pt x="96976" y="206008"/>
                  <a:pt x="97959" y="203775"/>
                </a:cubicBezTo>
                <a:lnTo>
                  <a:pt x="111442" y="173325"/>
                </a:lnTo>
                <a:close/>
                <a:moveTo>
                  <a:pt x="165824" y="203775"/>
                </a:moveTo>
                <a:lnTo>
                  <a:pt x="179308" y="173325"/>
                </a:lnTo>
                <a:cubicBezTo>
                  <a:pt x="179799" y="172209"/>
                  <a:pt x="180915" y="171450"/>
                  <a:pt x="182166" y="171450"/>
                </a:cubicBezTo>
                <a:cubicBezTo>
                  <a:pt x="183416" y="171450"/>
                  <a:pt x="184532" y="172164"/>
                  <a:pt x="185023" y="173325"/>
                </a:cubicBezTo>
                <a:lnTo>
                  <a:pt x="198507" y="203775"/>
                </a:lnTo>
                <a:cubicBezTo>
                  <a:pt x="199489" y="206053"/>
                  <a:pt x="200025" y="208464"/>
                  <a:pt x="200025" y="210919"/>
                </a:cubicBezTo>
                <a:cubicBezTo>
                  <a:pt x="200025" y="220697"/>
                  <a:pt x="191944" y="228600"/>
                  <a:pt x="182166" y="228600"/>
                </a:cubicBezTo>
                <a:cubicBezTo>
                  <a:pt x="172388" y="228600"/>
                  <a:pt x="164306" y="220697"/>
                  <a:pt x="164306" y="210919"/>
                </a:cubicBezTo>
                <a:cubicBezTo>
                  <a:pt x="164306" y="208464"/>
                  <a:pt x="164842" y="206008"/>
                  <a:pt x="165824" y="203775"/>
                </a:cubicBezTo>
                <a:close/>
              </a:path>
            </a:pathLst>
          </a:custGeom>
          <a:solidFill>
            <a:srgbClr val="FFFFFF"/>
          </a:solidFill>
          <a:ln/>
        </p:spPr>
      </p:sp>
      <p:sp>
        <p:nvSpPr>
          <p:cNvPr id="26" name="Text 24"/>
          <p:cNvSpPr/>
          <p:nvPr/>
        </p:nvSpPr>
        <p:spPr>
          <a:xfrm>
            <a:off x="5092601" y="1581150"/>
            <a:ext cx="94297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Aspersion</a:t>
            </a:r>
            <a:endParaRPr lang="en-US" sz="1600" dirty="0"/>
          </a:p>
        </p:txBody>
      </p:sp>
      <p:sp>
        <p:nvSpPr>
          <p:cNvPr id="27" name="Text 25"/>
          <p:cNvSpPr/>
          <p:nvPr/>
        </p:nvSpPr>
        <p:spPr>
          <a:xfrm>
            <a:off x="4444901" y="2133600"/>
            <a:ext cx="3371850" cy="3810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Reproduction artificielle de la </a:t>
            </a:r>
            <a:r>
              <a:rPr lang="en-US" sz="1050" b="1" dirty="0">
                <a:solidFill>
                  <a:srgbClr val="1A202C">
                    <a:alpha val="80000"/>
                  </a:srgbClr>
                </a:solidFill>
                <a:latin typeface="Quattrocento Sans" pitchFamily="34" charset="0"/>
                <a:ea typeface="Quattrocento Sans" pitchFamily="34" charset="-122"/>
                <a:cs typeface="Quattrocento Sans" pitchFamily="34" charset="-120"/>
              </a:rPr>
              <a:t>pluie</a:t>
            </a:r>
            <a:r>
              <a:rPr lang="en-US" sz="1050" dirty="0">
                <a:solidFill>
                  <a:srgbClr val="1A202C">
                    <a:alpha val="80000"/>
                  </a:srgbClr>
                </a:solidFill>
                <a:latin typeface="Quattrocento Sans" pitchFamily="34" charset="0"/>
                <a:ea typeface="Quattrocento Sans" pitchFamily="34" charset="-122"/>
                <a:cs typeface="Quattrocento Sans" pitchFamily="34" charset="-120"/>
              </a:rPr>
              <a:t>. Canalisations sous pression équipées d'asperseurs rotatifs ou fixes.</a:t>
            </a:r>
            <a:endParaRPr lang="en-US" sz="1600" dirty="0"/>
          </a:p>
        </p:txBody>
      </p:sp>
      <p:sp>
        <p:nvSpPr>
          <p:cNvPr id="28" name="Shape 26"/>
          <p:cNvSpPr/>
          <p:nvPr/>
        </p:nvSpPr>
        <p:spPr>
          <a:xfrm>
            <a:off x="4444901" y="2667000"/>
            <a:ext cx="3305175" cy="495300"/>
          </a:xfrm>
          <a:custGeom>
            <a:avLst/>
            <a:gdLst/>
            <a:ahLst/>
            <a:cxnLst/>
            <a:rect l="l" t="t" r="r" b="b"/>
            <a:pathLst>
              <a:path w="3305175" h="495300">
                <a:moveTo>
                  <a:pt x="38098" y="0"/>
                </a:moveTo>
                <a:lnTo>
                  <a:pt x="3267077" y="0"/>
                </a:lnTo>
                <a:cubicBezTo>
                  <a:pt x="3288118" y="0"/>
                  <a:pt x="3305175" y="17057"/>
                  <a:pt x="3305175" y="38098"/>
                </a:cubicBezTo>
                <a:lnTo>
                  <a:pt x="3305175" y="457202"/>
                </a:lnTo>
                <a:cubicBezTo>
                  <a:pt x="3305175" y="478243"/>
                  <a:pt x="3288118" y="495300"/>
                  <a:pt x="3267077" y="495300"/>
                </a:cubicBezTo>
                <a:lnTo>
                  <a:pt x="38098" y="495300"/>
                </a:lnTo>
                <a:cubicBezTo>
                  <a:pt x="17057" y="495300"/>
                  <a:pt x="0" y="478243"/>
                  <a:pt x="0" y="457202"/>
                </a:cubicBezTo>
                <a:lnTo>
                  <a:pt x="0" y="38098"/>
                </a:lnTo>
                <a:cubicBezTo>
                  <a:pt x="0" y="17071"/>
                  <a:pt x="17071" y="0"/>
                  <a:pt x="38098" y="0"/>
                </a:cubicBezTo>
                <a:close/>
              </a:path>
            </a:pathLst>
          </a:custGeom>
          <a:solidFill>
            <a:srgbClr val="4A90A4">
              <a:alpha val="5098"/>
            </a:srgbClr>
          </a:solidFill>
          <a:ln/>
        </p:spPr>
      </p:sp>
      <p:sp>
        <p:nvSpPr>
          <p:cNvPr id="29" name="Text 27"/>
          <p:cNvSpPr/>
          <p:nvPr/>
        </p:nvSpPr>
        <p:spPr>
          <a:xfrm>
            <a:off x="4521101" y="2743200"/>
            <a:ext cx="32194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Aspersion classique</a:t>
            </a:r>
            <a:endParaRPr lang="en-US" sz="1600" dirty="0"/>
          </a:p>
        </p:txBody>
      </p:sp>
      <p:sp>
        <p:nvSpPr>
          <p:cNvPr id="30" name="Text 28"/>
          <p:cNvSpPr/>
          <p:nvPr/>
        </p:nvSpPr>
        <p:spPr>
          <a:xfrm>
            <a:off x="4521101" y="2933700"/>
            <a:ext cx="3209925" cy="152400"/>
          </a:xfrm>
          <a:prstGeom prst="rect">
            <a:avLst/>
          </a:prstGeom>
          <a:noFill/>
          <a:ln/>
        </p:spPr>
        <p:txBody>
          <a:bodyPr wrap="square" lIns="0" tIns="0" rIns="0" bIns="0" rtlCol="0" anchor="ctr"/>
          <a:lstStyle/>
          <a:p>
            <a:pPr>
              <a:lnSpc>
                <a:spcPct val="110000"/>
              </a:lnSpc>
            </a:pPr>
            <a:r>
              <a:rPr lang="en-US" sz="900" dirty="0">
                <a:solidFill>
                  <a:srgbClr val="1A202C">
                    <a:alpha val="60000"/>
                  </a:srgbClr>
                </a:solidFill>
                <a:latin typeface="Quattrocento Sans" pitchFamily="34" charset="0"/>
                <a:ea typeface="Quattrocento Sans" pitchFamily="34" charset="-122"/>
                <a:cs typeface="Quattrocento Sans" pitchFamily="34" charset="-120"/>
              </a:rPr>
              <a:t>Grandes parcelles</a:t>
            </a:r>
            <a:endParaRPr lang="en-US" sz="1600" dirty="0"/>
          </a:p>
        </p:txBody>
      </p:sp>
      <p:sp>
        <p:nvSpPr>
          <p:cNvPr id="31" name="Shape 29"/>
          <p:cNvSpPr/>
          <p:nvPr/>
        </p:nvSpPr>
        <p:spPr>
          <a:xfrm>
            <a:off x="4444901" y="3238500"/>
            <a:ext cx="3305175" cy="495300"/>
          </a:xfrm>
          <a:custGeom>
            <a:avLst/>
            <a:gdLst/>
            <a:ahLst/>
            <a:cxnLst/>
            <a:rect l="l" t="t" r="r" b="b"/>
            <a:pathLst>
              <a:path w="3305175" h="495300">
                <a:moveTo>
                  <a:pt x="38098" y="0"/>
                </a:moveTo>
                <a:lnTo>
                  <a:pt x="3267077" y="0"/>
                </a:lnTo>
                <a:cubicBezTo>
                  <a:pt x="3288118" y="0"/>
                  <a:pt x="3305175" y="17057"/>
                  <a:pt x="3305175" y="38098"/>
                </a:cubicBezTo>
                <a:lnTo>
                  <a:pt x="3305175" y="457202"/>
                </a:lnTo>
                <a:cubicBezTo>
                  <a:pt x="3305175" y="478243"/>
                  <a:pt x="3288118" y="495300"/>
                  <a:pt x="3267077" y="495300"/>
                </a:cubicBezTo>
                <a:lnTo>
                  <a:pt x="38098" y="495300"/>
                </a:lnTo>
                <a:cubicBezTo>
                  <a:pt x="17057" y="495300"/>
                  <a:pt x="0" y="478243"/>
                  <a:pt x="0" y="457202"/>
                </a:cubicBezTo>
                <a:lnTo>
                  <a:pt x="0" y="38098"/>
                </a:lnTo>
                <a:cubicBezTo>
                  <a:pt x="0" y="17071"/>
                  <a:pt x="17071" y="0"/>
                  <a:pt x="38098" y="0"/>
                </a:cubicBezTo>
                <a:close/>
              </a:path>
            </a:pathLst>
          </a:custGeom>
          <a:solidFill>
            <a:srgbClr val="4A90A4">
              <a:alpha val="5098"/>
            </a:srgbClr>
          </a:solidFill>
          <a:ln/>
        </p:spPr>
      </p:sp>
      <p:sp>
        <p:nvSpPr>
          <p:cNvPr id="32" name="Text 30"/>
          <p:cNvSpPr/>
          <p:nvPr/>
        </p:nvSpPr>
        <p:spPr>
          <a:xfrm>
            <a:off x="4521101" y="3314700"/>
            <a:ext cx="32194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Micro-aspersion</a:t>
            </a:r>
            <a:endParaRPr lang="en-US" sz="1600" dirty="0"/>
          </a:p>
        </p:txBody>
      </p:sp>
      <p:sp>
        <p:nvSpPr>
          <p:cNvPr id="33" name="Text 31"/>
          <p:cNvSpPr/>
          <p:nvPr/>
        </p:nvSpPr>
        <p:spPr>
          <a:xfrm>
            <a:off x="4521101" y="3505200"/>
            <a:ext cx="3209925" cy="152400"/>
          </a:xfrm>
          <a:prstGeom prst="rect">
            <a:avLst/>
          </a:prstGeom>
          <a:noFill/>
          <a:ln/>
        </p:spPr>
        <p:txBody>
          <a:bodyPr wrap="square" lIns="0" tIns="0" rIns="0" bIns="0" rtlCol="0" anchor="ctr"/>
          <a:lstStyle/>
          <a:p>
            <a:pPr>
              <a:lnSpc>
                <a:spcPct val="110000"/>
              </a:lnSpc>
            </a:pPr>
            <a:r>
              <a:rPr lang="en-US" sz="900" dirty="0">
                <a:solidFill>
                  <a:srgbClr val="1A202C">
                    <a:alpha val="60000"/>
                  </a:srgbClr>
                </a:solidFill>
                <a:latin typeface="Quattrocento Sans" pitchFamily="34" charset="0"/>
                <a:ea typeface="Quattrocento Sans" pitchFamily="34" charset="-122"/>
                <a:cs typeface="Quattrocento Sans" pitchFamily="34" charset="-120"/>
              </a:rPr>
              <a:t>Débits réduits, cultures maraîchères</a:t>
            </a:r>
            <a:endParaRPr lang="en-US" sz="1600" dirty="0"/>
          </a:p>
        </p:txBody>
      </p:sp>
      <p:sp>
        <p:nvSpPr>
          <p:cNvPr id="34" name="Shape 32"/>
          <p:cNvSpPr/>
          <p:nvPr/>
        </p:nvSpPr>
        <p:spPr>
          <a:xfrm>
            <a:off x="4463951" y="49434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60424" y="89595"/>
                </a:moveTo>
                <a:lnTo>
                  <a:pt x="60424" y="72926"/>
                </a:lnTo>
                <a:lnTo>
                  <a:pt x="43755" y="72926"/>
                </a:lnTo>
                <a:cubicBezTo>
                  <a:pt x="40291" y="72926"/>
                  <a:pt x="37505" y="70139"/>
                  <a:pt x="37505" y="66675"/>
                </a:cubicBezTo>
                <a:cubicBezTo>
                  <a:pt x="37505" y="63211"/>
                  <a:pt x="40291" y="60424"/>
                  <a:pt x="43755" y="60424"/>
                </a:cubicBezTo>
                <a:lnTo>
                  <a:pt x="60424" y="60424"/>
                </a:lnTo>
                <a:lnTo>
                  <a:pt x="60424" y="43755"/>
                </a:lnTo>
                <a:cubicBezTo>
                  <a:pt x="60424" y="40291"/>
                  <a:pt x="63211" y="37505"/>
                  <a:pt x="66675" y="37505"/>
                </a:cubicBezTo>
                <a:cubicBezTo>
                  <a:pt x="70139" y="37505"/>
                  <a:pt x="72926" y="40291"/>
                  <a:pt x="72926" y="43755"/>
                </a:cubicBezTo>
                <a:lnTo>
                  <a:pt x="72926" y="60424"/>
                </a:lnTo>
                <a:lnTo>
                  <a:pt x="89595" y="60424"/>
                </a:lnTo>
                <a:cubicBezTo>
                  <a:pt x="93059" y="60424"/>
                  <a:pt x="95845" y="63211"/>
                  <a:pt x="95845" y="66675"/>
                </a:cubicBezTo>
                <a:cubicBezTo>
                  <a:pt x="95845" y="70139"/>
                  <a:pt x="93059" y="72926"/>
                  <a:pt x="89595" y="72926"/>
                </a:cubicBezTo>
                <a:lnTo>
                  <a:pt x="72926" y="72926"/>
                </a:lnTo>
                <a:lnTo>
                  <a:pt x="72926" y="89595"/>
                </a:lnTo>
                <a:cubicBezTo>
                  <a:pt x="72926" y="93059"/>
                  <a:pt x="70139" y="95845"/>
                  <a:pt x="66675" y="95845"/>
                </a:cubicBezTo>
                <a:cubicBezTo>
                  <a:pt x="63211" y="95845"/>
                  <a:pt x="60424" y="93059"/>
                  <a:pt x="60424" y="89595"/>
                </a:cubicBezTo>
                <a:close/>
              </a:path>
            </a:pathLst>
          </a:custGeom>
          <a:solidFill>
            <a:srgbClr val="2E7D32"/>
          </a:solidFill>
          <a:ln/>
        </p:spPr>
      </p:sp>
      <p:sp>
        <p:nvSpPr>
          <p:cNvPr id="35" name="Text 33"/>
          <p:cNvSpPr/>
          <p:nvPr/>
        </p:nvSpPr>
        <p:spPr>
          <a:xfrm>
            <a:off x="4687788" y="4914900"/>
            <a:ext cx="1333500" cy="190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Adapté à tous terrains</a:t>
            </a:r>
            <a:endParaRPr lang="en-US" sz="1600" dirty="0"/>
          </a:p>
        </p:txBody>
      </p:sp>
      <p:sp>
        <p:nvSpPr>
          <p:cNvPr id="36" name="Shape 34"/>
          <p:cNvSpPr/>
          <p:nvPr/>
        </p:nvSpPr>
        <p:spPr>
          <a:xfrm>
            <a:off x="4463951" y="52101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43755" y="60424"/>
                </a:moveTo>
                <a:lnTo>
                  <a:pt x="89595" y="60424"/>
                </a:lnTo>
                <a:cubicBezTo>
                  <a:pt x="93059" y="60424"/>
                  <a:pt x="95845" y="63211"/>
                  <a:pt x="95845" y="66675"/>
                </a:cubicBezTo>
                <a:cubicBezTo>
                  <a:pt x="95845" y="70139"/>
                  <a:pt x="93059" y="72926"/>
                  <a:pt x="89595" y="72926"/>
                </a:cubicBezTo>
                <a:lnTo>
                  <a:pt x="43755" y="72926"/>
                </a:lnTo>
                <a:cubicBezTo>
                  <a:pt x="40291" y="72926"/>
                  <a:pt x="37505" y="70139"/>
                  <a:pt x="37505" y="66675"/>
                </a:cubicBezTo>
                <a:cubicBezTo>
                  <a:pt x="37505" y="63211"/>
                  <a:pt x="40291" y="60424"/>
                  <a:pt x="43755" y="60424"/>
                </a:cubicBezTo>
                <a:close/>
              </a:path>
            </a:pathLst>
          </a:custGeom>
          <a:solidFill>
            <a:srgbClr val="1E3A5F"/>
          </a:solidFill>
          <a:ln/>
        </p:spPr>
      </p:sp>
      <p:sp>
        <p:nvSpPr>
          <p:cNvPr id="37" name="Text 35"/>
          <p:cNvSpPr/>
          <p:nvPr/>
        </p:nvSpPr>
        <p:spPr>
          <a:xfrm>
            <a:off x="4687788" y="5181600"/>
            <a:ext cx="1362075" cy="190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Investissement moyen</a:t>
            </a:r>
            <a:endParaRPr lang="en-US" sz="1600" dirty="0"/>
          </a:p>
        </p:txBody>
      </p:sp>
      <p:sp>
        <p:nvSpPr>
          <p:cNvPr id="38" name="Shape 36"/>
          <p:cNvSpPr/>
          <p:nvPr/>
        </p:nvSpPr>
        <p:spPr>
          <a:xfrm>
            <a:off x="8127950" y="1257300"/>
            <a:ext cx="3686175" cy="4305300"/>
          </a:xfrm>
          <a:custGeom>
            <a:avLst/>
            <a:gdLst/>
            <a:ahLst/>
            <a:cxnLst/>
            <a:rect l="l" t="t" r="r" b="b"/>
            <a:pathLst>
              <a:path w="3686175" h="4305300">
                <a:moveTo>
                  <a:pt x="114308" y="0"/>
                </a:moveTo>
                <a:lnTo>
                  <a:pt x="3571867" y="0"/>
                </a:lnTo>
                <a:cubicBezTo>
                  <a:pt x="3634997" y="0"/>
                  <a:pt x="3686175" y="51178"/>
                  <a:pt x="3686175" y="114308"/>
                </a:cubicBezTo>
                <a:lnTo>
                  <a:pt x="3686175" y="4190992"/>
                </a:lnTo>
                <a:cubicBezTo>
                  <a:pt x="3686175" y="4254122"/>
                  <a:pt x="3634997" y="4305300"/>
                  <a:pt x="3571867" y="4305300"/>
                </a:cubicBezTo>
                <a:lnTo>
                  <a:pt x="114308" y="4305300"/>
                </a:lnTo>
                <a:cubicBezTo>
                  <a:pt x="51178" y="4305300"/>
                  <a:pt x="0" y="4254122"/>
                  <a:pt x="0" y="4190992"/>
                </a:cubicBezTo>
                <a:lnTo>
                  <a:pt x="0" y="114308"/>
                </a:lnTo>
                <a:cubicBezTo>
                  <a:pt x="0" y="51220"/>
                  <a:pt x="51220"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39" name="Shape 37"/>
          <p:cNvSpPr/>
          <p:nvPr/>
        </p:nvSpPr>
        <p:spPr>
          <a:xfrm>
            <a:off x="8318450" y="1447800"/>
            <a:ext cx="533400" cy="533400"/>
          </a:xfrm>
          <a:custGeom>
            <a:avLst/>
            <a:gdLst/>
            <a:ahLst/>
            <a:cxnLst/>
            <a:rect l="l" t="t" r="r" b="b"/>
            <a:pathLst>
              <a:path w="533400" h="533400">
                <a:moveTo>
                  <a:pt x="76202" y="0"/>
                </a:moveTo>
                <a:lnTo>
                  <a:pt x="457198" y="0"/>
                </a:lnTo>
                <a:cubicBezTo>
                  <a:pt x="499283" y="0"/>
                  <a:pt x="533400" y="34117"/>
                  <a:pt x="533400" y="76202"/>
                </a:cubicBezTo>
                <a:lnTo>
                  <a:pt x="533400" y="457198"/>
                </a:lnTo>
                <a:cubicBezTo>
                  <a:pt x="533400" y="499283"/>
                  <a:pt x="499283" y="533400"/>
                  <a:pt x="457198" y="533400"/>
                </a:cubicBezTo>
                <a:lnTo>
                  <a:pt x="76202" y="533400"/>
                </a:lnTo>
                <a:cubicBezTo>
                  <a:pt x="34117" y="533400"/>
                  <a:pt x="0" y="499283"/>
                  <a:pt x="0" y="457198"/>
                </a:cubicBezTo>
                <a:lnTo>
                  <a:pt x="0" y="76202"/>
                </a:lnTo>
                <a:cubicBezTo>
                  <a:pt x="0" y="34145"/>
                  <a:pt x="34145" y="0"/>
                  <a:pt x="76202" y="0"/>
                </a:cubicBezTo>
                <a:close/>
              </a:path>
            </a:pathLst>
          </a:custGeom>
          <a:solidFill>
            <a:srgbClr val="2E7D32"/>
          </a:solidFill>
          <a:ln/>
        </p:spPr>
      </p:sp>
      <p:sp>
        <p:nvSpPr>
          <p:cNvPr id="40" name="Shape 38"/>
          <p:cNvSpPr/>
          <p:nvPr/>
        </p:nvSpPr>
        <p:spPr>
          <a:xfrm>
            <a:off x="8499425" y="1600200"/>
            <a:ext cx="171450" cy="228600"/>
          </a:xfrm>
          <a:custGeom>
            <a:avLst/>
            <a:gdLst/>
            <a:ahLst/>
            <a:cxnLst/>
            <a:rect l="l" t="t" r="r" b="b"/>
            <a:pathLst>
              <a:path w="171450" h="228600">
                <a:moveTo>
                  <a:pt x="85725" y="228600"/>
                </a:moveTo>
                <a:cubicBezTo>
                  <a:pt x="38398" y="228600"/>
                  <a:pt x="0" y="190202"/>
                  <a:pt x="0" y="142875"/>
                </a:cubicBezTo>
                <a:cubicBezTo>
                  <a:pt x="0" y="102156"/>
                  <a:pt x="58132" y="20494"/>
                  <a:pt x="74384" y="-1563"/>
                </a:cubicBezTo>
                <a:cubicBezTo>
                  <a:pt x="77019" y="-5135"/>
                  <a:pt x="81171" y="-7144"/>
                  <a:pt x="85636" y="-7144"/>
                </a:cubicBezTo>
                <a:lnTo>
                  <a:pt x="85814" y="-7144"/>
                </a:lnTo>
                <a:cubicBezTo>
                  <a:pt x="90279" y="-7144"/>
                  <a:pt x="94431" y="-5135"/>
                  <a:pt x="97066" y="-1563"/>
                </a:cubicBezTo>
                <a:cubicBezTo>
                  <a:pt x="113318" y="20494"/>
                  <a:pt x="171450" y="102156"/>
                  <a:pt x="171450" y="142875"/>
                </a:cubicBezTo>
                <a:cubicBezTo>
                  <a:pt x="171450" y="190202"/>
                  <a:pt x="133052" y="228600"/>
                  <a:pt x="85725" y="228600"/>
                </a:cubicBezTo>
                <a:close/>
                <a:moveTo>
                  <a:pt x="50006" y="139303"/>
                </a:moveTo>
                <a:cubicBezTo>
                  <a:pt x="50006" y="133365"/>
                  <a:pt x="45229" y="128588"/>
                  <a:pt x="39291" y="128588"/>
                </a:cubicBezTo>
                <a:cubicBezTo>
                  <a:pt x="33352" y="128588"/>
                  <a:pt x="28575" y="133365"/>
                  <a:pt x="28575" y="139303"/>
                </a:cubicBezTo>
                <a:cubicBezTo>
                  <a:pt x="28575" y="172834"/>
                  <a:pt x="55766" y="200025"/>
                  <a:pt x="89297" y="200025"/>
                </a:cubicBezTo>
                <a:cubicBezTo>
                  <a:pt x="95235" y="200025"/>
                  <a:pt x="100013" y="195248"/>
                  <a:pt x="100013" y="189309"/>
                </a:cubicBezTo>
                <a:cubicBezTo>
                  <a:pt x="100013" y="183371"/>
                  <a:pt x="95235" y="178594"/>
                  <a:pt x="89297" y="178594"/>
                </a:cubicBezTo>
                <a:cubicBezTo>
                  <a:pt x="67598" y="178594"/>
                  <a:pt x="50006" y="161002"/>
                  <a:pt x="50006" y="139303"/>
                </a:cubicBezTo>
                <a:close/>
              </a:path>
            </a:pathLst>
          </a:custGeom>
          <a:solidFill>
            <a:srgbClr val="FFFFFF"/>
          </a:solidFill>
          <a:ln/>
        </p:spPr>
      </p:sp>
      <p:sp>
        <p:nvSpPr>
          <p:cNvPr id="41" name="Text 39"/>
          <p:cNvSpPr/>
          <p:nvPr/>
        </p:nvSpPr>
        <p:spPr>
          <a:xfrm>
            <a:off x="8966150" y="1581150"/>
            <a:ext cx="13906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Goutte à goutte</a:t>
            </a:r>
            <a:endParaRPr lang="en-US" sz="1600" dirty="0"/>
          </a:p>
        </p:txBody>
      </p:sp>
      <p:sp>
        <p:nvSpPr>
          <p:cNvPr id="42" name="Text 40"/>
          <p:cNvSpPr/>
          <p:nvPr/>
        </p:nvSpPr>
        <p:spPr>
          <a:xfrm>
            <a:off x="8318450" y="2133600"/>
            <a:ext cx="3371850" cy="571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Technique la plus </a:t>
            </a:r>
            <a:r>
              <a:rPr lang="en-US" sz="1050" b="1" dirty="0">
                <a:solidFill>
                  <a:srgbClr val="1A202C">
                    <a:alpha val="80000"/>
                  </a:srgbClr>
                </a:solidFill>
                <a:latin typeface="Quattrocento Sans" pitchFamily="34" charset="0"/>
                <a:ea typeface="Quattrocento Sans" pitchFamily="34" charset="-122"/>
                <a:cs typeface="Quattrocento Sans" pitchFamily="34" charset="-120"/>
              </a:rPr>
              <a:t>économe</a:t>
            </a:r>
            <a:r>
              <a:rPr lang="en-US" sz="1050" dirty="0">
                <a:solidFill>
                  <a:srgbClr val="1A202C">
                    <a:alpha val="80000"/>
                  </a:srgbClr>
                </a:solidFill>
                <a:latin typeface="Quattrocento Sans" pitchFamily="34" charset="0"/>
                <a:ea typeface="Quattrocento Sans" pitchFamily="34" charset="-122"/>
                <a:cs typeface="Quattrocento Sans" pitchFamily="34" charset="-120"/>
              </a:rPr>
              <a:t>. Tuyaux percés ou équipés de goutteurs délivrent l'eau directement au pied des plantes.</a:t>
            </a:r>
            <a:endParaRPr lang="en-US" sz="1600" dirty="0"/>
          </a:p>
        </p:txBody>
      </p:sp>
      <p:sp>
        <p:nvSpPr>
          <p:cNvPr id="43" name="Shape 41"/>
          <p:cNvSpPr/>
          <p:nvPr/>
        </p:nvSpPr>
        <p:spPr>
          <a:xfrm>
            <a:off x="8327975" y="2867025"/>
            <a:ext cx="3286125" cy="781050"/>
          </a:xfrm>
          <a:custGeom>
            <a:avLst/>
            <a:gdLst/>
            <a:ahLst/>
            <a:cxnLst/>
            <a:rect l="l" t="t" r="r" b="b"/>
            <a:pathLst>
              <a:path w="3286125" h="781050">
                <a:moveTo>
                  <a:pt x="76199" y="0"/>
                </a:moveTo>
                <a:lnTo>
                  <a:pt x="3209926" y="0"/>
                </a:lnTo>
                <a:cubicBezTo>
                  <a:pt x="3252009" y="0"/>
                  <a:pt x="3286125" y="34116"/>
                  <a:pt x="3286125" y="76199"/>
                </a:cubicBezTo>
                <a:lnTo>
                  <a:pt x="3286125" y="704851"/>
                </a:lnTo>
                <a:cubicBezTo>
                  <a:pt x="3286125" y="746934"/>
                  <a:pt x="3252009" y="781050"/>
                  <a:pt x="3209926" y="781050"/>
                </a:cubicBezTo>
                <a:lnTo>
                  <a:pt x="76199" y="781050"/>
                </a:lnTo>
                <a:cubicBezTo>
                  <a:pt x="34116" y="781050"/>
                  <a:pt x="0" y="746934"/>
                  <a:pt x="0" y="704851"/>
                </a:cubicBezTo>
                <a:lnTo>
                  <a:pt x="0" y="76199"/>
                </a:lnTo>
                <a:cubicBezTo>
                  <a:pt x="0" y="34144"/>
                  <a:pt x="34144" y="0"/>
                  <a:pt x="76199" y="0"/>
                </a:cubicBezTo>
                <a:close/>
              </a:path>
            </a:pathLst>
          </a:custGeom>
          <a:solidFill>
            <a:srgbClr val="2E7D32">
              <a:alpha val="10196"/>
            </a:srgbClr>
          </a:solidFill>
          <a:ln w="25400">
            <a:solidFill>
              <a:srgbClr val="2E7D32"/>
            </a:solidFill>
            <a:prstDash val="solid"/>
          </a:ln>
        </p:spPr>
      </p:sp>
      <p:sp>
        <p:nvSpPr>
          <p:cNvPr id="44" name="Text 42"/>
          <p:cNvSpPr/>
          <p:nvPr/>
        </p:nvSpPr>
        <p:spPr>
          <a:xfrm>
            <a:off x="8413700" y="2990850"/>
            <a:ext cx="3114675" cy="228600"/>
          </a:xfrm>
          <a:prstGeom prst="rect">
            <a:avLst/>
          </a:prstGeom>
          <a:noFill/>
          <a:ln/>
        </p:spPr>
        <p:txBody>
          <a:bodyPr wrap="square" lIns="0" tIns="0" rIns="0" bIns="0" rtlCol="0" anchor="ctr"/>
          <a:lstStyle/>
          <a:p>
            <a:pPr algn="ctr">
              <a:lnSpc>
                <a:spcPct val="130000"/>
              </a:lnSpc>
            </a:pPr>
            <a:r>
              <a:rPr lang="en-US" sz="1200" b="1" dirty="0">
                <a:solidFill>
                  <a:srgbClr val="2E7D32"/>
                </a:solidFill>
                <a:latin typeface="Quattrocento Sans" pitchFamily="34" charset="0"/>
                <a:ea typeface="Quattrocento Sans" pitchFamily="34" charset="-122"/>
                <a:cs typeface="Quattrocento Sans" pitchFamily="34" charset="-120"/>
              </a:rPr>
              <a:t>Économie d'eau</a:t>
            </a:r>
            <a:endParaRPr lang="en-US" sz="1600" dirty="0"/>
          </a:p>
        </p:txBody>
      </p:sp>
      <p:sp>
        <p:nvSpPr>
          <p:cNvPr id="45" name="Text 43"/>
          <p:cNvSpPr/>
          <p:nvPr/>
        </p:nvSpPr>
        <p:spPr>
          <a:xfrm>
            <a:off x="8394650" y="3219450"/>
            <a:ext cx="3152775" cy="304800"/>
          </a:xfrm>
          <a:prstGeom prst="rect">
            <a:avLst/>
          </a:prstGeom>
          <a:noFill/>
          <a:ln/>
        </p:spPr>
        <p:txBody>
          <a:bodyPr wrap="square" lIns="0" tIns="0" rIns="0" bIns="0" rtlCol="0" anchor="ctr"/>
          <a:lstStyle/>
          <a:p>
            <a:pPr algn="ctr">
              <a:lnSpc>
                <a:spcPct val="110000"/>
              </a:lnSpc>
            </a:pPr>
            <a:r>
              <a:rPr lang="en-US" sz="1800" b="1" dirty="0">
                <a:solidFill>
                  <a:srgbClr val="2E7D32"/>
                </a:solidFill>
                <a:latin typeface="Quattrocento Sans" pitchFamily="34" charset="0"/>
                <a:ea typeface="Quattrocento Sans" pitchFamily="34" charset="-122"/>
                <a:cs typeface="Quattrocento Sans" pitchFamily="34" charset="-120"/>
              </a:rPr>
              <a:t>jusqu'à 90%</a:t>
            </a:r>
            <a:endParaRPr lang="en-US" sz="1600" dirty="0"/>
          </a:p>
        </p:txBody>
      </p:sp>
      <p:sp>
        <p:nvSpPr>
          <p:cNvPr id="46" name="Shape 44"/>
          <p:cNvSpPr/>
          <p:nvPr/>
        </p:nvSpPr>
        <p:spPr>
          <a:xfrm>
            <a:off x="8318450" y="3733800"/>
            <a:ext cx="3305175" cy="495300"/>
          </a:xfrm>
          <a:custGeom>
            <a:avLst/>
            <a:gdLst/>
            <a:ahLst/>
            <a:cxnLst/>
            <a:rect l="l" t="t" r="r" b="b"/>
            <a:pathLst>
              <a:path w="3305175" h="495300">
                <a:moveTo>
                  <a:pt x="38098" y="0"/>
                </a:moveTo>
                <a:lnTo>
                  <a:pt x="3267077" y="0"/>
                </a:lnTo>
                <a:cubicBezTo>
                  <a:pt x="3288118" y="0"/>
                  <a:pt x="3305175" y="17057"/>
                  <a:pt x="3305175" y="38098"/>
                </a:cubicBezTo>
                <a:lnTo>
                  <a:pt x="3305175" y="457202"/>
                </a:lnTo>
                <a:cubicBezTo>
                  <a:pt x="3305175" y="478243"/>
                  <a:pt x="3288118" y="495300"/>
                  <a:pt x="3267077" y="495300"/>
                </a:cubicBezTo>
                <a:lnTo>
                  <a:pt x="38098" y="495300"/>
                </a:lnTo>
                <a:cubicBezTo>
                  <a:pt x="17057" y="495300"/>
                  <a:pt x="0" y="478243"/>
                  <a:pt x="0" y="457202"/>
                </a:cubicBezTo>
                <a:lnTo>
                  <a:pt x="0" y="38098"/>
                </a:lnTo>
                <a:cubicBezTo>
                  <a:pt x="0" y="17071"/>
                  <a:pt x="17071" y="0"/>
                  <a:pt x="38098" y="0"/>
                </a:cubicBezTo>
                <a:close/>
              </a:path>
            </a:pathLst>
          </a:custGeom>
          <a:solidFill>
            <a:srgbClr val="2E7D32">
              <a:alpha val="5098"/>
            </a:srgbClr>
          </a:solidFill>
          <a:ln/>
        </p:spPr>
      </p:sp>
      <p:sp>
        <p:nvSpPr>
          <p:cNvPr id="47" name="Text 45"/>
          <p:cNvSpPr/>
          <p:nvPr/>
        </p:nvSpPr>
        <p:spPr>
          <a:xfrm>
            <a:off x="8394650" y="3810000"/>
            <a:ext cx="32194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Fertigation</a:t>
            </a:r>
            <a:endParaRPr lang="en-US" sz="1600" dirty="0"/>
          </a:p>
        </p:txBody>
      </p:sp>
      <p:sp>
        <p:nvSpPr>
          <p:cNvPr id="48" name="Text 46"/>
          <p:cNvSpPr/>
          <p:nvPr/>
        </p:nvSpPr>
        <p:spPr>
          <a:xfrm>
            <a:off x="8394650" y="4000500"/>
            <a:ext cx="3209925" cy="152400"/>
          </a:xfrm>
          <a:prstGeom prst="rect">
            <a:avLst/>
          </a:prstGeom>
          <a:noFill/>
          <a:ln/>
        </p:spPr>
        <p:txBody>
          <a:bodyPr wrap="square" lIns="0" tIns="0" rIns="0" bIns="0" rtlCol="0" anchor="ctr"/>
          <a:lstStyle/>
          <a:p>
            <a:pPr>
              <a:lnSpc>
                <a:spcPct val="110000"/>
              </a:lnSpc>
            </a:pPr>
            <a:r>
              <a:rPr lang="en-US" sz="900" dirty="0">
                <a:solidFill>
                  <a:srgbClr val="1A202C">
                    <a:alpha val="60000"/>
                  </a:srgbClr>
                </a:solidFill>
                <a:latin typeface="Quattrocento Sans" pitchFamily="34" charset="0"/>
                <a:ea typeface="Quattrocento Sans" pitchFamily="34" charset="-122"/>
                <a:cs typeface="Quattrocento Sans" pitchFamily="34" charset="-120"/>
              </a:rPr>
              <a:t>Apport de nutriments</a:t>
            </a:r>
            <a:endParaRPr lang="en-US" sz="1600" dirty="0"/>
          </a:p>
        </p:txBody>
      </p:sp>
      <p:sp>
        <p:nvSpPr>
          <p:cNvPr id="49" name="Shape 47"/>
          <p:cNvSpPr/>
          <p:nvPr/>
        </p:nvSpPr>
        <p:spPr>
          <a:xfrm>
            <a:off x="8337500" y="49434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60424" y="89595"/>
                </a:moveTo>
                <a:lnTo>
                  <a:pt x="60424" y="72926"/>
                </a:lnTo>
                <a:lnTo>
                  <a:pt x="43755" y="72926"/>
                </a:lnTo>
                <a:cubicBezTo>
                  <a:pt x="40291" y="72926"/>
                  <a:pt x="37505" y="70139"/>
                  <a:pt x="37505" y="66675"/>
                </a:cubicBezTo>
                <a:cubicBezTo>
                  <a:pt x="37505" y="63211"/>
                  <a:pt x="40291" y="60424"/>
                  <a:pt x="43755" y="60424"/>
                </a:cubicBezTo>
                <a:lnTo>
                  <a:pt x="60424" y="60424"/>
                </a:lnTo>
                <a:lnTo>
                  <a:pt x="60424" y="43755"/>
                </a:lnTo>
                <a:cubicBezTo>
                  <a:pt x="60424" y="40291"/>
                  <a:pt x="63211" y="37505"/>
                  <a:pt x="66675" y="37505"/>
                </a:cubicBezTo>
                <a:cubicBezTo>
                  <a:pt x="70139" y="37505"/>
                  <a:pt x="72926" y="40291"/>
                  <a:pt x="72926" y="43755"/>
                </a:cubicBezTo>
                <a:lnTo>
                  <a:pt x="72926" y="60424"/>
                </a:lnTo>
                <a:lnTo>
                  <a:pt x="89595" y="60424"/>
                </a:lnTo>
                <a:cubicBezTo>
                  <a:pt x="93059" y="60424"/>
                  <a:pt x="95845" y="63211"/>
                  <a:pt x="95845" y="66675"/>
                </a:cubicBezTo>
                <a:cubicBezTo>
                  <a:pt x="95845" y="70139"/>
                  <a:pt x="93059" y="72926"/>
                  <a:pt x="89595" y="72926"/>
                </a:cubicBezTo>
                <a:lnTo>
                  <a:pt x="72926" y="72926"/>
                </a:lnTo>
                <a:lnTo>
                  <a:pt x="72926" y="89595"/>
                </a:lnTo>
                <a:cubicBezTo>
                  <a:pt x="72926" y="93059"/>
                  <a:pt x="70139" y="95845"/>
                  <a:pt x="66675" y="95845"/>
                </a:cubicBezTo>
                <a:cubicBezTo>
                  <a:pt x="63211" y="95845"/>
                  <a:pt x="60424" y="93059"/>
                  <a:pt x="60424" y="89595"/>
                </a:cubicBezTo>
                <a:close/>
              </a:path>
            </a:pathLst>
          </a:custGeom>
          <a:solidFill>
            <a:srgbClr val="2E7D32"/>
          </a:solidFill>
          <a:ln/>
        </p:spPr>
      </p:sp>
      <p:sp>
        <p:nvSpPr>
          <p:cNvPr id="50" name="Text 48"/>
          <p:cNvSpPr/>
          <p:nvPr/>
        </p:nvSpPr>
        <p:spPr>
          <a:xfrm>
            <a:off x="8561338" y="4914900"/>
            <a:ext cx="790575" cy="190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Très efficace</a:t>
            </a:r>
            <a:endParaRPr lang="en-US" sz="1600" dirty="0"/>
          </a:p>
        </p:txBody>
      </p:sp>
      <p:sp>
        <p:nvSpPr>
          <p:cNvPr id="51" name="Shape 49"/>
          <p:cNvSpPr/>
          <p:nvPr/>
        </p:nvSpPr>
        <p:spPr>
          <a:xfrm>
            <a:off x="8337500" y="52101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43755" y="60424"/>
                </a:moveTo>
                <a:lnTo>
                  <a:pt x="89595" y="60424"/>
                </a:lnTo>
                <a:cubicBezTo>
                  <a:pt x="93059" y="60424"/>
                  <a:pt x="95845" y="63211"/>
                  <a:pt x="95845" y="66675"/>
                </a:cubicBezTo>
                <a:cubicBezTo>
                  <a:pt x="95845" y="70139"/>
                  <a:pt x="93059" y="72926"/>
                  <a:pt x="89595" y="72926"/>
                </a:cubicBezTo>
                <a:lnTo>
                  <a:pt x="43755" y="72926"/>
                </a:lnTo>
                <a:cubicBezTo>
                  <a:pt x="40291" y="72926"/>
                  <a:pt x="37505" y="70139"/>
                  <a:pt x="37505" y="66675"/>
                </a:cubicBezTo>
                <a:cubicBezTo>
                  <a:pt x="37505" y="63211"/>
                  <a:pt x="40291" y="60424"/>
                  <a:pt x="43755" y="60424"/>
                </a:cubicBezTo>
                <a:close/>
              </a:path>
            </a:pathLst>
          </a:custGeom>
          <a:solidFill>
            <a:srgbClr val="1E3A5F"/>
          </a:solidFill>
          <a:ln/>
        </p:spPr>
      </p:sp>
      <p:sp>
        <p:nvSpPr>
          <p:cNvPr id="52" name="Text 50"/>
          <p:cNvSpPr/>
          <p:nvPr/>
        </p:nvSpPr>
        <p:spPr>
          <a:xfrm>
            <a:off x="8561338" y="5181600"/>
            <a:ext cx="1266825" cy="190500"/>
          </a:xfrm>
          <a:prstGeom prst="rect">
            <a:avLst/>
          </a:prstGeom>
          <a:noFill/>
          <a:ln/>
        </p:spPr>
        <p:txBody>
          <a:bodyPr wrap="square" lIns="0" tIns="0" rIns="0" bIns="0" rtlCol="0" anchor="ctr"/>
          <a:lstStyle/>
          <a:p>
            <a:pPr>
              <a:lnSpc>
                <a:spcPct val="120000"/>
              </a:lnSpc>
            </a:pPr>
            <a:r>
              <a:rPr lang="en-US" sz="1050" dirty="0">
                <a:solidFill>
                  <a:srgbClr val="1A202C">
                    <a:alpha val="80000"/>
                  </a:srgbClr>
                </a:solidFill>
                <a:latin typeface="Quattrocento Sans" pitchFamily="34" charset="0"/>
                <a:ea typeface="Quattrocento Sans" pitchFamily="34" charset="-122"/>
                <a:cs typeface="Quattrocento Sans" pitchFamily="34" charset="-120"/>
              </a:rPr>
              <a:t>Investissement élevé</a:t>
            </a:r>
            <a:endParaRPr lang="en-US" sz="1600" dirty="0"/>
          </a:p>
        </p:txBody>
      </p:sp>
      <p:sp>
        <p:nvSpPr>
          <p:cNvPr id="53" name="Shape 51"/>
          <p:cNvSpPr/>
          <p:nvPr/>
        </p:nvSpPr>
        <p:spPr>
          <a:xfrm>
            <a:off x="381000" y="5715000"/>
            <a:ext cx="11430000" cy="762000"/>
          </a:xfrm>
          <a:custGeom>
            <a:avLst/>
            <a:gdLst/>
            <a:ahLst/>
            <a:cxnLst/>
            <a:rect l="l" t="t" r="r" b="b"/>
            <a:pathLst>
              <a:path w="11430000" h="762000">
                <a:moveTo>
                  <a:pt x="114300" y="0"/>
                </a:moveTo>
                <a:lnTo>
                  <a:pt x="11315700" y="0"/>
                </a:lnTo>
                <a:cubicBezTo>
                  <a:pt x="11378784" y="0"/>
                  <a:pt x="11430000" y="51216"/>
                  <a:pt x="11430000" y="114300"/>
                </a:cubicBezTo>
                <a:lnTo>
                  <a:pt x="11430000" y="647700"/>
                </a:lnTo>
                <a:cubicBezTo>
                  <a:pt x="11430000" y="710784"/>
                  <a:pt x="11378784" y="762000"/>
                  <a:pt x="11315700" y="762000"/>
                </a:cubicBezTo>
                <a:lnTo>
                  <a:pt x="114300" y="762000"/>
                </a:lnTo>
                <a:cubicBezTo>
                  <a:pt x="51216" y="762000"/>
                  <a:pt x="0" y="710784"/>
                  <a:pt x="0" y="647700"/>
                </a:cubicBezTo>
                <a:lnTo>
                  <a:pt x="0" y="114300"/>
                </a:lnTo>
                <a:cubicBezTo>
                  <a:pt x="0" y="51216"/>
                  <a:pt x="51216" y="0"/>
                  <a:pt x="114300" y="0"/>
                </a:cubicBezTo>
                <a:close/>
              </a:path>
            </a:pathLst>
          </a:custGeom>
          <a:gradFill flip="none" rotWithShape="1">
            <a:gsLst>
              <a:gs pos="0">
                <a:srgbClr val="1E3A5F"/>
              </a:gs>
              <a:gs pos="100000">
                <a:srgbClr val="4A90A4"/>
              </a:gs>
            </a:gsLst>
            <a:lin ang="0" scaled="1"/>
          </a:gradFill>
          <a:ln/>
        </p:spPr>
      </p:sp>
      <p:sp>
        <p:nvSpPr>
          <p:cNvPr id="54" name="Shape 52"/>
          <p:cNvSpPr/>
          <p:nvPr/>
        </p:nvSpPr>
        <p:spPr>
          <a:xfrm>
            <a:off x="607219" y="5953125"/>
            <a:ext cx="214313" cy="285750"/>
          </a:xfrm>
          <a:custGeom>
            <a:avLst/>
            <a:gdLst/>
            <a:ahLst/>
            <a:cxnLst/>
            <a:rect l="l" t="t" r="r" b="b"/>
            <a:pathLst>
              <a:path w="214313" h="285750">
                <a:moveTo>
                  <a:pt x="163469" y="214313"/>
                </a:moveTo>
                <a:cubicBezTo>
                  <a:pt x="167543" y="201867"/>
                  <a:pt x="175692" y="190593"/>
                  <a:pt x="184900" y="180882"/>
                </a:cubicBezTo>
                <a:cubicBezTo>
                  <a:pt x="203150" y="161683"/>
                  <a:pt x="214312" y="135731"/>
                  <a:pt x="214312" y="107156"/>
                </a:cubicBezTo>
                <a:cubicBezTo>
                  <a:pt x="214312" y="47997"/>
                  <a:pt x="166315" y="0"/>
                  <a:pt x="107156" y="0"/>
                </a:cubicBezTo>
                <a:cubicBezTo>
                  <a:pt x="47997" y="0"/>
                  <a:pt x="0" y="47997"/>
                  <a:pt x="0" y="107156"/>
                </a:cubicBezTo>
                <a:cubicBezTo>
                  <a:pt x="0" y="135731"/>
                  <a:pt x="11162" y="161683"/>
                  <a:pt x="29412" y="180882"/>
                </a:cubicBezTo>
                <a:cubicBezTo>
                  <a:pt x="38621" y="190593"/>
                  <a:pt x="46825" y="201867"/>
                  <a:pt x="50843" y="214313"/>
                </a:cubicBezTo>
                <a:lnTo>
                  <a:pt x="163413" y="214313"/>
                </a:lnTo>
                <a:close/>
                <a:moveTo>
                  <a:pt x="160734" y="241102"/>
                </a:moveTo>
                <a:lnTo>
                  <a:pt x="53578" y="241102"/>
                </a:lnTo>
                <a:lnTo>
                  <a:pt x="53578" y="250031"/>
                </a:lnTo>
                <a:cubicBezTo>
                  <a:pt x="53578" y="274700"/>
                  <a:pt x="73558" y="294680"/>
                  <a:pt x="98227" y="294680"/>
                </a:cubicBezTo>
                <a:lnTo>
                  <a:pt x="116086" y="294680"/>
                </a:lnTo>
                <a:cubicBezTo>
                  <a:pt x="140754" y="294680"/>
                  <a:pt x="160734" y="274700"/>
                  <a:pt x="160734" y="250031"/>
                </a:cubicBezTo>
                <a:lnTo>
                  <a:pt x="160734" y="241102"/>
                </a:lnTo>
                <a:close/>
                <a:moveTo>
                  <a:pt x="102691" y="62508"/>
                </a:moveTo>
                <a:cubicBezTo>
                  <a:pt x="80479" y="62508"/>
                  <a:pt x="62508" y="80479"/>
                  <a:pt x="62508" y="102691"/>
                </a:cubicBezTo>
                <a:cubicBezTo>
                  <a:pt x="62508" y="110114"/>
                  <a:pt x="56536" y="116086"/>
                  <a:pt x="49113" y="116086"/>
                </a:cubicBezTo>
                <a:cubicBezTo>
                  <a:pt x="41690" y="116086"/>
                  <a:pt x="35719" y="110114"/>
                  <a:pt x="35719" y="102691"/>
                </a:cubicBezTo>
                <a:cubicBezTo>
                  <a:pt x="35719" y="65689"/>
                  <a:pt x="65689" y="35719"/>
                  <a:pt x="102691" y="35719"/>
                </a:cubicBezTo>
                <a:cubicBezTo>
                  <a:pt x="110114" y="35719"/>
                  <a:pt x="116086" y="41690"/>
                  <a:pt x="116086" y="49113"/>
                </a:cubicBezTo>
                <a:cubicBezTo>
                  <a:pt x="116086" y="56536"/>
                  <a:pt x="110114" y="62508"/>
                  <a:pt x="102691" y="62508"/>
                </a:cubicBezTo>
                <a:close/>
              </a:path>
            </a:pathLst>
          </a:custGeom>
          <a:solidFill>
            <a:srgbClr val="FFFFFF"/>
          </a:solidFill>
          <a:ln/>
        </p:spPr>
      </p:sp>
      <p:sp>
        <p:nvSpPr>
          <p:cNvPr id="55" name="Text 53"/>
          <p:cNvSpPr/>
          <p:nvPr/>
        </p:nvSpPr>
        <p:spPr>
          <a:xfrm>
            <a:off x="1042988" y="5867400"/>
            <a:ext cx="4343400" cy="266700"/>
          </a:xfrm>
          <a:prstGeom prst="rect">
            <a:avLst/>
          </a:prstGeom>
          <a:noFill/>
          <a:ln/>
        </p:spPr>
        <p:txBody>
          <a:bodyPr wrap="square" lIns="0" tIns="0" rIns="0" bIns="0" rtlCol="0" anchor="ctr"/>
          <a:lstStyle/>
          <a:p>
            <a:pPr>
              <a:lnSpc>
                <a:spcPct val="130000"/>
              </a:lnSpc>
            </a:pPr>
            <a:r>
              <a:rPr lang="en-US" sz="1350" b="1" dirty="0">
                <a:solidFill>
                  <a:srgbClr val="FFFFFF"/>
                </a:solidFill>
                <a:latin typeface="Quattrocento Sans" pitchFamily="34" charset="0"/>
                <a:ea typeface="Quattrocento Sans" pitchFamily="34" charset="-122"/>
                <a:cs typeface="Quattrocento Sans" pitchFamily="34" charset="-120"/>
              </a:rPr>
              <a:t>Critères de choix</a:t>
            </a:r>
            <a:endParaRPr lang="en-US" sz="1600" dirty="0"/>
          </a:p>
        </p:txBody>
      </p:sp>
      <p:sp>
        <p:nvSpPr>
          <p:cNvPr id="56" name="Text 54"/>
          <p:cNvSpPr/>
          <p:nvPr/>
        </p:nvSpPr>
        <p:spPr>
          <a:xfrm>
            <a:off x="1042988" y="6134100"/>
            <a:ext cx="4324350" cy="190500"/>
          </a:xfrm>
          <a:prstGeom prst="rect">
            <a:avLst/>
          </a:prstGeom>
          <a:noFill/>
          <a:ln/>
        </p:spPr>
        <p:txBody>
          <a:bodyPr wrap="square" lIns="0" tIns="0" rIns="0" bIns="0" rtlCol="0" anchor="ctr"/>
          <a:lstStyle/>
          <a:p>
            <a:pPr>
              <a:lnSpc>
                <a:spcPct val="120000"/>
              </a:lnSpc>
            </a:pPr>
            <a:r>
              <a:rPr lang="en-US" sz="1050" dirty="0">
                <a:solidFill>
                  <a:srgbClr val="FFFFFF"/>
                </a:solidFill>
                <a:latin typeface="Quattrocento Sans" pitchFamily="34" charset="0"/>
                <a:ea typeface="Quattrocento Sans" pitchFamily="34" charset="-122"/>
                <a:cs typeface="Quattrocento Sans" pitchFamily="34" charset="-120"/>
              </a:rPr>
              <a:t>Type de sol, climat, cultures, ressources en eau, investissement disponible</a:t>
            </a:r>
            <a:endParaRPr lang="en-US" sz="1600" dirty="0"/>
          </a:p>
        </p:txBody>
      </p:sp>
      <p:sp>
        <p:nvSpPr>
          <p:cNvPr id="57" name="Text 55"/>
          <p:cNvSpPr/>
          <p:nvPr/>
        </p:nvSpPr>
        <p:spPr>
          <a:xfrm>
            <a:off x="9179421" y="5886450"/>
            <a:ext cx="2476500" cy="190500"/>
          </a:xfrm>
          <a:prstGeom prst="rect">
            <a:avLst/>
          </a:prstGeom>
          <a:noFill/>
          <a:ln/>
        </p:spPr>
        <p:txBody>
          <a:bodyPr wrap="square" lIns="0" tIns="0" rIns="0" bIns="0" rtlCol="0" anchor="ctr"/>
          <a:lstStyle/>
          <a:p>
            <a:pPr algn="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Tendance actuelle</a:t>
            </a:r>
            <a:endParaRPr lang="en-US" sz="1600" dirty="0"/>
          </a:p>
        </p:txBody>
      </p:sp>
      <p:sp>
        <p:nvSpPr>
          <p:cNvPr id="58" name="Text 56"/>
          <p:cNvSpPr/>
          <p:nvPr/>
        </p:nvSpPr>
        <p:spPr>
          <a:xfrm>
            <a:off x="9169896" y="6076950"/>
            <a:ext cx="2486025" cy="228600"/>
          </a:xfrm>
          <a:prstGeom prst="rect">
            <a:avLst/>
          </a:prstGeom>
          <a:noFill/>
          <a:ln/>
        </p:spPr>
        <p:txBody>
          <a:bodyPr wrap="square" lIns="0" tIns="0" rIns="0" bIns="0" rtlCol="0" anchor="ctr"/>
          <a:lstStyle/>
          <a:p>
            <a:pPr algn="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Modernisation vers l'économie d'eau</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20420" y="400526"/>
            <a:ext cx="320420" cy="32042"/>
          </a:xfrm>
          <a:custGeom>
            <a:avLst/>
            <a:gdLst/>
            <a:ahLst/>
            <a:cxnLst/>
            <a:rect l="l" t="t" r="r" b="b"/>
            <a:pathLst>
              <a:path w="320420" h="32042">
                <a:moveTo>
                  <a:pt x="0" y="0"/>
                </a:moveTo>
                <a:lnTo>
                  <a:pt x="320420" y="0"/>
                </a:lnTo>
                <a:lnTo>
                  <a:pt x="320420" y="32042"/>
                </a:lnTo>
                <a:lnTo>
                  <a:pt x="0" y="32042"/>
                </a:lnTo>
                <a:lnTo>
                  <a:pt x="0" y="0"/>
                </a:lnTo>
                <a:close/>
              </a:path>
            </a:pathLst>
          </a:custGeom>
          <a:solidFill>
            <a:srgbClr val="2E7D32"/>
          </a:solidFill>
          <a:ln/>
        </p:spPr>
      </p:sp>
      <p:sp>
        <p:nvSpPr>
          <p:cNvPr id="3" name="Text 1"/>
          <p:cNvSpPr/>
          <p:nvPr/>
        </p:nvSpPr>
        <p:spPr>
          <a:xfrm>
            <a:off x="736967" y="320420"/>
            <a:ext cx="1850428" cy="192252"/>
          </a:xfrm>
          <a:prstGeom prst="rect">
            <a:avLst/>
          </a:prstGeom>
          <a:noFill/>
          <a:ln/>
        </p:spPr>
        <p:txBody>
          <a:bodyPr wrap="square" lIns="0" tIns="0" rIns="0" bIns="0" rtlCol="0" anchor="ctr"/>
          <a:lstStyle/>
          <a:p>
            <a:pPr>
              <a:lnSpc>
                <a:spcPct val="130000"/>
              </a:lnSpc>
            </a:pPr>
            <a:r>
              <a:rPr lang="en-US" sz="1009" b="1" kern="0" spc="50" dirty="0">
                <a:solidFill>
                  <a:srgbClr val="4A90A4"/>
                </a:solidFill>
                <a:latin typeface="Quattrocento Sans" pitchFamily="34" charset="0"/>
                <a:ea typeface="Quattrocento Sans" pitchFamily="34" charset="-122"/>
                <a:cs typeface="Quattrocento Sans" pitchFamily="34" charset="-120"/>
              </a:rPr>
              <a:t>Hydraulique des Canaux</a:t>
            </a:r>
            <a:endParaRPr lang="en-US" sz="1600" dirty="0"/>
          </a:p>
        </p:txBody>
      </p:sp>
      <p:sp>
        <p:nvSpPr>
          <p:cNvPr id="4" name="Text 2"/>
          <p:cNvSpPr/>
          <p:nvPr/>
        </p:nvSpPr>
        <p:spPr>
          <a:xfrm>
            <a:off x="320420" y="608799"/>
            <a:ext cx="11695348" cy="320420"/>
          </a:xfrm>
          <a:prstGeom prst="rect">
            <a:avLst/>
          </a:prstGeom>
          <a:noFill/>
          <a:ln/>
        </p:spPr>
        <p:txBody>
          <a:bodyPr wrap="square" lIns="0" tIns="0" rIns="0" bIns="0" rtlCol="0" anchor="ctr"/>
          <a:lstStyle/>
          <a:p>
            <a:pPr>
              <a:lnSpc>
                <a:spcPct val="90000"/>
              </a:lnSpc>
            </a:pPr>
            <a:r>
              <a:rPr lang="en-US" sz="2271" b="1" dirty="0">
                <a:solidFill>
                  <a:srgbClr val="1E3A5F"/>
                </a:solidFill>
                <a:latin typeface="Liter" pitchFamily="34" charset="0"/>
                <a:ea typeface="Liter" pitchFamily="34" charset="-122"/>
                <a:cs typeface="Liter" pitchFamily="34" charset="-120"/>
              </a:rPr>
              <a:t>Réseaux de canaux d'irrigation et hydraulique des canaux</a:t>
            </a:r>
            <a:endParaRPr lang="en-US" sz="1600" dirty="0"/>
          </a:p>
        </p:txBody>
      </p:sp>
      <p:sp>
        <p:nvSpPr>
          <p:cNvPr id="5" name="Shape 3"/>
          <p:cNvSpPr/>
          <p:nvPr/>
        </p:nvSpPr>
        <p:spPr>
          <a:xfrm>
            <a:off x="320420" y="1057388"/>
            <a:ext cx="5679453" cy="3172163"/>
          </a:xfrm>
          <a:custGeom>
            <a:avLst/>
            <a:gdLst/>
            <a:ahLst/>
            <a:cxnLst/>
            <a:rect l="l" t="t" r="r" b="b"/>
            <a:pathLst>
              <a:path w="5679453" h="3172163">
                <a:moveTo>
                  <a:pt x="96117" y="0"/>
                </a:moveTo>
                <a:lnTo>
                  <a:pt x="5583337" y="0"/>
                </a:lnTo>
                <a:cubicBezTo>
                  <a:pt x="5636421" y="0"/>
                  <a:pt x="5679453" y="43033"/>
                  <a:pt x="5679453" y="96117"/>
                </a:cubicBezTo>
                <a:lnTo>
                  <a:pt x="5679453" y="3076046"/>
                </a:lnTo>
                <a:cubicBezTo>
                  <a:pt x="5679453" y="3129130"/>
                  <a:pt x="5636421" y="3172163"/>
                  <a:pt x="5583337" y="3172163"/>
                </a:cubicBezTo>
                <a:lnTo>
                  <a:pt x="96117" y="3172163"/>
                </a:lnTo>
                <a:cubicBezTo>
                  <a:pt x="43033" y="3172163"/>
                  <a:pt x="0" y="3129130"/>
                  <a:pt x="0" y="3076046"/>
                </a:cubicBezTo>
                <a:lnTo>
                  <a:pt x="0" y="96117"/>
                </a:lnTo>
                <a:cubicBezTo>
                  <a:pt x="0" y="43068"/>
                  <a:pt x="43068" y="0"/>
                  <a:pt x="96117" y="0"/>
                </a:cubicBezTo>
                <a:close/>
              </a:path>
            </a:pathLst>
          </a:custGeom>
          <a:solidFill>
            <a:srgbClr val="FFFFFF"/>
          </a:solidFill>
          <a:ln/>
          <a:effectLst>
            <a:outerShdw blurRad="120158" dist="80105" dir="5400000" algn="bl" rotWithShape="0">
              <a:srgbClr val="000000">
                <a:alpha val="10196"/>
              </a:srgbClr>
            </a:outerShdw>
          </a:effectLst>
        </p:spPr>
      </p:sp>
      <p:sp>
        <p:nvSpPr>
          <p:cNvPr id="6" name="Shape 4"/>
          <p:cNvSpPr/>
          <p:nvPr/>
        </p:nvSpPr>
        <p:spPr>
          <a:xfrm>
            <a:off x="500657" y="1249640"/>
            <a:ext cx="160210" cy="160210"/>
          </a:xfrm>
          <a:custGeom>
            <a:avLst/>
            <a:gdLst/>
            <a:ahLst/>
            <a:cxnLst/>
            <a:rect l="l" t="t" r="r" b="b"/>
            <a:pathLst>
              <a:path w="160210" h="160210">
                <a:moveTo>
                  <a:pt x="31072" y="80136"/>
                </a:moveTo>
                <a:lnTo>
                  <a:pt x="52788" y="42618"/>
                </a:lnTo>
                <a:cubicBezTo>
                  <a:pt x="51036" y="38801"/>
                  <a:pt x="50034" y="34545"/>
                  <a:pt x="50034" y="30039"/>
                </a:cubicBezTo>
                <a:cubicBezTo>
                  <a:pt x="50034" y="13455"/>
                  <a:pt x="63490" y="0"/>
                  <a:pt x="80074" y="0"/>
                </a:cubicBezTo>
                <a:cubicBezTo>
                  <a:pt x="96658" y="0"/>
                  <a:pt x="110113" y="13455"/>
                  <a:pt x="110113" y="30039"/>
                </a:cubicBezTo>
                <a:cubicBezTo>
                  <a:pt x="110113" y="34514"/>
                  <a:pt x="109143" y="38770"/>
                  <a:pt x="107360" y="42618"/>
                </a:cubicBezTo>
                <a:lnTo>
                  <a:pt x="121253" y="66619"/>
                </a:lnTo>
                <a:cubicBezTo>
                  <a:pt x="114025" y="74754"/>
                  <a:pt x="104450" y="80731"/>
                  <a:pt x="93592" y="83453"/>
                </a:cubicBezTo>
                <a:lnTo>
                  <a:pt x="80105" y="60048"/>
                </a:lnTo>
                <a:lnTo>
                  <a:pt x="58796" y="96846"/>
                </a:lnTo>
                <a:cubicBezTo>
                  <a:pt x="65523" y="98974"/>
                  <a:pt x="72658" y="100131"/>
                  <a:pt x="80105" y="100131"/>
                </a:cubicBezTo>
                <a:cubicBezTo>
                  <a:pt x="102228" y="100131"/>
                  <a:pt x="121973" y="89899"/>
                  <a:pt x="134833" y="73847"/>
                </a:cubicBezTo>
                <a:cubicBezTo>
                  <a:pt x="138307" y="69529"/>
                  <a:pt x="144596" y="68840"/>
                  <a:pt x="148914" y="72282"/>
                </a:cubicBezTo>
                <a:cubicBezTo>
                  <a:pt x="153232" y="75724"/>
                  <a:pt x="153921" y="82045"/>
                  <a:pt x="150479" y="86363"/>
                </a:cubicBezTo>
                <a:cubicBezTo>
                  <a:pt x="133988" y="106953"/>
                  <a:pt x="108580" y="120158"/>
                  <a:pt x="80136" y="120158"/>
                </a:cubicBezTo>
                <a:cubicBezTo>
                  <a:pt x="69059" y="120158"/>
                  <a:pt x="58420" y="118155"/>
                  <a:pt x="48626" y="114494"/>
                </a:cubicBezTo>
                <a:lnTo>
                  <a:pt x="30884" y="145097"/>
                </a:lnTo>
                <a:cubicBezTo>
                  <a:pt x="29414" y="147631"/>
                  <a:pt x="27223" y="149696"/>
                  <a:pt x="24595" y="151011"/>
                </a:cubicBezTo>
                <a:lnTo>
                  <a:pt x="7260" y="159678"/>
                </a:lnTo>
                <a:cubicBezTo>
                  <a:pt x="5695" y="160461"/>
                  <a:pt x="3849" y="160367"/>
                  <a:pt x="2378" y="159459"/>
                </a:cubicBezTo>
                <a:cubicBezTo>
                  <a:pt x="907" y="158552"/>
                  <a:pt x="0" y="156925"/>
                  <a:pt x="0" y="155204"/>
                </a:cubicBezTo>
                <a:lnTo>
                  <a:pt x="0" y="137868"/>
                </a:lnTo>
                <a:cubicBezTo>
                  <a:pt x="0" y="135240"/>
                  <a:pt x="688" y="132643"/>
                  <a:pt x="2034" y="130327"/>
                </a:cubicBezTo>
                <a:lnTo>
                  <a:pt x="20809" y="97878"/>
                </a:lnTo>
                <a:cubicBezTo>
                  <a:pt x="16803" y="94374"/>
                  <a:pt x="13111" y="90525"/>
                  <a:pt x="9763" y="86363"/>
                </a:cubicBezTo>
                <a:cubicBezTo>
                  <a:pt x="6290" y="82045"/>
                  <a:pt x="7009" y="75756"/>
                  <a:pt x="11327" y="72282"/>
                </a:cubicBezTo>
                <a:cubicBezTo>
                  <a:pt x="15646" y="68809"/>
                  <a:pt x="21935" y="69529"/>
                  <a:pt x="25408" y="73847"/>
                </a:cubicBezTo>
                <a:cubicBezTo>
                  <a:pt x="27192" y="76069"/>
                  <a:pt x="29101" y="78165"/>
                  <a:pt x="31103" y="80136"/>
                </a:cubicBezTo>
                <a:close/>
                <a:moveTo>
                  <a:pt x="119250" y="127636"/>
                </a:moveTo>
                <a:cubicBezTo>
                  <a:pt x="129420" y="123568"/>
                  <a:pt x="138776" y="117936"/>
                  <a:pt x="147068" y="111083"/>
                </a:cubicBezTo>
                <a:lnTo>
                  <a:pt x="158208" y="130327"/>
                </a:lnTo>
                <a:cubicBezTo>
                  <a:pt x="159522" y="132612"/>
                  <a:pt x="160242" y="135209"/>
                  <a:pt x="160242" y="137868"/>
                </a:cubicBezTo>
                <a:lnTo>
                  <a:pt x="160242" y="155204"/>
                </a:lnTo>
                <a:cubicBezTo>
                  <a:pt x="160242" y="156925"/>
                  <a:pt x="159334" y="158552"/>
                  <a:pt x="157863" y="159459"/>
                </a:cubicBezTo>
                <a:cubicBezTo>
                  <a:pt x="156393" y="160367"/>
                  <a:pt x="154547" y="160461"/>
                  <a:pt x="152982" y="159678"/>
                </a:cubicBezTo>
                <a:lnTo>
                  <a:pt x="135647" y="151011"/>
                </a:lnTo>
                <a:cubicBezTo>
                  <a:pt x="133018" y="149696"/>
                  <a:pt x="130828" y="147631"/>
                  <a:pt x="129357" y="145097"/>
                </a:cubicBezTo>
                <a:lnTo>
                  <a:pt x="119250" y="127636"/>
                </a:lnTo>
                <a:close/>
                <a:moveTo>
                  <a:pt x="80105" y="40053"/>
                </a:moveTo>
                <a:cubicBezTo>
                  <a:pt x="85632" y="40053"/>
                  <a:pt x="90118" y="35566"/>
                  <a:pt x="90118" y="30039"/>
                </a:cubicBezTo>
                <a:cubicBezTo>
                  <a:pt x="90118" y="24513"/>
                  <a:pt x="85632" y="20026"/>
                  <a:pt x="80105" y="20026"/>
                </a:cubicBezTo>
                <a:cubicBezTo>
                  <a:pt x="74579" y="20026"/>
                  <a:pt x="70092" y="24513"/>
                  <a:pt x="70092" y="30039"/>
                </a:cubicBezTo>
                <a:cubicBezTo>
                  <a:pt x="70092" y="35566"/>
                  <a:pt x="74579" y="40053"/>
                  <a:pt x="80105" y="40053"/>
                </a:cubicBezTo>
                <a:close/>
              </a:path>
            </a:pathLst>
          </a:custGeom>
          <a:solidFill>
            <a:srgbClr val="4A90A4"/>
          </a:solidFill>
          <a:ln/>
        </p:spPr>
      </p:sp>
      <p:sp>
        <p:nvSpPr>
          <p:cNvPr id="7" name="Text 5"/>
          <p:cNvSpPr/>
          <p:nvPr/>
        </p:nvSpPr>
        <p:spPr>
          <a:xfrm>
            <a:off x="680894" y="1217598"/>
            <a:ext cx="5238875" cy="224294"/>
          </a:xfrm>
          <a:prstGeom prst="rect">
            <a:avLst/>
          </a:prstGeom>
          <a:noFill/>
          <a:ln/>
        </p:spPr>
        <p:txBody>
          <a:bodyPr wrap="square" lIns="0" tIns="0" rIns="0" bIns="0" rtlCol="0" anchor="ctr"/>
          <a:lstStyle/>
          <a:p>
            <a:pPr>
              <a:lnSpc>
                <a:spcPct val="120000"/>
              </a:lnSpc>
            </a:pPr>
            <a:r>
              <a:rPr lang="en-US" sz="1262" b="1" dirty="0">
                <a:solidFill>
                  <a:srgbClr val="1E3A5F"/>
                </a:solidFill>
                <a:latin typeface="Liter" pitchFamily="34" charset="0"/>
                <a:ea typeface="Liter" pitchFamily="34" charset="-122"/>
                <a:cs typeface="Liter" pitchFamily="34" charset="-120"/>
              </a:rPr>
              <a:t>Conception des réseaux</a:t>
            </a:r>
            <a:endParaRPr lang="en-US" sz="1600" dirty="0"/>
          </a:p>
        </p:txBody>
      </p:sp>
      <p:sp>
        <p:nvSpPr>
          <p:cNvPr id="8" name="Shape 6"/>
          <p:cNvSpPr/>
          <p:nvPr/>
        </p:nvSpPr>
        <p:spPr>
          <a:xfrm>
            <a:off x="480631" y="1570060"/>
            <a:ext cx="5359033" cy="769009"/>
          </a:xfrm>
          <a:custGeom>
            <a:avLst/>
            <a:gdLst/>
            <a:ahLst/>
            <a:cxnLst/>
            <a:rect l="l" t="t" r="r" b="b"/>
            <a:pathLst>
              <a:path w="5359033" h="769009">
                <a:moveTo>
                  <a:pt x="64082" y="0"/>
                </a:moveTo>
                <a:lnTo>
                  <a:pt x="5294951" y="0"/>
                </a:lnTo>
                <a:cubicBezTo>
                  <a:pt x="5330343" y="0"/>
                  <a:pt x="5359033" y="28690"/>
                  <a:pt x="5359033" y="64082"/>
                </a:cubicBezTo>
                <a:lnTo>
                  <a:pt x="5359033" y="704928"/>
                </a:lnTo>
                <a:cubicBezTo>
                  <a:pt x="5359033" y="740319"/>
                  <a:pt x="5330343" y="769009"/>
                  <a:pt x="5294951" y="769009"/>
                </a:cubicBezTo>
                <a:lnTo>
                  <a:pt x="64082" y="769009"/>
                </a:lnTo>
                <a:cubicBezTo>
                  <a:pt x="28690" y="769009"/>
                  <a:pt x="0" y="740319"/>
                  <a:pt x="0" y="704928"/>
                </a:cubicBezTo>
                <a:lnTo>
                  <a:pt x="0" y="64082"/>
                </a:lnTo>
                <a:cubicBezTo>
                  <a:pt x="0" y="28690"/>
                  <a:pt x="28690" y="0"/>
                  <a:pt x="64082" y="0"/>
                </a:cubicBezTo>
                <a:close/>
              </a:path>
            </a:pathLst>
          </a:custGeom>
          <a:solidFill>
            <a:srgbClr val="1E3A5F">
              <a:alpha val="5098"/>
            </a:srgbClr>
          </a:solidFill>
          <a:ln/>
        </p:spPr>
      </p:sp>
      <p:sp>
        <p:nvSpPr>
          <p:cNvPr id="9" name="Shape 7"/>
          <p:cNvSpPr/>
          <p:nvPr/>
        </p:nvSpPr>
        <p:spPr>
          <a:xfrm>
            <a:off x="600788" y="1698229"/>
            <a:ext cx="112147" cy="128168"/>
          </a:xfrm>
          <a:custGeom>
            <a:avLst/>
            <a:gdLst/>
            <a:ahLst/>
            <a:cxnLst/>
            <a:rect l="l" t="t" r="r" b="b"/>
            <a:pathLst>
              <a:path w="112147" h="128168">
                <a:moveTo>
                  <a:pt x="250" y="110570"/>
                </a:moveTo>
                <a:cubicBezTo>
                  <a:pt x="1377" y="116027"/>
                  <a:pt x="6208" y="120158"/>
                  <a:pt x="12016" y="120158"/>
                </a:cubicBezTo>
                <a:lnTo>
                  <a:pt x="100131" y="120158"/>
                </a:lnTo>
                <a:cubicBezTo>
                  <a:pt x="106765" y="120158"/>
                  <a:pt x="112147" y="114776"/>
                  <a:pt x="112147" y="108142"/>
                </a:cubicBezTo>
                <a:lnTo>
                  <a:pt x="112147" y="84110"/>
                </a:lnTo>
                <a:cubicBezTo>
                  <a:pt x="112147" y="77477"/>
                  <a:pt x="106765" y="72095"/>
                  <a:pt x="100131" y="72095"/>
                </a:cubicBezTo>
                <a:lnTo>
                  <a:pt x="88116" y="72095"/>
                </a:lnTo>
                <a:lnTo>
                  <a:pt x="88116" y="90118"/>
                </a:lnTo>
                <a:cubicBezTo>
                  <a:pt x="88116" y="93448"/>
                  <a:pt x="85437" y="96126"/>
                  <a:pt x="82108" y="96126"/>
                </a:cubicBezTo>
                <a:cubicBezTo>
                  <a:pt x="78778" y="96126"/>
                  <a:pt x="76100" y="93448"/>
                  <a:pt x="76100" y="90118"/>
                </a:cubicBezTo>
                <a:lnTo>
                  <a:pt x="76100" y="72095"/>
                </a:lnTo>
                <a:lnTo>
                  <a:pt x="60079" y="72095"/>
                </a:lnTo>
                <a:lnTo>
                  <a:pt x="60079" y="90118"/>
                </a:lnTo>
                <a:cubicBezTo>
                  <a:pt x="60079" y="93448"/>
                  <a:pt x="57400" y="96126"/>
                  <a:pt x="54071" y="96126"/>
                </a:cubicBezTo>
                <a:cubicBezTo>
                  <a:pt x="50742" y="96126"/>
                  <a:pt x="48063" y="93448"/>
                  <a:pt x="48063" y="90118"/>
                </a:cubicBezTo>
                <a:lnTo>
                  <a:pt x="48063" y="72095"/>
                </a:lnTo>
                <a:lnTo>
                  <a:pt x="30039" y="72095"/>
                </a:lnTo>
                <a:cubicBezTo>
                  <a:pt x="26710" y="72095"/>
                  <a:pt x="24032" y="69416"/>
                  <a:pt x="24032" y="66087"/>
                </a:cubicBezTo>
                <a:cubicBezTo>
                  <a:pt x="24032" y="62757"/>
                  <a:pt x="26710" y="60079"/>
                  <a:pt x="30039" y="60079"/>
                </a:cubicBezTo>
                <a:lnTo>
                  <a:pt x="48063" y="60079"/>
                </a:lnTo>
                <a:lnTo>
                  <a:pt x="48063" y="44058"/>
                </a:lnTo>
                <a:lnTo>
                  <a:pt x="30039" y="44058"/>
                </a:lnTo>
                <a:cubicBezTo>
                  <a:pt x="26710" y="44058"/>
                  <a:pt x="24032" y="41379"/>
                  <a:pt x="24032" y="38050"/>
                </a:cubicBezTo>
                <a:cubicBezTo>
                  <a:pt x="24032" y="34721"/>
                  <a:pt x="26710" y="32042"/>
                  <a:pt x="30039" y="32042"/>
                </a:cubicBezTo>
                <a:lnTo>
                  <a:pt x="48063" y="32042"/>
                </a:lnTo>
                <a:lnTo>
                  <a:pt x="48063" y="20026"/>
                </a:lnTo>
                <a:cubicBezTo>
                  <a:pt x="48063" y="13393"/>
                  <a:pt x="42681" y="8011"/>
                  <a:pt x="36047" y="8011"/>
                </a:cubicBezTo>
                <a:lnTo>
                  <a:pt x="12016" y="8011"/>
                </a:lnTo>
                <a:cubicBezTo>
                  <a:pt x="5382" y="8011"/>
                  <a:pt x="0" y="13393"/>
                  <a:pt x="0" y="20026"/>
                </a:cubicBezTo>
                <a:lnTo>
                  <a:pt x="0" y="108142"/>
                </a:lnTo>
                <a:cubicBezTo>
                  <a:pt x="0" y="108968"/>
                  <a:pt x="75" y="109794"/>
                  <a:pt x="250" y="110570"/>
                </a:cubicBezTo>
                <a:close/>
              </a:path>
            </a:pathLst>
          </a:custGeom>
          <a:solidFill>
            <a:srgbClr val="1E3A5F"/>
          </a:solidFill>
          <a:ln/>
        </p:spPr>
      </p:sp>
      <p:sp>
        <p:nvSpPr>
          <p:cNvPr id="10" name="Text 8"/>
          <p:cNvSpPr/>
          <p:nvPr/>
        </p:nvSpPr>
        <p:spPr>
          <a:xfrm>
            <a:off x="736967" y="1666187"/>
            <a:ext cx="5070654" cy="192252"/>
          </a:xfrm>
          <a:prstGeom prst="rect">
            <a:avLst/>
          </a:prstGeom>
          <a:noFill/>
          <a:ln/>
        </p:spPr>
        <p:txBody>
          <a:bodyPr wrap="square" lIns="0" tIns="0" rIns="0" bIns="0" rtlCol="0" anchor="ctr"/>
          <a:lstStyle/>
          <a:p>
            <a:pPr>
              <a:lnSpc>
                <a:spcPct val="130000"/>
              </a:lnSpc>
            </a:pPr>
            <a:r>
              <a:rPr lang="en-US" sz="1009" b="1" dirty="0">
                <a:solidFill>
                  <a:srgbClr val="1A202C"/>
                </a:solidFill>
                <a:latin typeface="Quattrocento Sans" pitchFamily="34" charset="0"/>
                <a:ea typeface="Quattrocento Sans" pitchFamily="34" charset="-122"/>
                <a:cs typeface="Quattrocento Sans" pitchFamily="34" charset="-120"/>
              </a:rPr>
              <a:t>Sections optimales</a:t>
            </a:r>
            <a:endParaRPr lang="en-US" sz="1600" dirty="0"/>
          </a:p>
        </p:txBody>
      </p:sp>
      <p:sp>
        <p:nvSpPr>
          <p:cNvPr id="11" name="Text 9"/>
          <p:cNvSpPr/>
          <p:nvPr/>
        </p:nvSpPr>
        <p:spPr>
          <a:xfrm>
            <a:off x="576757" y="1922523"/>
            <a:ext cx="5222854" cy="320420"/>
          </a:xfrm>
          <a:prstGeom prst="rect">
            <a:avLst/>
          </a:prstGeom>
          <a:noFill/>
          <a:ln/>
        </p:spPr>
        <p:txBody>
          <a:bodyPr wrap="square" lIns="0" tIns="0" rIns="0" bIns="0" rtlCol="0" anchor="ctr"/>
          <a:lstStyle/>
          <a:p>
            <a:pPr>
              <a:lnSpc>
                <a:spcPct val="120000"/>
              </a:lnSpc>
            </a:pPr>
            <a:r>
              <a:rPr lang="en-US" sz="883" dirty="0">
                <a:solidFill>
                  <a:srgbClr val="1A202C">
                    <a:alpha val="80000"/>
                  </a:srgbClr>
                </a:solidFill>
                <a:latin typeface="Quattrocento Sans" pitchFamily="34" charset="0"/>
                <a:ea typeface="Quattrocento Sans" pitchFamily="34" charset="-122"/>
                <a:cs typeface="Quattrocento Sans" pitchFamily="34" charset="-120"/>
              </a:rPr>
              <a:t>Dimensionnement selon le débit à transiter, la pente disponible et la nature du terrain. Sections trapézoïdales ou rectangulaires selon le matériau.</a:t>
            </a:r>
            <a:endParaRPr lang="en-US" sz="1600" dirty="0"/>
          </a:p>
        </p:txBody>
      </p:sp>
      <p:sp>
        <p:nvSpPr>
          <p:cNvPr id="12" name="Shape 10"/>
          <p:cNvSpPr/>
          <p:nvPr/>
        </p:nvSpPr>
        <p:spPr>
          <a:xfrm>
            <a:off x="480631" y="2435196"/>
            <a:ext cx="5359033" cy="769009"/>
          </a:xfrm>
          <a:custGeom>
            <a:avLst/>
            <a:gdLst/>
            <a:ahLst/>
            <a:cxnLst/>
            <a:rect l="l" t="t" r="r" b="b"/>
            <a:pathLst>
              <a:path w="5359033" h="769009">
                <a:moveTo>
                  <a:pt x="64082" y="0"/>
                </a:moveTo>
                <a:lnTo>
                  <a:pt x="5294951" y="0"/>
                </a:lnTo>
                <a:cubicBezTo>
                  <a:pt x="5330343" y="0"/>
                  <a:pt x="5359033" y="28690"/>
                  <a:pt x="5359033" y="64082"/>
                </a:cubicBezTo>
                <a:lnTo>
                  <a:pt x="5359033" y="704928"/>
                </a:lnTo>
                <a:cubicBezTo>
                  <a:pt x="5359033" y="740319"/>
                  <a:pt x="5330343" y="769009"/>
                  <a:pt x="5294951" y="769009"/>
                </a:cubicBezTo>
                <a:lnTo>
                  <a:pt x="64082" y="769009"/>
                </a:lnTo>
                <a:cubicBezTo>
                  <a:pt x="28690" y="769009"/>
                  <a:pt x="0" y="740319"/>
                  <a:pt x="0" y="704928"/>
                </a:cubicBezTo>
                <a:lnTo>
                  <a:pt x="0" y="64082"/>
                </a:lnTo>
                <a:cubicBezTo>
                  <a:pt x="0" y="28690"/>
                  <a:pt x="28690" y="0"/>
                  <a:pt x="64082" y="0"/>
                </a:cubicBezTo>
                <a:close/>
              </a:path>
            </a:pathLst>
          </a:custGeom>
          <a:solidFill>
            <a:srgbClr val="4A90A4">
              <a:alpha val="5098"/>
            </a:srgbClr>
          </a:solidFill>
          <a:ln/>
        </p:spPr>
      </p:sp>
      <p:sp>
        <p:nvSpPr>
          <p:cNvPr id="13" name="Shape 11"/>
          <p:cNvSpPr/>
          <p:nvPr/>
        </p:nvSpPr>
        <p:spPr>
          <a:xfrm>
            <a:off x="608799" y="2563364"/>
            <a:ext cx="96126" cy="128168"/>
          </a:xfrm>
          <a:custGeom>
            <a:avLst/>
            <a:gdLst/>
            <a:ahLst/>
            <a:cxnLst/>
            <a:rect l="l" t="t" r="r" b="b"/>
            <a:pathLst>
              <a:path w="96126" h="128168">
                <a:moveTo>
                  <a:pt x="53720" y="117805"/>
                </a:moveTo>
                <a:cubicBezTo>
                  <a:pt x="50591" y="120934"/>
                  <a:pt x="45510" y="120934"/>
                  <a:pt x="42381" y="117805"/>
                </a:cubicBezTo>
                <a:lnTo>
                  <a:pt x="2328" y="77752"/>
                </a:lnTo>
                <a:cubicBezTo>
                  <a:pt x="-801" y="74623"/>
                  <a:pt x="-801" y="69541"/>
                  <a:pt x="2328" y="66412"/>
                </a:cubicBezTo>
                <a:cubicBezTo>
                  <a:pt x="5457" y="63283"/>
                  <a:pt x="10539" y="63283"/>
                  <a:pt x="13668" y="66412"/>
                </a:cubicBezTo>
                <a:lnTo>
                  <a:pt x="48063" y="100807"/>
                </a:lnTo>
                <a:lnTo>
                  <a:pt x="82458" y="66437"/>
                </a:lnTo>
                <a:cubicBezTo>
                  <a:pt x="85587" y="63308"/>
                  <a:pt x="90669" y="63308"/>
                  <a:pt x="93798" y="66437"/>
                </a:cubicBezTo>
                <a:cubicBezTo>
                  <a:pt x="96927" y="69566"/>
                  <a:pt x="96927" y="74648"/>
                  <a:pt x="93798" y="77777"/>
                </a:cubicBezTo>
                <a:lnTo>
                  <a:pt x="53746" y="117830"/>
                </a:lnTo>
                <a:close/>
                <a:moveTo>
                  <a:pt x="93773" y="29689"/>
                </a:moveTo>
                <a:lnTo>
                  <a:pt x="53720" y="69742"/>
                </a:lnTo>
                <a:cubicBezTo>
                  <a:pt x="50591" y="72871"/>
                  <a:pt x="45510" y="72871"/>
                  <a:pt x="42381" y="69742"/>
                </a:cubicBezTo>
                <a:lnTo>
                  <a:pt x="2328" y="29689"/>
                </a:lnTo>
                <a:cubicBezTo>
                  <a:pt x="-801" y="26560"/>
                  <a:pt x="-801" y="21478"/>
                  <a:pt x="2328" y="18349"/>
                </a:cubicBezTo>
                <a:cubicBezTo>
                  <a:pt x="5457" y="15220"/>
                  <a:pt x="10539" y="15220"/>
                  <a:pt x="13668" y="18349"/>
                </a:cubicBezTo>
                <a:lnTo>
                  <a:pt x="48063" y="52744"/>
                </a:lnTo>
                <a:lnTo>
                  <a:pt x="82458" y="18374"/>
                </a:lnTo>
                <a:cubicBezTo>
                  <a:pt x="85587" y="15245"/>
                  <a:pt x="90669" y="15245"/>
                  <a:pt x="93798" y="18374"/>
                </a:cubicBezTo>
                <a:cubicBezTo>
                  <a:pt x="96927" y="21503"/>
                  <a:pt x="96927" y="26585"/>
                  <a:pt x="93798" y="29714"/>
                </a:cubicBezTo>
                <a:close/>
              </a:path>
            </a:pathLst>
          </a:custGeom>
          <a:solidFill>
            <a:srgbClr val="4A90A4"/>
          </a:solidFill>
          <a:ln/>
        </p:spPr>
      </p:sp>
      <p:sp>
        <p:nvSpPr>
          <p:cNvPr id="14" name="Text 12"/>
          <p:cNvSpPr/>
          <p:nvPr/>
        </p:nvSpPr>
        <p:spPr>
          <a:xfrm>
            <a:off x="736967" y="2531322"/>
            <a:ext cx="5070654" cy="192252"/>
          </a:xfrm>
          <a:prstGeom prst="rect">
            <a:avLst/>
          </a:prstGeom>
          <a:noFill/>
          <a:ln/>
        </p:spPr>
        <p:txBody>
          <a:bodyPr wrap="square" lIns="0" tIns="0" rIns="0" bIns="0" rtlCol="0" anchor="ctr"/>
          <a:lstStyle/>
          <a:p>
            <a:pPr>
              <a:lnSpc>
                <a:spcPct val="130000"/>
              </a:lnSpc>
            </a:pPr>
            <a:r>
              <a:rPr lang="en-US" sz="1009" b="1" dirty="0">
                <a:solidFill>
                  <a:srgbClr val="1A202C"/>
                </a:solidFill>
                <a:latin typeface="Quattrocento Sans" pitchFamily="34" charset="0"/>
                <a:ea typeface="Quattrocento Sans" pitchFamily="34" charset="-122"/>
                <a:cs typeface="Quattrocento Sans" pitchFamily="34" charset="-120"/>
              </a:rPr>
              <a:t>Pentes et rugosité</a:t>
            </a:r>
            <a:endParaRPr lang="en-US" sz="1600" dirty="0"/>
          </a:p>
        </p:txBody>
      </p:sp>
      <p:sp>
        <p:nvSpPr>
          <p:cNvPr id="15" name="Text 13"/>
          <p:cNvSpPr/>
          <p:nvPr/>
        </p:nvSpPr>
        <p:spPr>
          <a:xfrm>
            <a:off x="576757" y="2787658"/>
            <a:ext cx="5222854" cy="320420"/>
          </a:xfrm>
          <a:prstGeom prst="rect">
            <a:avLst/>
          </a:prstGeom>
          <a:noFill/>
          <a:ln/>
        </p:spPr>
        <p:txBody>
          <a:bodyPr wrap="square" lIns="0" tIns="0" rIns="0" bIns="0" rtlCol="0" anchor="ctr"/>
          <a:lstStyle/>
          <a:p>
            <a:pPr>
              <a:lnSpc>
                <a:spcPct val="120000"/>
              </a:lnSpc>
            </a:pPr>
            <a:r>
              <a:rPr lang="en-US" sz="883" dirty="0">
                <a:solidFill>
                  <a:srgbClr val="1A202C">
                    <a:alpha val="80000"/>
                  </a:srgbClr>
                </a:solidFill>
                <a:latin typeface="Quattrocento Sans" pitchFamily="34" charset="0"/>
                <a:ea typeface="Quattrocento Sans" pitchFamily="34" charset="-122"/>
                <a:cs typeface="Quattrocento Sans" pitchFamily="34" charset="-120"/>
              </a:rPr>
              <a:t>Pente suffisante pour éviter l'envasement mais limitée pour prévenir l'érosion. Choix du revêtement (béton, terre, géomembrane) selon le budget.</a:t>
            </a:r>
            <a:endParaRPr lang="en-US" sz="1600" dirty="0"/>
          </a:p>
        </p:txBody>
      </p:sp>
      <p:sp>
        <p:nvSpPr>
          <p:cNvPr id="16" name="Shape 14"/>
          <p:cNvSpPr/>
          <p:nvPr/>
        </p:nvSpPr>
        <p:spPr>
          <a:xfrm>
            <a:off x="480631" y="3300331"/>
            <a:ext cx="5359033" cy="769009"/>
          </a:xfrm>
          <a:custGeom>
            <a:avLst/>
            <a:gdLst/>
            <a:ahLst/>
            <a:cxnLst/>
            <a:rect l="l" t="t" r="r" b="b"/>
            <a:pathLst>
              <a:path w="5359033" h="769009">
                <a:moveTo>
                  <a:pt x="64082" y="0"/>
                </a:moveTo>
                <a:lnTo>
                  <a:pt x="5294951" y="0"/>
                </a:lnTo>
                <a:cubicBezTo>
                  <a:pt x="5330343" y="0"/>
                  <a:pt x="5359033" y="28690"/>
                  <a:pt x="5359033" y="64082"/>
                </a:cubicBezTo>
                <a:lnTo>
                  <a:pt x="5359033" y="704928"/>
                </a:lnTo>
                <a:cubicBezTo>
                  <a:pt x="5359033" y="740319"/>
                  <a:pt x="5330343" y="769009"/>
                  <a:pt x="5294951" y="769009"/>
                </a:cubicBezTo>
                <a:lnTo>
                  <a:pt x="64082" y="769009"/>
                </a:lnTo>
                <a:cubicBezTo>
                  <a:pt x="28690" y="769009"/>
                  <a:pt x="0" y="740319"/>
                  <a:pt x="0" y="704928"/>
                </a:cubicBezTo>
                <a:lnTo>
                  <a:pt x="0" y="64082"/>
                </a:lnTo>
                <a:cubicBezTo>
                  <a:pt x="0" y="28690"/>
                  <a:pt x="28690" y="0"/>
                  <a:pt x="64082" y="0"/>
                </a:cubicBezTo>
                <a:close/>
              </a:path>
            </a:pathLst>
          </a:custGeom>
          <a:solidFill>
            <a:srgbClr val="2E7D32">
              <a:alpha val="5098"/>
            </a:srgbClr>
          </a:solidFill>
          <a:ln/>
        </p:spPr>
      </p:sp>
      <p:sp>
        <p:nvSpPr>
          <p:cNvPr id="17" name="Shape 15"/>
          <p:cNvSpPr/>
          <p:nvPr/>
        </p:nvSpPr>
        <p:spPr>
          <a:xfrm>
            <a:off x="608799" y="3428499"/>
            <a:ext cx="96126" cy="128168"/>
          </a:xfrm>
          <a:custGeom>
            <a:avLst/>
            <a:gdLst/>
            <a:ahLst/>
            <a:cxnLst/>
            <a:rect l="l" t="t" r="r" b="b"/>
            <a:pathLst>
              <a:path w="96126" h="128168">
                <a:moveTo>
                  <a:pt x="16021" y="0"/>
                </a:moveTo>
                <a:cubicBezTo>
                  <a:pt x="7184" y="0"/>
                  <a:pt x="0" y="7184"/>
                  <a:pt x="0" y="16021"/>
                </a:cubicBezTo>
                <a:lnTo>
                  <a:pt x="0" y="112147"/>
                </a:lnTo>
                <a:cubicBezTo>
                  <a:pt x="0" y="120984"/>
                  <a:pt x="7184" y="128168"/>
                  <a:pt x="16021" y="128168"/>
                </a:cubicBezTo>
                <a:lnTo>
                  <a:pt x="80105" y="128168"/>
                </a:lnTo>
                <a:cubicBezTo>
                  <a:pt x="88942" y="128168"/>
                  <a:pt x="96126" y="120984"/>
                  <a:pt x="96126" y="112147"/>
                </a:cubicBezTo>
                <a:lnTo>
                  <a:pt x="96126" y="16021"/>
                </a:lnTo>
                <a:cubicBezTo>
                  <a:pt x="96126" y="7184"/>
                  <a:pt x="88942" y="0"/>
                  <a:pt x="80105" y="0"/>
                </a:cubicBezTo>
                <a:lnTo>
                  <a:pt x="16021" y="0"/>
                </a:lnTo>
                <a:close/>
                <a:moveTo>
                  <a:pt x="24032" y="16021"/>
                </a:moveTo>
                <a:lnTo>
                  <a:pt x="72095" y="16021"/>
                </a:lnTo>
                <a:cubicBezTo>
                  <a:pt x="76525" y="16021"/>
                  <a:pt x="80105" y="19601"/>
                  <a:pt x="80105" y="24032"/>
                </a:cubicBezTo>
                <a:lnTo>
                  <a:pt x="80105" y="32042"/>
                </a:lnTo>
                <a:cubicBezTo>
                  <a:pt x="80105" y="36473"/>
                  <a:pt x="76525" y="40053"/>
                  <a:pt x="72095" y="40053"/>
                </a:cubicBezTo>
                <a:lnTo>
                  <a:pt x="24032" y="40053"/>
                </a:lnTo>
                <a:cubicBezTo>
                  <a:pt x="19601" y="40053"/>
                  <a:pt x="16021" y="36473"/>
                  <a:pt x="16021" y="32042"/>
                </a:cubicBezTo>
                <a:lnTo>
                  <a:pt x="16021" y="24032"/>
                </a:lnTo>
                <a:cubicBezTo>
                  <a:pt x="16021" y="19601"/>
                  <a:pt x="19601" y="16021"/>
                  <a:pt x="24032" y="16021"/>
                </a:cubicBezTo>
                <a:close/>
                <a:moveTo>
                  <a:pt x="28037" y="58076"/>
                </a:moveTo>
                <a:cubicBezTo>
                  <a:pt x="28037" y="61392"/>
                  <a:pt x="25345" y="64084"/>
                  <a:pt x="22029" y="64084"/>
                </a:cubicBezTo>
                <a:cubicBezTo>
                  <a:pt x="18713" y="64084"/>
                  <a:pt x="16021" y="61392"/>
                  <a:pt x="16021" y="58076"/>
                </a:cubicBezTo>
                <a:cubicBezTo>
                  <a:pt x="16021" y="54760"/>
                  <a:pt x="18713" y="52068"/>
                  <a:pt x="22029" y="52068"/>
                </a:cubicBezTo>
                <a:cubicBezTo>
                  <a:pt x="25345" y="52068"/>
                  <a:pt x="28037" y="54760"/>
                  <a:pt x="28037" y="58076"/>
                </a:cubicBezTo>
                <a:close/>
                <a:moveTo>
                  <a:pt x="48063" y="64084"/>
                </a:moveTo>
                <a:cubicBezTo>
                  <a:pt x="44747" y="64084"/>
                  <a:pt x="42055" y="61392"/>
                  <a:pt x="42055" y="58076"/>
                </a:cubicBezTo>
                <a:cubicBezTo>
                  <a:pt x="42055" y="54760"/>
                  <a:pt x="44747" y="52068"/>
                  <a:pt x="48063" y="52068"/>
                </a:cubicBezTo>
                <a:cubicBezTo>
                  <a:pt x="51379" y="52068"/>
                  <a:pt x="54071" y="54760"/>
                  <a:pt x="54071" y="58076"/>
                </a:cubicBezTo>
                <a:cubicBezTo>
                  <a:pt x="54071" y="61392"/>
                  <a:pt x="51379" y="64084"/>
                  <a:pt x="48063" y="64084"/>
                </a:cubicBezTo>
                <a:close/>
                <a:moveTo>
                  <a:pt x="80105" y="58076"/>
                </a:moveTo>
                <a:cubicBezTo>
                  <a:pt x="80105" y="61392"/>
                  <a:pt x="77413" y="64084"/>
                  <a:pt x="74097" y="64084"/>
                </a:cubicBezTo>
                <a:cubicBezTo>
                  <a:pt x="70781" y="64084"/>
                  <a:pt x="68089" y="61392"/>
                  <a:pt x="68089" y="58076"/>
                </a:cubicBezTo>
                <a:cubicBezTo>
                  <a:pt x="68089" y="54760"/>
                  <a:pt x="70781" y="52068"/>
                  <a:pt x="74097" y="52068"/>
                </a:cubicBezTo>
                <a:cubicBezTo>
                  <a:pt x="77413" y="52068"/>
                  <a:pt x="80105" y="54760"/>
                  <a:pt x="80105" y="58076"/>
                </a:cubicBezTo>
                <a:close/>
                <a:moveTo>
                  <a:pt x="22029" y="88116"/>
                </a:moveTo>
                <a:cubicBezTo>
                  <a:pt x="18713" y="88116"/>
                  <a:pt x="16021" y="85424"/>
                  <a:pt x="16021" y="82108"/>
                </a:cubicBezTo>
                <a:cubicBezTo>
                  <a:pt x="16021" y="78792"/>
                  <a:pt x="18713" y="76100"/>
                  <a:pt x="22029" y="76100"/>
                </a:cubicBezTo>
                <a:cubicBezTo>
                  <a:pt x="25345" y="76100"/>
                  <a:pt x="28037" y="78792"/>
                  <a:pt x="28037" y="82108"/>
                </a:cubicBezTo>
                <a:cubicBezTo>
                  <a:pt x="28037" y="85424"/>
                  <a:pt x="25345" y="88116"/>
                  <a:pt x="22029" y="88116"/>
                </a:cubicBezTo>
                <a:close/>
                <a:moveTo>
                  <a:pt x="54071" y="82108"/>
                </a:moveTo>
                <a:cubicBezTo>
                  <a:pt x="54071" y="85424"/>
                  <a:pt x="51379" y="88116"/>
                  <a:pt x="48063" y="88116"/>
                </a:cubicBezTo>
                <a:cubicBezTo>
                  <a:pt x="44747" y="88116"/>
                  <a:pt x="42055" y="85424"/>
                  <a:pt x="42055" y="82108"/>
                </a:cubicBezTo>
                <a:cubicBezTo>
                  <a:pt x="42055" y="78792"/>
                  <a:pt x="44747" y="76100"/>
                  <a:pt x="48063" y="76100"/>
                </a:cubicBezTo>
                <a:cubicBezTo>
                  <a:pt x="51379" y="76100"/>
                  <a:pt x="54071" y="78792"/>
                  <a:pt x="54071" y="82108"/>
                </a:cubicBezTo>
                <a:close/>
                <a:moveTo>
                  <a:pt x="74097" y="88116"/>
                </a:moveTo>
                <a:cubicBezTo>
                  <a:pt x="70781" y="88116"/>
                  <a:pt x="68089" y="85424"/>
                  <a:pt x="68089" y="82108"/>
                </a:cubicBezTo>
                <a:cubicBezTo>
                  <a:pt x="68089" y="78792"/>
                  <a:pt x="70781" y="76100"/>
                  <a:pt x="74097" y="76100"/>
                </a:cubicBezTo>
                <a:cubicBezTo>
                  <a:pt x="77413" y="76100"/>
                  <a:pt x="80105" y="78792"/>
                  <a:pt x="80105" y="82108"/>
                </a:cubicBezTo>
                <a:cubicBezTo>
                  <a:pt x="80105" y="85424"/>
                  <a:pt x="77413" y="88116"/>
                  <a:pt x="74097" y="88116"/>
                </a:cubicBezTo>
                <a:close/>
                <a:moveTo>
                  <a:pt x="16021" y="106139"/>
                </a:moveTo>
                <a:cubicBezTo>
                  <a:pt x="16021" y="102810"/>
                  <a:pt x="18700" y="100131"/>
                  <a:pt x="22029" y="100131"/>
                </a:cubicBezTo>
                <a:lnTo>
                  <a:pt x="50066" y="100131"/>
                </a:lnTo>
                <a:cubicBezTo>
                  <a:pt x="53395" y="100131"/>
                  <a:pt x="56074" y="102810"/>
                  <a:pt x="56074" y="106139"/>
                </a:cubicBezTo>
                <a:cubicBezTo>
                  <a:pt x="56074" y="109469"/>
                  <a:pt x="53395" y="112147"/>
                  <a:pt x="50066" y="112147"/>
                </a:cubicBezTo>
                <a:lnTo>
                  <a:pt x="22029" y="112147"/>
                </a:lnTo>
                <a:cubicBezTo>
                  <a:pt x="18700" y="112147"/>
                  <a:pt x="16021" y="109469"/>
                  <a:pt x="16021" y="106139"/>
                </a:cubicBezTo>
                <a:close/>
                <a:moveTo>
                  <a:pt x="74097" y="100131"/>
                </a:moveTo>
                <a:cubicBezTo>
                  <a:pt x="77427" y="100131"/>
                  <a:pt x="80105" y="102810"/>
                  <a:pt x="80105" y="106139"/>
                </a:cubicBezTo>
                <a:cubicBezTo>
                  <a:pt x="80105" y="109469"/>
                  <a:pt x="77427" y="112147"/>
                  <a:pt x="74097" y="112147"/>
                </a:cubicBezTo>
                <a:cubicBezTo>
                  <a:pt x="70768" y="112147"/>
                  <a:pt x="68089" y="109469"/>
                  <a:pt x="68089" y="106139"/>
                </a:cubicBezTo>
                <a:cubicBezTo>
                  <a:pt x="68089" y="102810"/>
                  <a:pt x="70768" y="100131"/>
                  <a:pt x="74097" y="100131"/>
                </a:cubicBezTo>
                <a:close/>
              </a:path>
            </a:pathLst>
          </a:custGeom>
          <a:solidFill>
            <a:srgbClr val="2E7D32"/>
          </a:solidFill>
          <a:ln/>
        </p:spPr>
      </p:sp>
      <p:sp>
        <p:nvSpPr>
          <p:cNvPr id="18" name="Text 16"/>
          <p:cNvSpPr/>
          <p:nvPr/>
        </p:nvSpPr>
        <p:spPr>
          <a:xfrm>
            <a:off x="736967" y="3396457"/>
            <a:ext cx="5070654" cy="192252"/>
          </a:xfrm>
          <a:prstGeom prst="rect">
            <a:avLst/>
          </a:prstGeom>
          <a:noFill/>
          <a:ln/>
        </p:spPr>
        <p:txBody>
          <a:bodyPr wrap="square" lIns="0" tIns="0" rIns="0" bIns="0" rtlCol="0" anchor="ctr"/>
          <a:lstStyle/>
          <a:p>
            <a:pPr>
              <a:lnSpc>
                <a:spcPct val="130000"/>
              </a:lnSpc>
            </a:pPr>
            <a:r>
              <a:rPr lang="en-US" sz="1009" b="1" dirty="0">
                <a:solidFill>
                  <a:srgbClr val="1A202C"/>
                </a:solidFill>
                <a:latin typeface="Quattrocento Sans" pitchFamily="34" charset="0"/>
                <a:ea typeface="Quattrocento Sans" pitchFamily="34" charset="-122"/>
                <a:cs typeface="Quattrocento Sans" pitchFamily="34" charset="-120"/>
              </a:rPr>
              <a:t>Calcul des débits</a:t>
            </a:r>
            <a:endParaRPr lang="en-US" sz="1600" dirty="0"/>
          </a:p>
        </p:txBody>
      </p:sp>
      <p:sp>
        <p:nvSpPr>
          <p:cNvPr id="19" name="Text 17"/>
          <p:cNvSpPr/>
          <p:nvPr/>
        </p:nvSpPr>
        <p:spPr>
          <a:xfrm>
            <a:off x="576757" y="3652794"/>
            <a:ext cx="5222854" cy="320420"/>
          </a:xfrm>
          <a:prstGeom prst="rect">
            <a:avLst/>
          </a:prstGeom>
          <a:noFill/>
          <a:ln/>
        </p:spPr>
        <p:txBody>
          <a:bodyPr wrap="square" lIns="0" tIns="0" rIns="0" bIns="0" rtlCol="0" anchor="ctr"/>
          <a:lstStyle/>
          <a:p>
            <a:pPr>
              <a:lnSpc>
                <a:spcPct val="120000"/>
              </a:lnSpc>
            </a:pPr>
            <a:r>
              <a:rPr lang="en-US" sz="883" dirty="0">
                <a:solidFill>
                  <a:srgbClr val="1A202C">
                    <a:alpha val="80000"/>
                  </a:srgbClr>
                </a:solidFill>
                <a:latin typeface="Quattrocento Sans" pitchFamily="34" charset="0"/>
                <a:ea typeface="Quattrocento Sans" pitchFamily="34" charset="-122"/>
                <a:cs typeface="Quattrocento Sans" pitchFamily="34" charset="-120"/>
              </a:rPr>
              <a:t>Débits de conception basés sur les besoins en eau des cultures (ETR - évapotranspiration réelle) et les superficies à irriguer.</a:t>
            </a:r>
            <a:endParaRPr lang="en-US" sz="1600" dirty="0"/>
          </a:p>
        </p:txBody>
      </p:sp>
      <p:sp>
        <p:nvSpPr>
          <p:cNvPr id="20" name="Shape 18"/>
          <p:cNvSpPr/>
          <p:nvPr/>
        </p:nvSpPr>
        <p:spPr>
          <a:xfrm>
            <a:off x="320420" y="4357719"/>
            <a:ext cx="5679453" cy="1922523"/>
          </a:xfrm>
          <a:custGeom>
            <a:avLst/>
            <a:gdLst/>
            <a:ahLst/>
            <a:cxnLst/>
            <a:rect l="l" t="t" r="r" b="b"/>
            <a:pathLst>
              <a:path w="5679453" h="1922523">
                <a:moveTo>
                  <a:pt x="96126" y="0"/>
                </a:moveTo>
                <a:lnTo>
                  <a:pt x="5583327" y="0"/>
                </a:lnTo>
                <a:cubicBezTo>
                  <a:pt x="5636416" y="0"/>
                  <a:pt x="5679453" y="43037"/>
                  <a:pt x="5679453" y="96126"/>
                </a:cubicBezTo>
                <a:lnTo>
                  <a:pt x="5679453" y="1826397"/>
                </a:lnTo>
                <a:cubicBezTo>
                  <a:pt x="5679453" y="1879486"/>
                  <a:pt x="5636416" y="1922523"/>
                  <a:pt x="5583327" y="1922523"/>
                </a:cubicBezTo>
                <a:lnTo>
                  <a:pt x="96126" y="1922523"/>
                </a:lnTo>
                <a:cubicBezTo>
                  <a:pt x="43037" y="1922523"/>
                  <a:pt x="0" y="1879486"/>
                  <a:pt x="0" y="1826397"/>
                </a:cubicBezTo>
                <a:lnTo>
                  <a:pt x="0" y="96126"/>
                </a:lnTo>
                <a:cubicBezTo>
                  <a:pt x="0" y="43073"/>
                  <a:pt x="43073" y="0"/>
                  <a:pt x="96126" y="0"/>
                </a:cubicBezTo>
                <a:close/>
              </a:path>
            </a:pathLst>
          </a:custGeom>
          <a:solidFill>
            <a:srgbClr val="FFFFFF"/>
          </a:solidFill>
          <a:ln/>
          <a:effectLst>
            <a:outerShdw blurRad="120158" dist="80105" dir="5400000" algn="bl" rotWithShape="0">
              <a:srgbClr val="000000">
                <a:alpha val="10196"/>
              </a:srgbClr>
            </a:outerShdw>
          </a:effectLst>
        </p:spPr>
      </p:sp>
      <p:sp>
        <p:nvSpPr>
          <p:cNvPr id="21" name="Shape 19"/>
          <p:cNvSpPr/>
          <p:nvPr/>
        </p:nvSpPr>
        <p:spPr>
          <a:xfrm>
            <a:off x="500657" y="4549971"/>
            <a:ext cx="160210" cy="160210"/>
          </a:xfrm>
          <a:custGeom>
            <a:avLst/>
            <a:gdLst/>
            <a:ahLst/>
            <a:cxnLst/>
            <a:rect l="l" t="t" r="r" b="b"/>
            <a:pathLst>
              <a:path w="160210" h="160210">
                <a:moveTo>
                  <a:pt x="20026" y="20026"/>
                </a:moveTo>
                <a:cubicBezTo>
                  <a:pt x="20026" y="14488"/>
                  <a:pt x="15552" y="10013"/>
                  <a:pt x="10013" y="10013"/>
                </a:cubicBezTo>
                <a:cubicBezTo>
                  <a:pt x="4475" y="10013"/>
                  <a:pt x="0" y="14488"/>
                  <a:pt x="0" y="20026"/>
                </a:cubicBezTo>
                <a:lnTo>
                  <a:pt x="0" y="125164"/>
                </a:lnTo>
                <a:cubicBezTo>
                  <a:pt x="0" y="138995"/>
                  <a:pt x="11202" y="150197"/>
                  <a:pt x="25033" y="150197"/>
                </a:cubicBezTo>
                <a:lnTo>
                  <a:pt x="150197" y="150197"/>
                </a:lnTo>
                <a:cubicBezTo>
                  <a:pt x="155736" y="150197"/>
                  <a:pt x="160210" y="145722"/>
                  <a:pt x="160210" y="140184"/>
                </a:cubicBezTo>
                <a:cubicBezTo>
                  <a:pt x="160210" y="134645"/>
                  <a:pt x="155736" y="130171"/>
                  <a:pt x="150197" y="130171"/>
                </a:cubicBezTo>
                <a:lnTo>
                  <a:pt x="25033" y="130171"/>
                </a:lnTo>
                <a:cubicBezTo>
                  <a:pt x="22279" y="130171"/>
                  <a:pt x="20026" y="127918"/>
                  <a:pt x="20026" y="125164"/>
                </a:cubicBezTo>
                <a:lnTo>
                  <a:pt x="20026" y="20026"/>
                </a:lnTo>
                <a:close/>
                <a:moveTo>
                  <a:pt x="147256" y="47124"/>
                </a:moveTo>
                <a:cubicBezTo>
                  <a:pt x="151167" y="43213"/>
                  <a:pt x="151167" y="36861"/>
                  <a:pt x="147256" y="32949"/>
                </a:cubicBezTo>
                <a:cubicBezTo>
                  <a:pt x="143344" y="29038"/>
                  <a:pt x="136992" y="29038"/>
                  <a:pt x="133081" y="32949"/>
                </a:cubicBezTo>
                <a:lnTo>
                  <a:pt x="100131" y="65930"/>
                </a:lnTo>
                <a:lnTo>
                  <a:pt x="82170" y="48000"/>
                </a:lnTo>
                <a:cubicBezTo>
                  <a:pt x="78259" y="44089"/>
                  <a:pt x="71907" y="44089"/>
                  <a:pt x="67995" y="48000"/>
                </a:cubicBezTo>
                <a:lnTo>
                  <a:pt x="37956" y="78040"/>
                </a:lnTo>
                <a:cubicBezTo>
                  <a:pt x="34045" y="81951"/>
                  <a:pt x="34045" y="88303"/>
                  <a:pt x="37956" y="92215"/>
                </a:cubicBezTo>
                <a:cubicBezTo>
                  <a:pt x="41867" y="96126"/>
                  <a:pt x="48220" y="96126"/>
                  <a:pt x="52131" y="92215"/>
                </a:cubicBezTo>
                <a:lnTo>
                  <a:pt x="75099" y="69247"/>
                </a:lnTo>
                <a:lnTo>
                  <a:pt x="93060" y="87208"/>
                </a:lnTo>
                <a:cubicBezTo>
                  <a:pt x="96971" y="91120"/>
                  <a:pt x="103323" y="91120"/>
                  <a:pt x="107234" y="87208"/>
                </a:cubicBezTo>
                <a:lnTo>
                  <a:pt x="147287" y="47156"/>
                </a:lnTo>
                <a:close/>
              </a:path>
            </a:pathLst>
          </a:custGeom>
          <a:solidFill>
            <a:srgbClr val="2E7D32"/>
          </a:solidFill>
          <a:ln/>
        </p:spPr>
      </p:sp>
      <p:sp>
        <p:nvSpPr>
          <p:cNvPr id="22" name="Text 20"/>
          <p:cNvSpPr/>
          <p:nvPr/>
        </p:nvSpPr>
        <p:spPr>
          <a:xfrm>
            <a:off x="680894" y="4517929"/>
            <a:ext cx="5238875" cy="224294"/>
          </a:xfrm>
          <a:prstGeom prst="rect">
            <a:avLst/>
          </a:prstGeom>
          <a:noFill/>
          <a:ln/>
        </p:spPr>
        <p:txBody>
          <a:bodyPr wrap="square" lIns="0" tIns="0" rIns="0" bIns="0" rtlCol="0" anchor="ctr"/>
          <a:lstStyle/>
          <a:p>
            <a:pPr>
              <a:lnSpc>
                <a:spcPct val="120000"/>
              </a:lnSpc>
            </a:pPr>
            <a:r>
              <a:rPr lang="en-US" sz="1262" b="1" dirty="0">
                <a:solidFill>
                  <a:srgbClr val="1E3A5F"/>
                </a:solidFill>
                <a:latin typeface="Liter" pitchFamily="34" charset="0"/>
                <a:ea typeface="Liter" pitchFamily="34" charset="-122"/>
                <a:cs typeface="Liter" pitchFamily="34" charset="-120"/>
              </a:rPr>
              <a:t>Paramètres de conception</a:t>
            </a:r>
            <a:endParaRPr lang="en-US" sz="1600" dirty="0"/>
          </a:p>
        </p:txBody>
      </p:sp>
      <p:sp>
        <p:nvSpPr>
          <p:cNvPr id="23" name="Shape 21"/>
          <p:cNvSpPr/>
          <p:nvPr/>
        </p:nvSpPr>
        <p:spPr>
          <a:xfrm>
            <a:off x="480631" y="4870392"/>
            <a:ext cx="2627448" cy="576757"/>
          </a:xfrm>
          <a:custGeom>
            <a:avLst/>
            <a:gdLst/>
            <a:ahLst/>
            <a:cxnLst/>
            <a:rect l="l" t="t" r="r" b="b"/>
            <a:pathLst>
              <a:path w="2627448" h="576757">
                <a:moveTo>
                  <a:pt x="64083" y="0"/>
                </a:moveTo>
                <a:lnTo>
                  <a:pt x="2563365" y="0"/>
                </a:lnTo>
                <a:cubicBezTo>
                  <a:pt x="2598757" y="0"/>
                  <a:pt x="2627448" y="28691"/>
                  <a:pt x="2627448" y="64083"/>
                </a:cubicBezTo>
                <a:lnTo>
                  <a:pt x="2627448" y="512673"/>
                </a:lnTo>
                <a:cubicBezTo>
                  <a:pt x="2627448" y="548066"/>
                  <a:pt x="2598757" y="576757"/>
                  <a:pt x="2563365" y="576757"/>
                </a:cubicBezTo>
                <a:lnTo>
                  <a:pt x="64083" y="576757"/>
                </a:lnTo>
                <a:cubicBezTo>
                  <a:pt x="28691" y="576757"/>
                  <a:pt x="0" y="548066"/>
                  <a:pt x="0" y="512673"/>
                </a:cubicBezTo>
                <a:lnTo>
                  <a:pt x="0" y="64083"/>
                </a:lnTo>
                <a:cubicBezTo>
                  <a:pt x="0" y="28715"/>
                  <a:pt x="28715" y="0"/>
                  <a:pt x="64083" y="0"/>
                </a:cubicBezTo>
                <a:close/>
              </a:path>
            </a:pathLst>
          </a:custGeom>
          <a:solidFill>
            <a:srgbClr val="1E3A5F">
              <a:alpha val="5098"/>
            </a:srgbClr>
          </a:solidFill>
          <a:ln/>
        </p:spPr>
      </p:sp>
      <p:sp>
        <p:nvSpPr>
          <p:cNvPr id="24" name="Text 22"/>
          <p:cNvSpPr/>
          <p:nvPr/>
        </p:nvSpPr>
        <p:spPr>
          <a:xfrm>
            <a:off x="528694" y="4966518"/>
            <a:ext cx="2531322" cy="256336"/>
          </a:xfrm>
          <a:prstGeom prst="rect">
            <a:avLst/>
          </a:prstGeom>
          <a:noFill/>
          <a:ln/>
        </p:spPr>
        <p:txBody>
          <a:bodyPr wrap="square" lIns="0" tIns="0" rIns="0" bIns="0" rtlCol="0" anchor="ctr"/>
          <a:lstStyle/>
          <a:p>
            <a:pPr algn="ctr">
              <a:lnSpc>
                <a:spcPct val="110000"/>
              </a:lnSpc>
            </a:pPr>
            <a:r>
              <a:rPr lang="en-US" sz="1514" b="1" dirty="0">
                <a:solidFill>
                  <a:srgbClr val="1E3A5F"/>
                </a:solidFill>
                <a:latin typeface="Quattrocento Sans" pitchFamily="34" charset="0"/>
                <a:ea typeface="Quattrocento Sans" pitchFamily="34" charset="-122"/>
                <a:cs typeface="Quattrocento Sans" pitchFamily="34" charset="-120"/>
              </a:rPr>
              <a:t>Q</a:t>
            </a:r>
            <a:endParaRPr lang="en-US" sz="1600" dirty="0"/>
          </a:p>
        </p:txBody>
      </p:sp>
      <p:sp>
        <p:nvSpPr>
          <p:cNvPr id="25" name="Text 23"/>
          <p:cNvSpPr/>
          <p:nvPr/>
        </p:nvSpPr>
        <p:spPr>
          <a:xfrm>
            <a:off x="552725" y="5222854"/>
            <a:ext cx="2483259" cy="128168"/>
          </a:xfrm>
          <a:prstGeom prst="rect">
            <a:avLst/>
          </a:prstGeom>
          <a:noFill/>
          <a:ln/>
        </p:spPr>
        <p:txBody>
          <a:bodyPr wrap="square" lIns="0" tIns="0" rIns="0" bIns="0" rtlCol="0" anchor="ctr"/>
          <a:lstStyle/>
          <a:p>
            <a:pPr algn="ctr">
              <a:lnSpc>
                <a:spcPct val="110000"/>
              </a:lnSpc>
            </a:pPr>
            <a:r>
              <a:rPr lang="en-US" sz="757" dirty="0">
                <a:solidFill>
                  <a:srgbClr val="1A202C">
                    <a:alpha val="70000"/>
                  </a:srgbClr>
                </a:solidFill>
                <a:latin typeface="Quattrocento Sans" pitchFamily="34" charset="0"/>
                <a:ea typeface="Quattrocento Sans" pitchFamily="34" charset="-122"/>
                <a:cs typeface="Quattrocento Sans" pitchFamily="34" charset="-120"/>
              </a:rPr>
              <a:t>Débit (m³/s)</a:t>
            </a:r>
            <a:endParaRPr lang="en-US" sz="1600" dirty="0"/>
          </a:p>
        </p:txBody>
      </p:sp>
      <p:sp>
        <p:nvSpPr>
          <p:cNvPr id="26" name="Shape 24"/>
          <p:cNvSpPr/>
          <p:nvPr/>
        </p:nvSpPr>
        <p:spPr>
          <a:xfrm>
            <a:off x="3207710" y="4870392"/>
            <a:ext cx="2627448" cy="576757"/>
          </a:xfrm>
          <a:custGeom>
            <a:avLst/>
            <a:gdLst/>
            <a:ahLst/>
            <a:cxnLst/>
            <a:rect l="l" t="t" r="r" b="b"/>
            <a:pathLst>
              <a:path w="2627448" h="576757">
                <a:moveTo>
                  <a:pt x="64083" y="0"/>
                </a:moveTo>
                <a:lnTo>
                  <a:pt x="2563365" y="0"/>
                </a:lnTo>
                <a:cubicBezTo>
                  <a:pt x="2598757" y="0"/>
                  <a:pt x="2627448" y="28691"/>
                  <a:pt x="2627448" y="64083"/>
                </a:cubicBezTo>
                <a:lnTo>
                  <a:pt x="2627448" y="512673"/>
                </a:lnTo>
                <a:cubicBezTo>
                  <a:pt x="2627448" y="548066"/>
                  <a:pt x="2598757" y="576757"/>
                  <a:pt x="2563365" y="576757"/>
                </a:cubicBezTo>
                <a:lnTo>
                  <a:pt x="64083" y="576757"/>
                </a:lnTo>
                <a:cubicBezTo>
                  <a:pt x="28691" y="576757"/>
                  <a:pt x="0" y="548066"/>
                  <a:pt x="0" y="512673"/>
                </a:cubicBezTo>
                <a:lnTo>
                  <a:pt x="0" y="64083"/>
                </a:lnTo>
                <a:cubicBezTo>
                  <a:pt x="0" y="28715"/>
                  <a:pt x="28715" y="0"/>
                  <a:pt x="64083" y="0"/>
                </a:cubicBezTo>
                <a:close/>
              </a:path>
            </a:pathLst>
          </a:custGeom>
          <a:solidFill>
            <a:srgbClr val="4A90A4">
              <a:alpha val="5098"/>
            </a:srgbClr>
          </a:solidFill>
          <a:ln/>
        </p:spPr>
      </p:sp>
      <p:sp>
        <p:nvSpPr>
          <p:cNvPr id="27" name="Text 25"/>
          <p:cNvSpPr/>
          <p:nvPr/>
        </p:nvSpPr>
        <p:spPr>
          <a:xfrm>
            <a:off x="3255773" y="4966518"/>
            <a:ext cx="2531322" cy="256336"/>
          </a:xfrm>
          <a:prstGeom prst="rect">
            <a:avLst/>
          </a:prstGeom>
          <a:noFill/>
          <a:ln/>
        </p:spPr>
        <p:txBody>
          <a:bodyPr wrap="square" lIns="0" tIns="0" rIns="0" bIns="0" rtlCol="0" anchor="ctr"/>
          <a:lstStyle/>
          <a:p>
            <a:pPr algn="ctr">
              <a:lnSpc>
                <a:spcPct val="110000"/>
              </a:lnSpc>
            </a:pPr>
            <a:r>
              <a:rPr lang="en-US" sz="1514" b="1" dirty="0">
                <a:solidFill>
                  <a:srgbClr val="4A90A4"/>
                </a:solidFill>
                <a:latin typeface="Quattrocento Sans" pitchFamily="34" charset="0"/>
                <a:ea typeface="Quattrocento Sans" pitchFamily="34" charset="-122"/>
                <a:cs typeface="Quattrocento Sans" pitchFamily="34" charset="-120"/>
              </a:rPr>
              <a:t>S</a:t>
            </a:r>
            <a:endParaRPr lang="en-US" sz="1600" dirty="0"/>
          </a:p>
        </p:txBody>
      </p:sp>
      <p:sp>
        <p:nvSpPr>
          <p:cNvPr id="28" name="Text 26"/>
          <p:cNvSpPr/>
          <p:nvPr/>
        </p:nvSpPr>
        <p:spPr>
          <a:xfrm>
            <a:off x="3279804" y="5222854"/>
            <a:ext cx="2483259" cy="128168"/>
          </a:xfrm>
          <a:prstGeom prst="rect">
            <a:avLst/>
          </a:prstGeom>
          <a:noFill/>
          <a:ln/>
        </p:spPr>
        <p:txBody>
          <a:bodyPr wrap="square" lIns="0" tIns="0" rIns="0" bIns="0" rtlCol="0" anchor="ctr"/>
          <a:lstStyle/>
          <a:p>
            <a:pPr algn="ctr">
              <a:lnSpc>
                <a:spcPct val="110000"/>
              </a:lnSpc>
            </a:pPr>
            <a:r>
              <a:rPr lang="en-US" sz="757" dirty="0">
                <a:solidFill>
                  <a:srgbClr val="1A202C">
                    <a:alpha val="70000"/>
                  </a:srgbClr>
                </a:solidFill>
                <a:latin typeface="Quattrocento Sans" pitchFamily="34" charset="0"/>
                <a:ea typeface="Quattrocento Sans" pitchFamily="34" charset="-122"/>
                <a:cs typeface="Quattrocento Sans" pitchFamily="34" charset="-120"/>
              </a:rPr>
              <a:t>Section (m²)</a:t>
            </a:r>
            <a:endParaRPr lang="en-US" sz="1600" dirty="0"/>
          </a:p>
        </p:txBody>
      </p:sp>
      <p:sp>
        <p:nvSpPr>
          <p:cNvPr id="29" name="Shape 27"/>
          <p:cNvSpPr/>
          <p:nvPr/>
        </p:nvSpPr>
        <p:spPr>
          <a:xfrm>
            <a:off x="480631" y="5543275"/>
            <a:ext cx="2627448" cy="576757"/>
          </a:xfrm>
          <a:custGeom>
            <a:avLst/>
            <a:gdLst/>
            <a:ahLst/>
            <a:cxnLst/>
            <a:rect l="l" t="t" r="r" b="b"/>
            <a:pathLst>
              <a:path w="2627448" h="576757">
                <a:moveTo>
                  <a:pt x="64083" y="0"/>
                </a:moveTo>
                <a:lnTo>
                  <a:pt x="2563365" y="0"/>
                </a:lnTo>
                <a:cubicBezTo>
                  <a:pt x="2598757" y="0"/>
                  <a:pt x="2627448" y="28691"/>
                  <a:pt x="2627448" y="64083"/>
                </a:cubicBezTo>
                <a:lnTo>
                  <a:pt x="2627448" y="512673"/>
                </a:lnTo>
                <a:cubicBezTo>
                  <a:pt x="2627448" y="548066"/>
                  <a:pt x="2598757" y="576757"/>
                  <a:pt x="2563365" y="576757"/>
                </a:cubicBezTo>
                <a:lnTo>
                  <a:pt x="64083" y="576757"/>
                </a:lnTo>
                <a:cubicBezTo>
                  <a:pt x="28691" y="576757"/>
                  <a:pt x="0" y="548066"/>
                  <a:pt x="0" y="512673"/>
                </a:cubicBezTo>
                <a:lnTo>
                  <a:pt x="0" y="64083"/>
                </a:lnTo>
                <a:cubicBezTo>
                  <a:pt x="0" y="28715"/>
                  <a:pt x="28715" y="0"/>
                  <a:pt x="64083" y="0"/>
                </a:cubicBezTo>
                <a:close/>
              </a:path>
            </a:pathLst>
          </a:custGeom>
          <a:solidFill>
            <a:srgbClr val="2E7D32">
              <a:alpha val="5098"/>
            </a:srgbClr>
          </a:solidFill>
          <a:ln/>
        </p:spPr>
      </p:sp>
      <p:sp>
        <p:nvSpPr>
          <p:cNvPr id="30" name="Text 28"/>
          <p:cNvSpPr/>
          <p:nvPr/>
        </p:nvSpPr>
        <p:spPr>
          <a:xfrm>
            <a:off x="528694" y="5639401"/>
            <a:ext cx="2531322" cy="256336"/>
          </a:xfrm>
          <a:prstGeom prst="rect">
            <a:avLst/>
          </a:prstGeom>
          <a:noFill/>
          <a:ln/>
        </p:spPr>
        <p:txBody>
          <a:bodyPr wrap="square" lIns="0" tIns="0" rIns="0" bIns="0" rtlCol="0" anchor="ctr"/>
          <a:lstStyle/>
          <a:p>
            <a:pPr algn="ctr">
              <a:lnSpc>
                <a:spcPct val="110000"/>
              </a:lnSpc>
            </a:pPr>
            <a:r>
              <a:rPr lang="en-US" sz="1514" b="1" dirty="0">
                <a:solidFill>
                  <a:srgbClr val="2E7D32"/>
                </a:solidFill>
                <a:latin typeface="Quattrocento Sans" pitchFamily="34" charset="0"/>
                <a:ea typeface="Quattrocento Sans" pitchFamily="34" charset="-122"/>
                <a:cs typeface="Quattrocento Sans" pitchFamily="34" charset="-120"/>
              </a:rPr>
              <a:t>I</a:t>
            </a:r>
            <a:endParaRPr lang="en-US" sz="1600" dirty="0"/>
          </a:p>
        </p:txBody>
      </p:sp>
      <p:sp>
        <p:nvSpPr>
          <p:cNvPr id="31" name="Text 29"/>
          <p:cNvSpPr/>
          <p:nvPr/>
        </p:nvSpPr>
        <p:spPr>
          <a:xfrm>
            <a:off x="552725" y="5895737"/>
            <a:ext cx="2483259" cy="128168"/>
          </a:xfrm>
          <a:prstGeom prst="rect">
            <a:avLst/>
          </a:prstGeom>
          <a:noFill/>
          <a:ln/>
        </p:spPr>
        <p:txBody>
          <a:bodyPr wrap="square" lIns="0" tIns="0" rIns="0" bIns="0" rtlCol="0" anchor="ctr"/>
          <a:lstStyle/>
          <a:p>
            <a:pPr algn="ctr">
              <a:lnSpc>
                <a:spcPct val="110000"/>
              </a:lnSpc>
            </a:pPr>
            <a:r>
              <a:rPr lang="en-US" sz="757" dirty="0">
                <a:solidFill>
                  <a:srgbClr val="1A202C">
                    <a:alpha val="70000"/>
                  </a:srgbClr>
                </a:solidFill>
                <a:latin typeface="Quattrocento Sans" pitchFamily="34" charset="0"/>
                <a:ea typeface="Quattrocento Sans" pitchFamily="34" charset="-122"/>
                <a:cs typeface="Quattrocento Sans" pitchFamily="34" charset="-120"/>
              </a:rPr>
              <a:t>Pente (m/m)</a:t>
            </a:r>
            <a:endParaRPr lang="en-US" sz="1600" dirty="0"/>
          </a:p>
        </p:txBody>
      </p:sp>
      <p:sp>
        <p:nvSpPr>
          <p:cNvPr id="32" name="Shape 30"/>
          <p:cNvSpPr/>
          <p:nvPr/>
        </p:nvSpPr>
        <p:spPr>
          <a:xfrm>
            <a:off x="3207710" y="5543275"/>
            <a:ext cx="2627448" cy="576757"/>
          </a:xfrm>
          <a:custGeom>
            <a:avLst/>
            <a:gdLst/>
            <a:ahLst/>
            <a:cxnLst/>
            <a:rect l="l" t="t" r="r" b="b"/>
            <a:pathLst>
              <a:path w="2627448" h="576757">
                <a:moveTo>
                  <a:pt x="64083" y="0"/>
                </a:moveTo>
                <a:lnTo>
                  <a:pt x="2563365" y="0"/>
                </a:lnTo>
                <a:cubicBezTo>
                  <a:pt x="2598757" y="0"/>
                  <a:pt x="2627448" y="28691"/>
                  <a:pt x="2627448" y="64083"/>
                </a:cubicBezTo>
                <a:lnTo>
                  <a:pt x="2627448" y="512673"/>
                </a:lnTo>
                <a:cubicBezTo>
                  <a:pt x="2627448" y="548066"/>
                  <a:pt x="2598757" y="576757"/>
                  <a:pt x="2563365" y="576757"/>
                </a:cubicBezTo>
                <a:lnTo>
                  <a:pt x="64083" y="576757"/>
                </a:lnTo>
                <a:cubicBezTo>
                  <a:pt x="28691" y="576757"/>
                  <a:pt x="0" y="548066"/>
                  <a:pt x="0" y="512673"/>
                </a:cubicBezTo>
                <a:lnTo>
                  <a:pt x="0" y="64083"/>
                </a:lnTo>
                <a:cubicBezTo>
                  <a:pt x="0" y="28715"/>
                  <a:pt x="28715" y="0"/>
                  <a:pt x="64083" y="0"/>
                </a:cubicBezTo>
                <a:close/>
              </a:path>
            </a:pathLst>
          </a:custGeom>
          <a:solidFill>
            <a:srgbClr val="1E3A5F">
              <a:alpha val="5098"/>
            </a:srgbClr>
          </a:solidFill>
          <a:ln/>
        </p:spPr>
      </p:sp>
      <p:sp>
        <p:nvSpPr>
          <p:cNvPr id="33" name="Text 31"/>
          <p:cNvSpPr/>
          <p:nvPr/>
        </p:nvSpPr>
        <p:spPr>
          <a:xfrm>
            <a:off x="3255773" y="5639401"/>
            <a:ext cx="2531322" cy="256336"/>
          </a:xfrm>
          <a:prstGeom prst="rect">
            <a:avLst/>
          </a:prstGeom>
          <a:noFill/>
          <a:ln/>
        </p:spPr>
        <p:txBody>
          <a:bodyPr wrap="square" lIns="0" tIns="0" rIns="0" bIns="0" rtlCol="0" anchor="ctr"/>
          <a:lstStyle/>
          <a:p>
            <a:pPr algn="ctr">
              <a:lnSpc>
                <a:spcPct val="110000"/>
              </a:lnSpc>
            </a:pPr>
            <a:r>
              <a:rPr lang="en-US" sz="1514" b="1" dirty="0">
                <a:solidFill>
                  <a:srgbClr val="1E3A5F"/>
                </a:solidFill>
                <a:latin typeface="Quattrocento Sans" pitchFamily="34" charset="0"/>
                <a:ea typeface="Quattrocento Sans" pitchFamily="34" charset="-122"/>
                <a:cs typeface="Quattrocento Sans" pitchFamily="34" charset="-120"/>
              </a:rPr>
              <a:t>K</a:t>
            </a:r>
            <a:r>
              <a:rPr lang="en-US" sz="1135" b="1" dirty="0">
                <a:solidFill>
                  <a:srgbClr val="1E3A5F"/>
                </a:solidFill>
                <a:latin typeface="Quattrocento Sans" pitchFamily="34" charset="0"/>
                <a:ea typeface="Quattrocento Sans" pitchFamily="34" charset="-122"/>
                <a:cs typeface="Quattrocento Sans" pitchFamily="34" charset="-120"/>
              </a:rPr>
              <a:t>s</a:t>
            </a:r>
            <a:endParaRPr lang="en-US" sz="1600" dirty="0"/>
          </a:p>
        </p:txBody>
      </p:sp>
      <p:sp>
        <p:nvSpPr>
          <p:cNvPr id="34" name="Text 32"/>
          <p:cNvSpPr/>
          <p:nvPr/>
        </p:nvSpPr>
        <p:spPr>
          <a:xfrm>
            <a:off x="3279804" y="5895737"/>
            <a:ext cx="2483259" cy="128168"/>
          </a:xfrm>
          <a:prstGeom prst="rect">
            <a:avLst/>
          </a:prstGeom>
          <a:noFill/>
          <a:ln/>
        </p:spPr>
        <p:txBody>
          <a:bodyPr wrap="square" lIns="0" tIns="0" rIns="0" bIns="0" rtlCol="0" anchor="ctr"/>
          <a:lstStyle/>
          <a:p>
            <a:pPr algn="ctr">
              <a:lnSpc>
                <a:spcPct val="110000"/>
              </a:lnSpc>
            </a:pPr>
            <a:r>
              <a:rPr lang="en-US" sz="757" dirty="0">
                <a:solidFill>
                  <a:srgbClr val="1A202C">
                    <a:alpha val="70000"/>
                  </a:srgbClr>
                </a:solidFill>
                <a:latin typeface="Quattrocento Sans" pitchFamily="34" charset="0"/>
                <a:ea typeface="Quattrocento Sans" pitchFamily="34" charset="-122"/>
                <a:cs typeface="Quattrocento Sans" pitchFamily="34" charset="-120"/>
              </a:rPr>
              <a:t>Rugosité</a:t>
            </a:r>
            <a:endParaRPr lang="en-US" sz="1600" dirty="0"/>
          </a:p>
        </p:txBody>
      </p:sp>
      <p:sp>
        <p:nvSpPr>
          <p:cNvPr id="35" name="Shape 33"/>
          <p:cNvSpPr/>
          <p:nvPr/>
        </p:nvSpPr>
        <p:spPr>
          <a:xfrm>
            <a:off x="6191125" y="1057388"/>
            <a:ext cx="5679453" cy="2915827"/>
          </a:xfrm>
          <a:custGeom>
            <a:avLst/>
            <a:gdLst/>
            <a:ahLst/>
            <a:cxnLst/>
            <a:rect l="l" t="t" r="r" b="b"/>
            <a:pathLst>
              <a:path w="5679453" h="2915827">
                <a:moveTo>
                  <a:pt x="96135" y="0"/>
                </a:moveTo>
                <a:lnTo>
                  <a:pt x="5583319" y="0"/>
                </a:lnTo>
                <a:cubicBezTo>
                  <a:pt x="5636412" y="0"/>
                  <a:pt x="5679453" y="43041"/>
                  <a:pt x="5679453" y="96135"/>
                </a:cubicBezTo>
                <a:lnTo>
                  <a:pt x="5679453" y="2819692"/>
                </a:lnTo>
                <a:cubicBezTo>
                  <a:pt x="5679453" y="2872786"/>
                  <a:pt x="5636412" y="2915827"/>
                  <a:pt x="5583319" y="2915827"/>
                </a:cubicBezTo>
                <a:lnTo>
                  <a:pt x="96135" y="2915827"/>
                </a:lnTo>
                <a:cubicBezTo>
                  <a:pt x="43041" y="2915827"/>
                  <a:pt x="0" y="2872786"/>
                  <a:pt x="0" y="2819692"/>
                </a:cubicBezTo>
                <a:lnTo>
                  <a:pt x="0" y="96135"/>
                </a:lnTo>
                <a:cubicBezTo>
                  <a:pt x="0" y="43041"/>
                  <a:pt x="43041" y="0"/>
                  <a:pt x="96135" y="0"/>
                </a:cubicBezTo>
                <a:close/>
              </a:path>
            </a:pathLst>
          </a:custGeom>
          <a:solidFill>
            <a:srgbClr val="FFFFFF"/>
          </a:solidFill>
          <a:ln/>
          <a:effectLst>
            <a:outerShdw blurRad="120158" dist="80105" dir="5400000" algn="bl" rotWithShape="0">
              <a:srgbClr val="000000">
                <a:alpha val="10196"/>
              </a:srgbClr>
            </a:outerShdw>
          </a:effectLst>
        </p:spPr>
      </p:sp>
      <p:sp>
        <p:nvSpPr>
          <p:cNvPr id="36" name="Shape 34"/>
          <p:cNvSpPr/>
          <p:nvPr/>
        </p:nvSpPr>
        <p:spPr>
          <a:xfrm>
            <a:off x="6351335" y="1249640"/>
            <a:ext cx="200263" cy="160210"/>
          </a:xfrm>
          <a:custGeom>
            <a:avLst/>
            <a:gdLst/>
            <a:ahLst/>
            <a:cxnLst/>
            <a:rect l="l" t="t" r="r" b="b"/>
            <a:pathLst>
              <a:path w="200263" h="160210">
                <a:moveTo>
                  <a:pt x="130140" y="65868"/>
                </a:moveTo>
                <a:cubicBezTo>
                  <a:pt x="133957" y="64835"/>
                  <a:pt x="137962" y="66650"/>
                  <a:pt x="139683" y="70186"/>
                </a:cubicBezTo>
                <a:lnTo>
                  <a:pt x="145503" y="81951"/>
                </a:lnTo>
                <a:cubicBezTo>
                  <a:pt x="148726" y="82389"/>
                  <a:pt x="151887" y="83266"/>
                  <a:pt x="154859" y="84486"/>
                </a:cubicBezTo>
                <a:lnTo>
                  <a:pt x="165811" y="77195"/>
                </a:lnTo>
                <a:cubicBezTo>
                  <a:pt x="169097" y="75005"/>
                  <a:pt x="173446" y="75443"/>
                  <a:pt x="176231" y="78228"/>
                </a:cubicBezTo>
                <a:lnTo>
                  <a:pt x="182239" y="84236"/>
                </a:lnTo>
                <a:cubicBezTo>
                  <a:pt x="185024" y="87020"/>
                  <a:pt x="185462" y="91401"/>
                  <a:pt x="183272" y="94655"/>
                </a:cubicBezTo>
                <a:lnTo>
                  <a:pt x="175981" y="105576"/>
                </a:lnTo>
                <a:cubicBezTo>
                  <a:pt x="176575" y="107047"/>
                  <a:pt x="177107" y="108580"/>
                  <a:pt x="177545" y="110176"/>
                </a:cubicBezTo>
                <a:cubicBezTo>
                  <a:pt x="177984" y="111772"/>
                  <a:pt x="178265" y="113336"/>
                  <a:pt x="178484" y="114932"/>
                </a:cubicBezTo>
                <a:lnTo>
                  <a:pt x="190281" y="120752"/>
                </a:lnTo>
                <a:cubicBezTo>
                  <a:pt x="193817" y="122505"/>
                  <a:pt x="195632" y="126510"/>
                  <a:pt x="194599" y="130296"/>
                </a:cubicBezTo>
                <a:lnTo>
                  <a:pt x="192409" y="138494"/>
                </a:lnTo>
                <a:cubicBezTo>
                  <a:pt x="191376" y="142280"/>
                  <a:pt x="187840" y="144846"/>
                  <a:pt x="183898" y="144596"/>
                </a:cubicBezTo>
                <a:lnTo>
                  <a:pt x="170755" y="143751"/>
                </a:lnTo>
                <a:cubicBezTo>
                  <a:pt x="168784" y="146286"/>
                  <a:pt x="166500" y="148633"/>
                  <a:pt x="163903" y="150635"/>
                </a:cubicBezTo>
                <a:lnTo>
                  <a:pt x="164747" y="163746"/>
                </a:lnTo>
                <a:cubicBezTo>
                  <a:pt x="164998" y="167689"/>
                  <a:pt x="162432" y="171256"/>
                  <a:pt x="158646" y="172257"/>
                </a:cubicBezTo>
                <a:lnTo>
                  <a:pt x="150447" y="174448"/>
                </a:lnTo>
                <a:cubicBezTo>
                  <a:pt x="146630" y="175480"/>
                  <a:pt x="142656" y="173665"/>
                  <a:pt x="140904" y="170130"/>
                </a:cubicBezTo>
                <a:lnTo>
                  <a:pt x="135084" y="158364"/>
                </a:lnTo>
                <a:cubicBezTo>
                  <a:pt x="131861" y="157926"/>
                  <a:pt x="128700" y="157050"/>
                  <a:pt x="125727" y="155830"/>
                </a:cubicBezTo>
                <a:lnTo>
                  <a:pt x="114776" y="163120"/>
                </a:lnTo>
                <a:cubicBezTo>
                  <a:pt x="111490" y="165311"/>
                  <a:pt x="107141" y="164873"/>
                  <a:pt x="104356" y="162088"/>
                </a:cubicBezTo>
                <a:lnTo>
                  <a:pt x="98348" y="156080"/>
                </a:lnTo>
                <a:cubicBezTo>
                  <a:pt x="95563" y="153295"/>
                  <a:pt x="95125" y="148945"/>
                  <a:pt x="97315" y="145660"/>
                </a:cubicBezTo>
                <a:lnTo>
                  <a:pt x="104606" y="134708"/>
                </a:lnTo>
                <a:cubicBezTo>
                  <a:pt x="104011" y="133237"/>
                  <a:pt x="103480" y="131704"/>
                  <a:pt x="103041" y="130108"/>
                </a:cubicBezTo>
                <a:cubicBezTo>
                  <a:pt x="102603" y="128512"/>
                  <a:pt x="102322" y="126917"/>
                  <a:pt x="102103" y="125352"/>
                </a:cubicBezTo>
                <a:lnTo>
                  <a:pt x="90306" y="119532"/>
                </a:lnTo>
                <a:cubicBezTo>
                  <a:pt x="86770" y="117780"/>
                  <a:pt x="84987" y="113774"/>
                  <a:pt x="85988" y="109988"/>
                </a:cubicBezTo>
                <a:lnTo>
                  <a:pt x="88178" y="101790"/>
                </a:lnTo>
                <a:cubicBezTo>
                  <a:pt x="89211" y="98004"/>
                  <a:pt x="92747" y="95438"/>
                  <a:pt x="96689" y="95688"/>
                </a:cubicBezTo>
                <a:lnTo>
                  <a:pt x="109800" y="96533"/>
                </a:lnTo>
                <a:cubicBezTo>
                  <a:pt x="111772" y="93998"/>
                  <a:pt x="114056" y="91652"/>
                  <a:pt x="116653" y="89649"/>
                </a:cubicBezTo>
                <a:lnTo>
                  <a:pt x="115808" y="76569"/>
                </a:lnTo>
                <a:cubicBezTo>
                  <a:pt x="115558" y="72627"/>
                  <a:pt x="118124" y="69059"/>
                  <a:pt x="121910" y="68058"/>
                </a:cubicBezTo>
                <a:lnTo>
                  <a:pt x="130108" y="65868"/>
                </a:lnTo>
                <a:close/>
                <a:moveTo>
                  <a:pt x="140309" y="106390"/>
                </a:moveTo>
                <a:cubicBezTo>
                  <a:pt x="132710" y="106398"/>
                  <a:pt x="126548" y="112575"/>
                  <a:pt x="126557" y="120173"/>
                </a:cubicBezTo>
                <a:cubicBezTo>
                  <a:pt x="126565" y="127772"/>
                  <a:pt x="132742" y="133934"/>
                  <a:pt x="140340" y="133926"/>
                </a:cubicBezTo>
                <a:cubicBezTo>
                  <a:pt x="147939" y="133917"/>
                  <a:pt x="154101" y="127741"/>
                  <a:pt x="154093" y="120142"/>
                </a:cubicBezTo>
                <a:cubicBezTo>
                  <a:pt x="154084" y="112543"/>
                  <a:pt x="147908" y="106381"/>
                  <a:pt x="140309" y="106390"/>
                </a:cubicBezTo>
                <a:close/>
                <a:moveTo>
                  <a:pt x="70374" y="-14237"/>
                </a:moveTo>
                <a:lnTo>
                  <a:pt x="78572" y="-12047"/>
                </a:lnTo>
                <a:cubicBezTo>
                  <a:pt x="82358" y="-11014"/>
                  <a:pt x="84924" y="-7447"/>
                  <a:pt x="84674" y="-3536"/>
                </a:cubicBezTo>
                <a:lnTo>
                  <a:pt x="83829" y="9544"/>
                </a:lnTo>
                <a:cubicBezTo>
                  <a:pt x="86426" y="11546"/>
                  <a:pt x="88710" y="13862"/>
                  <a:pt x="90682" y="16428"/>
                </a:cubicBezTo>
                <a:lnTo>
                  <a:pt x="103824" y="15583"/>
                </a:lnTo>
                <a:cubicBezTo>
                  <a:pt x="107735" y="15333"/>
                  <a:pt x="111302" y="17898"/>
                  <a:pt x="112335" y="21685"/>
                </a:cubicBezTo>
                <a:lnTo>
                  <a:pt x="114525" y="29883"/>
                </a:lnTo>
                <a:cubicBezTo>
                  <a:pt x="115527" y="33669"/>
                  <a:pt x="113743" y="37674"/>
                  <a:pt x="110207" y="39427"/>
                </a:cubicBezTo>
                <a:lnTo>
                  <a:pt x="98410" y="45247"/>
                </a:lnTo>
                <a:cubicBezTo>
                  <a:pt x="98191" y="46843"/>
                  <a:pt x="97878" y="48439"/>
                  <a:pt x="97472" y="50003"/>
                </a:cubicBezTo>
                <a:cubicBezTo>
                  <a:pt x="97065" y="51568"/>
                  <a:pt x="96502" y="53132"/>
                  <a:pt x="95907" y="54603"/>
                </a:cubicBezTo>
                <a:lnTo>
                  <a:pt x="103198" y="65555"/>
                </a:lnTo>
                <a:cubicBezTo>
                  <a:pt x="105388" y="68840"/>
                  <a:pt x="104950" y="73190"/>
                  <a:pt x="102165" y="75975"/>
                </a:cubicBezTo>
                <a:lnTo>
                  <a:pt x="96157" y="81983"/>
                </a:lnTo>
                <a:cubicBezTo>
                  <a:pt x="93373" y="84767"/>
                  <a:pt x="89023" y="85206"/>
                  <a:pt x="85738" y="83015"/>
                </a:cubicBezTo>
                <a:lnTo>
                  <a:pt x="74786" y="75724"/>
                </a:lnTo>
                <a:cubicBezTo>
                  <a:pt x="71813" y="76945"/>
                  <a:pt x="68653" y="77821"/>
                  <a:pt x="65430" y="78259"/>
                </a:cubicBezTo>
                <a:lnTo>
                  <a:pt x="59609" y="90024"/>
                </a:lnTo>
                <a:cubicBezTo>
                  <a:pt x="57857" y="93560"/>
                  <a:pt x="53852" y="95344"/>
                  <a:pt x="50066" y="94343"/>
                </a:cubicBezTo>
                <a:lnTo>
                  <a:pt x="41867" y="92152"/>
                </a:lnTo>
                <a:cubicBezTo>
                  <a:pt x="38050" y="91120"/>
                  <a:pt x="35515" y="87552"/>
                  <a:pt x="35766" y="83641"/>
                </a:cubicBezTo>
                <a:lnTo>
                  <a:pt x="36611" y="70530"/>
                </a:lnTo>
                <a:cubicBezTo>
                  <a:pt x="34013" y="68527"/>
                  <a:pt x="31729" y="66212"/>
                  <a:pt x="29758" y="63646"/>
                </a:cubicBezTo>
                <a:lnTo>
                  <a:pt x="16616" y="64491"/>
                </a:lnTo>
                <a:cubicBezTo>
                  <a:pt x="12704" y="64741"/>
                  <a:pt x="9137" y="62175"/>
                  <a:pt x="8104" y="58389"/>
                </a:cubicBezTo>
                <a:lnTo>
                  <a:pt x="5914" y="50191"/>
                </a:lnTo>
                <a:cubicBezTo>
                  <a:pt x="4913" y="46405"/>
                  <a:pt x="6696" y="42399"/>
                  <a:pt x="10232" y="40647"/>
                </a:cubicBezTo>
                <a:lnTo>
                  <a:pt x="22029" y="34827"/>
                </a:lnTo>
                <a:cubicBezTo>
                  <a:pt x="22248" y="33231"/>
                  <a:pt x="22561" y="31667"/>
                  <a:pt x="22968" y="30071"/>
                </a:cubicBezTo>
                <a:cubicBezTo>
                  <a:pt x="23406" y="28475"/>
                  <a:pt x="23906" y="26942"/>
                  <a:pt x="24532" y="25471"/>
                </a:cubicBezTo>
                <a:lnTo>
                  <a:pt x="17241" y="14550"/>
                </a:lnTo>
                <a:cubicBezTo>
                  <a:pt x="15051" y="11265"/>
                  <a:pt x="15489" y="6915"/>
                  <a:pt x="18274" y="4130"/>
                </a:cubicBezTo>
                <a:lnTo>
                  <a:pt x="24282" y="-1877"/>
                </a:lnTo>
                <a:cubicBezTo>
                  <a:pt x="27067" y="-4662"/>
                  <a:pt x="31416" y="-5100"/>
                  <a:pt x="34702" y="-2910"/>
                </a:cubicBezTo>
                <a:lnTo>
                  <a:pt x="45654" y="4381"/>
                </a:lnTo>
                <a:cubicBezTo>
                  <a:pt x="48626" y="3160"/>
                  <a:pt x="51787" y="2284"/>
                  <a:pt x="55010" y="1846"/>
                </a:cubicBezTo>
                <a:lnTo>
                  <a:pt x="60830" y="-9919"/>
                </a:lnTo>
                <a:cubicBezTo>
                  <a:pt x="62582" y="-13455"/>
                  <a:pt x="66556" y="-15239"/>
                  <a:pt x="70374" y="-14237"/>
                </a:cubicBezTo>
                <a:close/>
                <a:moveTo>
                  <a:pt x="60204" y="26284"/>
                </a:moveTo>
                <a:cubicBezTo>
                  <a:pt x="52605" y="26284"/>
                  <a:pt x="46436" y="32454"/>
                  <a:pt x="46436" y="40053"/>
                </a:cubicBezTo>
                <a:cubicBezTo>
                  <a:pt x="46436" y="47651"/>
                  <a:pt x="52605" y="53821"/>
                  <a:pt x="60204" y="53821"/>
                </a:cubicBezTo>
                <a:cubicBezTo>
                  <a:pt x="67803" y="53821"/>
                  <a:pt x="73972" y="47651"/>
                  <a:pt x="73972" y="40053"/>
                </a:cubicBezTo>
                <a:cubicBezTo>
                  <a:pt x="73972" y="32454"/>
                  <a:pt x="67803" y="26284"/>
                  <a:pt x="60204" y="26284"/>
                </a:cubicBezTo>
                <a:close/>
              </a:path>
            </a:pathLst>
          </a:custGeom>
          <a:solidFill>
            <a:srgbClr val="1E3A5F"/>
          </a:solidFill>
          <a:ln/>
        </p:spPr>
      </p:sp>
      <p:sp>
        <p:nvSpPr>
          <p:cNvPr id="37" name="Text 35"/>
          <p:cNvSpPr/>
          <p:nvPr/>
        </p:nvSpPr>
        <p:spPr>
          <a:xfrm>
            <a:off x="6551598" y="1217598"/>
            <a:ext cx="5238875" cy="224294"/>
          </a:xfrm>
          <a:prstGeom prst="rect">
            <a:avLst/>
          </a:prstGeom>
          <a:noFill/>
          <a:ln/>
        </p:spPr>
        <p:txBody>
          <a:bodyPr wrap="square" lIns="0" tIns="0" rIns="0" bIns="0" rtlCol="0" anchor="ctr"/>
          <a:lstStyle/>
          <a:p>
            <a:pPr>
              <a:lnSpc>
                <a:spcPct val="120000"/>
              </a:lnSpc>
            </a:pPr>
            <a:r>
              <a:rPr lang="en-US" sz="1262" b="1" dirty="0">
                <a:solidFill>
                  <a:srgbClr val="1E3A5F"/>
                </a:solidFill>
                <a:latin typeface="Liter" pitchFamily="34" charset="0"/>
                <a:ea typeface="Liter" pitchFamily="34" charset="-122"/>
                <a:cs typeface="Liter" pitchFamily="34" charset="-120"/>
              </a:rPr>
              <a:t>Gestion hydraulique</a:t>
            </a:r>
            <a:endParaRPr lang="en-US" sz="1600" dirty="0"/>
          </a:p>
        </p:txBody>
      </p:sp>
      <p:sp>
        <p:nvSpPr>
          <p:cNvPr id="38" name="Shape 36"/>
          <p:cNvSpPr/>
          <p:nvPr/>
        </p:nvSpPr>
        <p:spPr>
          <a:xfrm>
            <a:off x="6367356" y="1570060"/>
            <a:ext cx="5343012" cy="576757"/>
          </a:xfrm>
          <a:custGeom>
            <a:avLst/>
            <a:gdLst/>
            <a:ahLst/>
            <a:cxnLst/>
            <a:rect l="l" t="t" r="r" b="b"/>
            <a:pathLst>
              <a:path w="5343012" h="576757">
                <a:moveTo>
                  <a:pt x="32042" y="0"/>
                </a:moveTo>
                <a:lnTo>
                  <a:pt x="5278928" y="0"/>
                </a:lnTo>
                <a:cubicBezTo>
                  <a:pt x="5314321" y="0"/>
                  <a:pt x="5343012" y="28691"/>
                  <a:pt x="5343012" y="64083"/>
                </a:cubicBezTo>
                <a:lnTo>
                  <a:pt x="5343012" y="512673"/>
                </a:lnTo>
                <a:cubicBezTo>
                  <a:pt x="5343012" y="548066"/>
                  <a:pt x="5314321" y="576757"/>
                  <a:pt x="5278928" y="576757"/>
                </a:cubicBezTo>
                <a:lnTo>
                  <a:pt x="32042" y="576757"/>
                </a:lnTo>
                <a:cubicBezTo>
                  <a:pt x="14346" y="576757"/>
                  <a:pt x="0" y="562411"/>
                  <a:pt x="0" y="544715"/>
                </a:cubicBezTo>
                <a:lnTo>
                  <a:pt x="0" y="32042"/>
                </a:lnTo>
                <a:cubicBezTo>
                  <a:pt x="0" y="14358"/>
                  <a:pt x="14358" y="0"/>
                  <a:pt x="32042" y="0"/>
                </a:cubicBezTo>
                <a:close/>
              </a:path>
            </a:pathLst>
          </a:custGeom>
          <a:solidFill>
            <a:srgbClr val="1E3A5F">
              <a:alpha val="5098"/>
            </a:srgbClr>
          </a:solidFill>
          <a:ln/>
        </p:spPr>
      </p:sp>
      <p:sp>
        <p:nvSpPr>
          <p:cNvPr id="39" name="Shape 37"/>
          <p:cNvSpPr/>
          <p:nvPr/>
        </p:nvSpPr>
        <p:spPr>
          <a:xfrm>
            <a:off x="6367356" y="1570060"/>
            <a:ext cx="32042" cy="576757"/>
          </a:xfrm>
          <a:custGeom>
            <a:avLst/>
            <a:gdLst/>
            <a:ahLst/>
            <a:cxnLst/>
            <a:rect l="l" t="t" r="r" b="b"/>
            <a:pathLst>
              <a:path w="32042" h="576757">
                <a:moveTo>
                  <a:pt x="32042" y="0"/>
                </a:moveTo>
                <a:lnTo>
                  <a:pt x="32042" y="0"/>
                </a:lnTo>
                <a:lnTo>
                  <a:pt x="32042" y="576757"/>
                </a:lnTo>
                <a:lnTo>
                  <a:pt x="32042" y="576757"/>
                </a:lnTo>
                <a:cubicBezTo>
                  <a:pt x="14346" y="576757"/>
                  <a:pt x="0" y="562411"/>
                  <a:pt x="0" y="544715"/>
                </a:cubicBezTo>
                <a:lnTo>
                  <a:pt x="0" y="32042"/>
                </a:lnTo>
                <a:cubicBezTo>
                  <a:pt x="0" y="14358"/>
                  <a:pt x="14358" y="0"/>
                  <a:pt x="32042" y="0"/>
                </a:cubicBezTo>
                <a:close/>
              </a:path>
            </a:pathLst>
          </a:custGeom>
          <a:solidFill>
            <a:srgbClr val="1E3A5F"/>
          </a:solidFill>
          <a:ln/>
        </p:spPr>
      </p:sp>
      <p:sp>
        <p:nvSpPr>
          <p:cNvPr id="40" name="Text 38"/>
          <p:cNvSpPr/>
          <p:nvPr/>
        </p:nvSpPr>
        <p:spPr>
          <a:xfrm>
            <a:off x="6479503" y="1666187"/>
            <a:ext cx="5198823" cy="192252"/>
          </a:xfrm>
          <a:prstGeom prst="rect">
            <a:avLst/>
          </a:prstGeom>
          <a:noFill/>
          <a:ln/>
        </p:spPr>
        <p:txBody>
          <a:bodyPr wrap="square" lIns="0" tIns="0" rIns="0" bIns="0" rtlCol="0" anchor="ctr"/>
          <a:lstStyle/>
          <a:p>
            <a:pPr>
              <a:lnSpc>
                <a:spcPct val="130000"/>
              </a:lnSpc>
            </a:pPr>
            <a:r>
              <a:rPr lang="en-US" sz="1009" b="1" dirty="0">
                <a:solidFill>
                  <a:srgbClr val="1A202C"/>
                </a:solidFill>
                <a:latin typeface="Quattrocento Sans" pitchFamily="34" charset="0"/>
                <a:ea typeface="Quattrocento Sans" pitchFamily="34" charset="-122"/>
                <a:cs typeface="Quattrocento Sans" pitchFamily="34" charset="-120"/>
              </a:rPr>
              <a:t>Optimisation de l'allocation</a:t>
            </a:r>
            <a:endParaRPr lang="en-US" sz="1600" dirty="0"/>
          </a:p>
        </p:txBody>
      </p:sp>
      <p:sp>
        <p:nvSpPr>
          <p:cNvPr id="41" name="Text 39"/>
          <p:cNvSpPr/>
          <p:nvPr/>
        </p:nvSpPr>
        <p:spPr>
          <a:xfrm>
            <a:off x="6479503" y="1890481"/>
            <a:ext cx="5190812" cy="160210"/>
          </a:xfrm>
          <a:prstGeom prst="rect">
            <a:avLst/>
          </a:prstGeom>
          <a:noFill/>
          <a:ln/>
        </p:spPr>
        <p:txBody>
          <a:bodyPr wrap="square" lIns="0" tIns="0" rIns="0" bIns="0" rtlCol="0" anchor="ctr"/>
          <a:lstStyle/>
          <a:p>
            <a:pPr>
              <a:lnSpc>
                <a:spcPct val="120000"/>
              </a:lnSpc>
            </a:pPr>
            <a:r>
              <a:rPr lang="en-US" sz="883" dirty="0">
                <a:solidFill>
                  <a:srgbClr val="1A202C">
                    <a:alpha val="70000"/>
                  </a:srgbClr>
                </a:solidFill>
                <a:latin typeface="Quattrocento Sans" pitchFamily="34" charset="0"/>
                <a:ea typeface="Quattrocento Sans" pitchFamily="34" charset="-122"/>
                <a:cs typeface="Quattrocento Sans" pitchFamily="34" charset="-120"/>
              </a:rPr>
              <a:t>Répartition de l'eau entre les différents utilisateurs selon les priorités et les besoins saisonniers.</a:t>
            </a:r>
            <a:endParaRPr lang="en-US" sz="1600" dirty="0"/>
          </a:p>
        </p:txBody>
      </p:sp>
      <p:sp>
        <p:nvSpPr>
          <p:cNvPr id="42" name="Shape 40"/>
          <p:cNvSpPr/>
          <p:nvPr/>
        </p:nvSpPr>
        <p:spPr>
          <a:xfrm>
            <a:off x="6367356" y="2242943"/>
            <a:ext cx="5343012" cy="736967"/>
          </a:xfrm>
          <a:custGeom>
            <a:avLst/>
            <a:gdLst/>
            <a:ahLst/>
            <a:cxnLst/>
            <a:rect l="l" t="t" r="r" b="b"/>
            <a:pathLst>
              <a:path w="5343012" h="736967">
                <a:moveTo>
                  <a:pt x="32042" y="0"/>
                </a:moveTo>
                <a:lnTo>
                  <a:pt x="5278925" y="0"/>
                </a:lnTo>
                <a:cubicBezTo>
                  <a:pt x="5314319" y="0"/>
                  <a:pt x="5343012" y="28693"/>
                  <a:pt x="5343012" y="64087"/>
                </a:cubicBezTo>
                <a:lnTo>
                  <a:pt x="5343012" y="672880"/>
                </a:lnTo>
                <a:cubicBezTo>
                  <a:pt x="5343012" y="708275"/>
                  <a:pt x="5314319" y="736967"/>
                  <a:pt x="5278925" y="736967"/>
                </a:cubicBezTo>
                <a:lnTo>
                  <a:pt x="32042" y="736967"/>
                </a:lnTo>
                <a:cubicBezTo>
                  <a:pt x="14346" y="736967"/>
                  <a:pt x="0" y="722621"/>
                  <a:pt x="0" y="704925"/>
                </a:cubicBezTo>
                <a:lnTo>
                  <a:pt x="0" y="32042"/>
                </a:lnTo>
                <a:cubicBezTo>
                  <a:pt x="0" y="14358"/>
                  <a:pt x="14358" y="0"/>
                  <a:pt x="32042" y="0"/>
                </a:cubicBezTo>
                <a:close/>
              </a:path>
            </a:pathLst>
          </a:custGeom>
          <a:solidFill>
            <a:srgbClr val="4A90A4">
              <a:alpha val="5098"/>
            </a:srgbClr>
          </a:solidFill>
          <a:ln/>
        </p:spPr>
      </p:sp>
      <p:sp>
        <p:nvSpPr>
          <p:cNvPr id="43" name="Shape 41"/>
          <p:cNvSpPr/>
          <p:nvPr/>
        </p:nvSpPr>
        <p:spPr>
          <a:xfrm>
            <a:off x="6367356" y="2242943"/>
            <a:ext cx="32042" cy="736967"/>
          </a:xfrm>
          <a:custGeom>
            <a:avLst/>
            <a:gdLst/>
            <a:ahLst/>
            <a:cxnLst/>
            <a:rect l="l" t="t" r="r" b="b"/>
            <a:pathLst>
              <a:path w="32042" h="736967">
                <a:moveTo>
                  <a:pt x="32042" y="0"/>
                </a:moveTo>
                <a:lnTo>
                  <a:pt x="32042" y="0"/>
                </a:lnTo>
                <a:lnTo>
                  <a:pt x="32042" y="736967"/>
                </a:lnTo>
                <a:lnTo>
                  <a:pt x="32042" y="736967"/>
                </a:lnTo>
                <a:cubicBezTo>
                  <a:pt x="14346" y="736967"/>
                  <a:pt x="0" y="722621"/>
                  <a:pt x="0" y="704925"/>
                </a:cubicBezTo>
                <a:lnTo>
                  <a:pt x="0" y="32042"/>
                </a:lnTo>
                <a:cubicBezTo>
                  <a:pt x="0" y="14358"/>
                  <a:pt x="14358" y="0"/>
                  <a:pt x="32042" y="0"/>
                </a:cubicBezTo>
                <a:close/>
              </a:path>
            </a:pathLst>
          </a:custGeom>
          <a:solidFill>
            <a:srgbClr val="4A90A4"/>
          </a:solidFill>
          <a:ln/>
        </p:spPr>
      </p:sp>
      <p:sp>
        <p:nvSpPr>
          <p:cNvPr id="44" name="Text 42"/>
          <p:cNvSpPr/>
          <p:nvPr/>
        </p:nvSpPr>
        <p:spPr>
          <a:xfrm>
            <a:off x="6479503" y="2339070"/>
            <a:ext cx="5198823" cy="192252"/>
          </a:xfrm>
          <a:prstGeom prst="rect">
            <a:avLst/>
          </a:prstGeom>
          <a:noFill/>
          <a:ln/>
        </p:spPr>
        <p:txBody>
          <a:bodyPr wrap="square" lIns="0" tIns="0" rIns="0" bIns="0" rtlCol="0" anchor="ctr"/>
          <a:lstStyle/>
          <a:p>
            <a:pPr>
              <a:lnSpc>
                <a:spcPct val="130000"/>
              </a:lnSpc>
            </a:pPr>
            <a:r>
              <a:rPr lang="en-US" sz="1009" b="1" dirty="0">
                <a:solidFill>
                  <a:srgbClr val="1A202C"/>
                </a:solidFill>
                <a:latin typeface="Quattrocento Sans" pitchFamily="34" charset="0"/>
                <a:ea typeface="Quattrocento Sans" pitchFamily="34" charset="-122"/>
                <a:cs typeface="Quattrocento Sans" pitchFamily="34" charset="-120"/>
              </a:rPr>
              <a:t>Temps de transit</a:t>
            </a:r>
            <a:endParaRPr lang="en-US" sz="1600" dirty="0"/>
          </a:p>
        </p:txBody>
      </p:sp>
      <p:sp>
        <p:nvSpPr>
          <p:cNvPr id="45" name="Text 43"/>
          <p:cNvSpPr/>
          <p:nvPr/>
        </p:nvSpPr>
        <p:spPr>
          <a:xfrm>
            <a:off x="6479503" y="2563364"/>
            <a:ext cx="5190812" cy="320420"/>
          </a:xfrm>
          <a:prstGeom prst="rect">
            <a:avLst/>
          </a:prstGeom>
          <a:noFill/>
          <a:ln/>
        </p:spPr>
        <p:txBody>
          <a:bodyPr wrap="square" lIns="0" tIns="0" rIns="0" bIns="0" rtlCol="0" anchor="ctr"/>
          <a:lstStyle/>
          <a:p>
            <a:pPr>
              <a:lnSpc>
                <a:spcPct val="120000"/>
              </a:lnSpc>
            </a:pPr>
            <a:r>
              <a:rPr lang="en-US" sz="883" dirty="0">
                <a:solidFill>
                  <a:srgbClr val="1A202C">
                    <a:alpha val="70000"/>
                  </a:srgbClr>
                </a:solidFill>
                <a:latin typeface="Quattrocento Sans" pitchFamily="34" charset="0"/>
                <a:ea typeface="Quattrocento Sans" pitchFamily="34" charset="-122"/>
                <a:cs typeface="Quattrocento Sans" pitchFamily="34" charset="-120"/>
              </a:rPr>
              <a:t>Délais d'acheminement de l'eau depuis la source jusqu'aux parcelles. Impact sur la planification des irrigations.</a:t>
            </a:r>
            <a:endParaRPr lang="en-US" sz="1600" dirty="0"/>
          </a:p>
        </p:txBody>
      </p:sp>
      <p:sp>
        <p:nvSpPr>
          <p:cNvPr id="46" name="Shape 44"/>
          <p:cNvSpPr/>
          <p:nvPr/>
        </p:nvSpPr>
        <p:spPr>
          <a:xfrm>
            <a:off x="6367356" y="3076037"/>
            <a:ext cx="5343012" cy="736967"/>
          </a:xfrm>
          <a:custGeom>
            <a:avLst/>
            <a:gdLst/>
            <a:ahLst/>
            <a:cxnLst/>
            <a:rect l="l" t="t" r="r" b="b"/>
            <a:pathLst>
              <a:path w="5343012" h="736967">
                <a:moveTo>
                  <a:pt x="32042" y="0"/>
                </a:moveTo>
                <a:lnTo>
                  <a:pt x="5278925" y="0"/>
                </a:lnTo>
                <a:cubicBezTo>
                  <a:pt x="5314319" y="0"/>
                  <a:pt x="5343012" y="28693"/>
                  <a:pt x="5343012" y="64087"/>
                </a:cubicBezTo>
                <a:lnTo>
                  <a:pt x="5343012" y="672880"/>
                </a:lnTo>
                <a:cubicBezTo>
                  <a:pt x="5343012" y="708275"/>
                  <a:pt x="5314319" y="736967"/>
                  <a:pt x="5278925" y="736967"/>
                </a:cubicBezTo>
                <a:lnTo>
                  <a:pt x="32042" y="736967"/>
                </a:lnTo>
                <a:cubicBezTo>
                  <a:pt x="14346" y="736967"/>
                  <a:pt x="0" y="722621"/>
                  <a:pt x="0" y="704925"/>
                </a:cubicBezTo>
                <a:lnTo>
                  <a:pt x="0" y="32042"/>
                </a:lnTo>
                <a:cubicBezTo>
                  <a:pt x="0" y="14358"/>
                  <a:pt x="14358" y="0"/>
                  <a:pt x="32042" y="0"/>
                </a:cubicBezTo>
                <a:close/>
              </a:path>
            </a:pathLst>
          </a:custGeom>
          <a:solidFill>
            <a:srgbClr val="2E7D32">
              <a:alpha val="5098"/>
            </a:srgbClr>
          </a:solidFill>
          <a:ln/>
        </p:spPr>
      </p:sp>
      <p:sp>
        <p:nvSpPr>
          <p:cNvPr id="47" name="Shape 45"/>
          <p:cNvSpPr/>
          <p:nvPr/>
        </p:nvSpPr>
        <p:spPr>
          <a:xfrm>
            <a:off x="6367356" y="3076037"/>
            <a:ext cx="32042" cy="736967"/>
          </a:xfrm>
          <a:custGeom>
            <a:avLst/>
            <a:gdLst/>
            <a:ahLst/>
            <a:cxnLst/>
            <a:rect l="l" t="t" r="r" b="b"/>
            <a:pathLst>
              <a:path w="32042" h="736967">
                <a:moveTo>
                  <a:pt x="32042" y="0"/>
                </a:moveTo>
                <a:lnTo>
                  <a:pt x="32042" y="0"/>
                </a:lnTo>
                <a:lnTo>
                  <a:pt x="32042" y="736967"/>
                </a:lnTo>
                <a:lnTo>
                  <a:pt x="32042" y="736967"/>
                </a:lnTo>
                <a:cubicBezTo>
                  <a:pt x="14346" y="736967"/>
                  <a:pt x="0" y="722621"/>
                  <a:pt x="0" y="704925"/>
                </a:cubicBezTo>
                <a:lnTo>
                  <a:pt x="0" y="32042"/>
                </a:lnTo>
                <a:cubicBezTo>
                  <a:pt x="0" y="14358"/>
                  <a:pt x="14358" y="0"/>
                  <a:pt x="32042" y="0"/>
                </a:cubicBezTo>
                <a:close/>
              </a:path>
            </a:pathLst>
          </a:custGeom>
          <a:solidFill>
            <a:srgbClr val="2E7D32"/>
          </a:solidFill>
          <a:ln/>
        </p:spPr>
      </p:sp>
      <p:sp>
        <p:nvSpPr>
          <p:cNvPr id="48" name="Text 46"/>
          <p:cNvSpPr/>
          <p:nvPr/>
        </p:nvSpPr>
        <p:spPr>
          <a:xfrm>
            <a:off x="6479503" y="3172163"/>
            <a:ext cx="5198823" cy="192252"/>
          </a:xfrm>
          <a:prstGeom prst="rect">
            <a:avLst/>
          </a:prstGeom>
          <a:noFill/>
          <a:ln/>
        </p:spPr>
        <p:txBody>
          <a:bodyPr wrap="square" lIns="0" tIns="0" rIns="0" bIns="0" rtlCol="0" anchor="ctr"/>
          <a:lstStyle/>
          <a:p>
            <a:pPr>
              <a:lnSpc>
                <a:spcPct val="130000"/>
              </a:lnSpc>
            </a:pPr>
            <a:r>
              <a:rPr lang="en-US" sz="1009" b="1" dirty="0">
                <a:solidFill>
                  <a:srgbClr val="1A202C"/>
                </a:solidFill>
                <a:latin typeface="Quattrocento Sans" pitchFamily="34" charset="0"/>
                <a:ea typeface="Quattrocento Sans" pitchFamily="34" charset="-122"/>
                <a:cs typeface="Quattrocento Sans" pitchFamily="34" charset="-120"/>
              </a:rPr>
              <a:t>Niveaux d'eau</a:t>
            </a:r>
            <a:endParaRPr lang="en-US" sz="1600" dirty="0"/>
          </a:p>
        </p:txBody>
      </p:sp>
      <p:sp>
        <p:nvSpPr>
          <p:cNvPr id="49" name="Text 47"/>
          <p:cNvSpPr/>
          <p:nvPr/>
        </p:nvSpPr>
        <p:spPr>
          <a:xfrm>
            <a:off x="6479503" y="3396457"/>
            <a:ext cx="5190812" cy="320420"/>
          </a:xfrm>
          <a:prstGeom prst="rect">
            <a:avLst/>
          </a:prstGeom>
          <a:noFill/>
          <a:ln/>
        </p:spPr>
        <p:txBody>
          <a:bodyPr wrap="square" lIns="0" tIns="0" rIns="0" bIns="0" rtlCol="0" anchor="ctr"/>
          <a:lstStyle/>
          <a:p>
            <a:pPr>
              <a:lnSpc>
                <a:spcPct val="120000"/>
              </a:lnSpc>
            </a:pPr>
            <a:r>
              <a:rPr lang="en-US" sz="883" dirty="0">
                <a:solidFill>
                  <a:srgbClr val="1A202C">
                    <a:alpha val="70000"/>
                  </a:srgbClr>
                </a:solidFill>
                <a:latin typeface="Quattrocento Sans" pitchFamily="34" charset="0"/>
                <a:ea typeface="Quattrocento Sans" pitchFamily="34" charset="-122"/>
                <a:cs typeface="Quattrocento Sans" pitchFamily="34" charset="-120"/>
              </a:rPr>
              <a:t>Contrôle des hauteurs pour garantir l'alimentation des prises d'eau secondaires et éviter les débordements.</a:t>
            </a:r>
            <a:endParaRPr lang="en-US" sz="1600" dirty="0"/>
          </a:p>
        </p:txBody>
      </p:sp>
      <p:sp>
        <p:nvSpPr>
          <p:cNvPr id="50" name="Shape 48"/>
          <p:cNvSpPr/>
          <p:nvPr/>
        </p:nvSpPr>
        <p:spPr>
          <a:xfrm>
            <a:off x="6191125" y="4101382"/>
            <a:ext cx="5679453" cy="1858439"/>
          </a:xfrm>
          <a:custGeom>
            <a:avLst/>
            <a:gdLst/>
            <a:ahLst/>
            <a:cxnLst/>
            <a:rect l="l" t="t" r="r" b="b"/>
            <a:pathLst>
              <a:path w="5679453" h="1858439">
                <a:moveTo>
                  <a:pt x="96118" y="0"/>
                </a:moveTo>
                <a:lnTo>
                  <a:pt x="5583335" y="0"/>
                </a:lnTo>
                <a:cubicBezTo>
                  <a:pt x="5636420" y="0"/>
                  <a:pt x="5679453" y="43034"/>
                  <a:pt x="5679453" y="96118"/>
                </a:cubicBezTo>
                <a:lnTo>
                  <a:pt x="5679453" y="1762320"/>
                </a:lnTo>
                <a:cubicBezTo>
                  <a:pt x="5679453" y="1815405"/>
                  <a:pt x="5636420" y="1858439"/>
                  <a:pt x="5583335" y="1858439"/>
                </a:cubicBezTo>
                <a:lnTo>
                  <a:pt x="96118" y="1858439"/>
                </a:lnTo>
                <a:cubicBezTo>
                  <a:pt x="43034" y="1858439"/>
                  <a:pt x="0" y="1815405"/>
                  <a:pt x="0" y="1762320"/>
                </a:cubicBezTo>
                <a:lnTo>
                  <a:pt x="0" y="96118"/>
                </a:lnTo>
                <a:cubicBezTo>
                  <a:pt x="0" y="43069"/>
                  <a:pt x="43069" y="0"/>
                  <a:pt x="96118" y="0"/>
                </a:cubicBezTo>
                <a:close/>
              </a:path>
            </a:pathLst>
          </a:custGeom>
          <a:gradFill flip="none" rotWithShape="1">
            <a:gsLst>
              <a:gs pos="0">
                <a:srgbClr val="4A90A4"/>
              </a:gs>
              <a:gs pos="100000">
                <a:srgbClr val="1E3A5F"/>
              </a:gs>
            </a:gsLst>
            <a:lin ang="2700000" scaled="1"/>
          </a:gradFill>
          <a:ln/>
        </p:spPr>
      </p:sp>
      <p:sp>
        <p:nvSpPr>
          <p:cNvPr id="51" name="Shape 49"/>
          <p:cNvSpPr/>
          <p:nvPr/>
        </p:nvSpPr>
        <p:spPr>
          <a:xfrm>
            <a:off x="6353338" y="4301645"/>
            <a:ext cx="180237" cy="144189"/>
          </a:xfrm>
          <a:custGeom>
            <a:avLst/>
            <a:gdLst/>
            <a:ahLst/>
            <a:cxnLst/>
            <a:rect l="l" t="t" r="r" b="b"/>
            <a:pathLst>
              <a:path w="180237" h="144189">
                <a:moveTo>
                  <a:pt x="18024" y="27035"/>
                </a:moveTo>
                <a:cubicBezTo>
                  <a:pt x="18024" y="17094"/>
                  <a:pt x="26106" y="9012"/>
                  <a:pt x="36047" y="9012"/>
                </a:cubicBezTo>
                <a:lnTo>
                  <a:pt x="144189" y="9012"/>
                </a:lnTo>
                <a:cubicBezTo>
                  <a:pt x="154130" y="9012"/>
                  <a:pt x="162213" y="17094"/>
                  <a:pt x="162213" y="27035"/>
                </a:cubicBezTo>
                <a:lnTo>
                  <a:pt x="162213" y="94624"/>
                </a:lnTo>
                <a:lnTo>
                  <a:pt x="144189" y="94624"/>
                </a:lnTo>
                <a:lnTo>
                  <a:pt x="144189" y="27035"/>
                </a:lnTo>
                <a:lnTo>
                  <a:pt x="36047" y="27035"/>
                </a:lnTo>
                <a:lnTo>
                  <a:pt x="36047" y="94624"/>
                </a:lnTo>
                <a:lnTo>
                  <a:pt x="18024" y="94624"/>
                </a:lnTo>
                <a:lnTo>
                  <a:pt x="18024" y="27035"/>
                </a:lnTo>
                <a:close/>
                <a:moveTo>
                  <a:pt x="0" y="113549"/>
                </a:moveTo>
                <a:cubicBezTo>
                  <a:pt x="0" y="110564"/>
                  <a:pt x="2422" y="108142"/>
                  <a:pt x="5407" y="108142"/>
                </a:cubicBezTo>
                <a:lnTo>
                  <a:pt x="174829" y="108142"/>
                </a:lnTo>
                <a:cubicBezTo>
                  <a:pt x="177815" y="108142"/>
                  <a:pt x="180237" y="110564"/>
                  <a:pt x="180237" y="113549"/>
                </a:cubicBezTo>
                <a:cubicBezTo>
                  <a:pt x="180237" y="125490"/>
                  <a:pt x="170549" y="135177"/>
                  <a:pt x="158608" y="135177"/>
                </a:cubicBezTo>
                <a:lnTo>
                  <a:pt x="21628" y="135177"/>
                </a:lnTo>
                <a:cubicBezTo>
                  <a:pt x="9688" y="135177"/>
                  <a:pt x="0" y="125490"/>
                  <a:pt x="0" y="113549"/>
                </a:cubicBezTo>
                <a:close/>
                <a:moveTo>
                  <a:pt x="79135" y="58858"/>
                </a:moveTo>
                <a:lnTo>
                  <a:pt x="70405" y="67589"/>
                </a:lnTo>
                <a:lnTo>
                  <a:pt x="79135" y="76319"/>
                </a:lnTo>
                <a:cubicBezTo>
                  <a:pt x="81782" y="78966"/>
                  <a:pt x="81782" y="83247"/>
                  <a:pt x="79135" y="85866"/>
                </a:cubicBezTo>
                <a:cubicBezTo>
                  <a:pt x="76488" y="88485"/>
                  <a:pt x="72207" y="88513"/>
                  <a:pt x="69588" y="85866"/>
                </a:cubicBezTo>
                <a:lnTo>
                  <a:pt x="56070" y="72348"/>
                </a:lnTo>
                <a:cubicBezTo>
                  <a:pt x="53423" y="69701"/>
                  <a:pt x="53423" y="65420"/>
                  <a:pt x="56070" y="62801"/>
                </a:cubicBezTo>
                <a:lnTo>
                  <a:pt x="69588" y="49283"/>
                </a:lnTo>
                <a:cubicBezTo>
                  <a:pt x="72235" y="46636"/>
                  <a:pt x="76516" y="46636"/>
                  <a:pt x="79135" y="49283"/>
                </a:cubicBezTo>
                <a:cubicBezTo>
                  <a:pt x="81754" y="51931"/>
                  <a:pt x="81782" y="56211"/>
                  <a:pt x="79135" y="58830"/>
                </a:cubicBezTo>
                <a:close/>
                <a:moveTo>
                  <a:pt x="110676" y="49283"/>
                </a:moveTo>
                <a:lnTo>
                  <a:pt x="124194" y="62801"/>
                </a:lnTo>
                <a:cubicBezTo>
                  <a:pt x="126841" y="65448"/>
                  <a:pt x="126841" y="69729"/>
                  <a:pt x="124194" y="72348"/>
                </a:cubicBezTo>
                <a:lnTo>
                  <a:pt x="110676" y="85866"/>
                </a:lnTo>
                <a:cubicBezTo>
                  <a:pt x="108029" y="88513"/>
                  <a:pt x="103749" y="88513"/>
                  <a:pt x="101130" y="85866"/>
                </a:cubicBezTo>
                <a:cubicBezTo>
                  <a:pt x="98511" y="83219"/>
                  <a:pt x="98482" y="78938"/>
                  <a:pt x="101130" y="76319"/>
                </a:cubicBezTo>
                <a:lnTo>
                  <a:pt x="109860" y="67589"/>
                </a:lnTo>
                <a:lnTo>
                  <a:pt x="101130" y="58858"/>
                </a:lnTo>
                <a:cubicBezTo>
                  <a:pt x="98482" y="56211"/>
                  <a:pt x="98482" y="51931"/>
                  <a:pt x="101130" y="49312"/>
                </a:cubicBezTo>
                <a:cubicBezTo>
                  <a:pt x="103777" y="46693"/>
                  <a:pt x="108057" y="46664"/>
                  <a:pt x="110676" y="49312"/>
                </a:cubicBezTo>
                <a:close/>
              </a:path>
            </a:pathLst>
          </a:custGeom>
          <a:solidFill>
            <a:srgbClr val="FFFFFF"/>
          </a:solidFill>
          <a:ln/>
        </p:spPr>
      </p:sp>
      <p:sp>
        <p:nvSpPr>
          <p:cNvPr id="52" name="Text 50"/>
          <p:cNvSpPr/>
          <p:nvPr/>
        </p:nvSpPr>
        <p:spPr>
          <a:xfrm>
            <a:off x="6535577" y="4261593"/>
            <a:ext cx="5246886" cy="224294"/>
          </a:xfrm>
          <a:prstGeom prst="rect">
            <a:avLst/>
          </a:prstGeom>
          <a:noFill/>
          <a:ln/>
        </p:spPr>
        <p:txBody>
          <a:bodyPr wrap="square" lIns="0" tIns="0" rIns="0" bIns="0" rtlCol="0" anchor="ctr"/>
          <a:lstStyle/>
          <a:p>
            <a:pPr>
              <a:lnSpc>
                <a:spcPct val="130000"/>
              </a:lnSpc>
            </a:pPr>
            <a:r>
              <a:rPr lang="en-US" sz="1135" b="1" dirty="0">
                <a:solidFill>
                  <a:srgbClr val="FFFFFF"/>
                </a:solidFill>
                <a:latin typeface="Liter" pitchFamily="34" charset="0"/>
                <a:ea typeface="Liter" pitchFamily="34" charset="-122"/>
                <a:cs typeface="Liter" pitchFamily="34" charset="-120"/>
              </a:rPr>
              <a:t>Modélisation numérique</a:t>
            </a:r>
            <a:endParaRPr lang="en-US" sz="1600" dirty="0"/>
          </a:p>
        </p:txBody>
      </p:sp>
      <p:sp>
        <p:nvSpPr>
          <p:cNvPr id="53" name="Text 51"/>
          <p:cNvSpPr/>
          <p:nvPr/>
        </p:nvSpPr>
        <p:spPr>
          <a:xfrm>
            <a:off x="6351335" y="4582013"/>
            <a:ext cx="5415106" cy="320420"/>
          </a:xfrm>
          <a:prstGeom prst="rect">
            <a:avLst/>
          </a:prstGeom>
          <a:noFill/>
          <a:ln/>
        </p:spPr>
        <p:txBody>
          <a:bodyPr wrap="square" lIns="0" tIns="0" rIns="0" bIns="0" rtlCol="0" anchor="ctr"/>
          <a:lstStyle/>
          <a:p>
            <a:pPr>
              <a:lnSpc>
                <a:spcPct val="120000"/>
              </a:lnSpc>
            </a:pPr>
            <a:r>
              <a:rPr lang="en-US" sz="883" b="1" dirty="0">
                <a:solidFill>
                  <a:srgbClr val="FFFFFF"/>
                </a:solidFill>
                <a:latin typeface="Quattrocento Sans" pitchFamily="34" charset="0"/>
                <a:ea typeface="Quattrocento Sans" pitchFamily="34" charset="-122"/>
                <a:cs typeface="Quattrocento Sans" pitchFamily="34" charset="-120"/>
              </a:rPr>
              <a:t>Outils modernes :</a:t>
            </a:r>
            <a:r>
              <a:rPr lang="en-US" sz="883" dirty="0">
                <a:solidFill>
                  <a:srgbClr val="FFFFFF"/>
                </a:solidFill>
                <a:latin typeface="Quattrocento Sans" pitchFamily="34" charset="0"/>
                <a:ea typeface="Quattrocento Sans" pitchFamily="34" charset="-122"/>
                <a:cs typeface="Quattrocento Sans" pitchFamily="34" charset="-120"/>
              </a:rPr>
              <a:t> SWMM (Storm Water Management Model), HEC-RAS, MIKE SHE pour la simulation des écoulements en réseau.</a:t>
            </a:r>
            <a:endParaRPr lang="en-US" sz="1600" dirty="0"/>
          </a:p>
        </p:txBody>
      </p:sp>
      <p:sp>
        <p:nvSpPr>
          <p:cNvPr id="54" name="Shape 52"/>
          <p:cNvSpPr/>
          <p:nvPr/>
        </p:nvSpPr>
        <p:spPr>
          <a:xfrm>
            <a:off x="6351335" y="4966518"/>
            <a:ext cx="5359033" cy="833093"/>
          </a:xfrm>
          <a:custGeom>
            <a:avLst/>
            <a:gdLst/>
            <a:ahLst/>
            <a:cxnLst/>
            <a:rect l="l" t="t" r="r" b="b"/>
            <a:pathLst>
              <a:path w="5359033" h="833093">
                <a:moveTo>
                  <a:pt x="64082" y="0"/>
                </a:moveTo>
                <a:lnTo>
                  <a:pt x="5294951" y="0"/>
                </a:lnTo>
                <a:cubicBezTo>
                  <a:pt x="5330343" y="0"/>
                  <a:pt x="5359033" y="28690"/>
                  <a:pt x="5359033" y="64082"/>
                </a:cubicBezTo>
                <a:lnTo>
                  <a:pt x="5359033" y="769012"/>
                </a:lnTo>
                <a:cubicBezTo>
                  <a:pt x="5359033" y="804403"/>
                  <a:pt x="5330343" y="833093"/>
                  <a:pt x="5294951" y="833093"/>
                </a:cubicBezTo>
                <a:lnTo>
                  <a:pt x="64082" y="833093"/>
                </a:lnTo>
                <a:cubicBezTo>
                  <a:pt x="28690" y="833093"/>
                  <a:pt x="0" y="804403"/>
                  <a:pt x="0" y="769012"/>
                </a:cubicBezTo>
                <a:lnTo>
                  <a:pt x="0" y="64082"/>
                </a:lnTo>
                <a:cubicBezTo>
                  <a:pt x="0" y="28714"/>
                  <a:pt x="28714" y="0"/>
                  <a:pt x="64082" y="0"/>
                </a:cubicBezTo>
                <a:close/>
              </a:path>
            </a:pathLst>
          </a:custGeom>
          <a:solidFill>
            <a:srgbClr val="FFFFFF">
              <a:alpha val="10196"/>
            </a:srgbClr>
          </a:solidFill>
          <a:ln/>
        </p:spPr>
      </p:sp>
      <p:sp>
        <p:nvSpPr>
          <p:cNvPr id="55" name="Text 53"/>
          <p:cNvSpPr/>
          <p:nvPr/>
        </p:nvSpPr>
        <p:spPr>
          <a:xfrm>
            <a:off x="6447461" y="5062644"/>
            <a:ext cx="5222854" cy="160210"/>
          </a:xfrm>
          <a:prstGeom prst="rect">
            <a:avLst/>
          </a:prstGeom>
          <a:noFill/>
          <a:ln/>
        </p:spPr>
        <p:txBody>
          <a:bodyPr wrap="square" lIns="0" tIns="0" rIns="0" bIns="0" rtlCol="0" anchor="ctr"/>
          <a:lstStyle/>
          <a:p>
            <a:pPr>
              <a:lnSpc>
                <a:spcPct val="120000"/>
              </a:lnSpc>
            </a:pPr>
            <a:r>
              <a:rPr lang="en-US" sz="883" b="1" dirty="0">
                <a:solidFill>
                  <a:srgbClr val="FFFFFF"/>
                </a:solidFill>
                <a:latin typeface="Quattrocento Sans" pitchFamily="34" charset="0"/>
                <a:ea typeface="Quattrocento Sans" pitchFamily="34" charset="-122"/>
                <a:cs typeface="Quattrocento Sans" pitchFamily="34" charset="-120"/>
              </a:rPr>
              <a:t>Applications :</a:t>
            </a:r>
            <a:endParaRPr lang="en-US" sz="1600" dirty="0"/>
          </a:p>
        </p:txBody>
      </p:sp>
      <p:sp>
        <p:nvSpPr>
          <p:cNvPr id="56" name="Text 54"/>
          <p:cNvSpPr/>
          <p:nvPr/>
        </p:nvSpPr>
        <p:spPr>
          <a:xfrm>
            <a:off x="6447461" y="5254896"/>
            <a:ext cx="5214844" cy="128168"/>
          </a:xfrm>
          <a:prstGeom prst="rect">
            <a:avLst/>
          </a:prstGeom>
          <a:noFill/>
          <a:ln/>
        </p:spPr>
        <p:txBody>
          <a:bodyPr wrap="square" lIns="0" tIns="0" rIns="0" bIns="0" rtlCol="0" anchor="ctr"/>
          <a:lstStyle/>
          <a:p>
            <a:pPr>
              <a:lnSpc>
                <a:spcPct val="110000"/>
              </a:lnSpc>
            </a:pPr>
            <a:r>
              <a:rPr lang="en-US" sz="757" dirty="0">
                <a:solidFill>
                  <a:srgbClr val="FFFFFF"/>
                </a:solidFill>
                <a:latin typeface="Quattrocento Sans" pitchFamily="34" charset="0"/>
                <a:ea typeface="Quattrocento Sans" pitchFamily="34" charset="-122"/>
                <a:cs typeface="Quattrocento Sans" pitchFamily="34" charset="-120"/>
              </a:rPr>
              <a:t>• Planification des campagnes d'irrigation</a:t>
            </a:r>
            <a:endParaRPr lang="en-US" sz="1600" dirty="0"/>
          </a:p>
        </p:txBody>
      </p:sp>
      <p:sp>
        <p:nvSpPr>
          <p:cNvPr id="57" name="Text 55"/>
          <p:cNvSpPr/>
          <p:nvPr/>
        </p:nvSpPr>
        <p:spPr>
          <a:xfrm>
            <a:off x="6447461" y="5415106"/>
            <a:ext cx="5214844" cy="128168"/>
          </a:xfrm>
          <a:prstGeom prst="rect">
            <a:avLst/>
          </a:prstGeom>
          <a:noFill/>
          <a:ln/>
        </p:spPr>
        <p:txBody>
          <a:bodyPr wrap="square" lIns="0" tIns="0" rIns="0" bIns="0" rtlCol="0" anchor="ctr"/>
          <a:lstStyle/>
          <a:p>
            <a:pPr>
              <a:lnSpc>
                <a:spcPct val="110000"/>
              </a:lnSpc>
            </a:pPr>
            <a:r>
              <a:rPr lang="en-US" sz="757" dirty="0">
                <a:solidFill>
                  <a:srgbClr val="FFFFFF"/>
                </a:solidFill>
                <a:latin typeface="Quattrocento Sans" pitchFamily="34" charset="0"/>
                <a:ea typeface="Quattrocento Sans" pitchFamily="34" charset="-122"/>
                <a:cs typeface="Quattrocento Sans" pitchFamily="34" charset="-120"/>
              </a:rPr>
              <a:t>• Gestion des ouvrages de régulation</a:t>
            </a:r>
            <a:endParaRPr lang="en-US" sz="1600" dirty="0"/>
          </a:p>
        </p:txBody>
      </p:sp>
      <p:sp>
        <p:nvSpPr>
          <p:cNvPr id="58" name="Text 56"/>
          <p:cNvSpPr/>
          <p:nvPr/>
        </p:nvSpPr>
        <p:spPr>
          <a:xfrm>
            <a:off x="6447461" y="5575317"/>
            <a:ext cx="5214844" cy="128168"/>
          </a:xfrm>
          <a:prstGeom prst="rect">
            <a:avLst/>
          </a:prstGeom>
          <a:noFill/>
          <a:ln/>
        </p:spPr>
        <p:txBody>
          <a:bodyPr wrap="square" lIns="0" tIns="0" rIns="0" bIns="0" rtlCol="0" anchor="ctr"/>
          <a:lstStyle/>
          <a:p>
            <a:pPr>
              <a:lnSpc>
                <a:spcPct val="110000"/>
              </a:lnSpc>
            </a:pPr>
            <a:r>
              <a:rPr lang="en-US" sz="757" dirty="0">
                <a:solidFill>
                  <a:srgbClr val="FFFFFF"/>
                </a:solidFill>
                <a:latin typeface="Quattrocento Sans" pitchFamily="34" charset="0"/>
                <a:ea typeface="Quattrocento Sans" pitchFamily="34" charset="-122"/>
                <a:cs typeface="Quattrocento Sans" pitchFamily="34" charset="-120"/>
              </a:rPr>
              <a:t>• Optimisation des pertes en réseau</a:t>
            </a:r>
            <a:endParaRPr lang="en-US" sz="1600" dirty="0"/>
          </a:p>
        </p:txBody>
      </p:sp>
      <p:sp>
        <p:nvSpPr>
          <p:cNvPr id="59" name="Shape 57"/>
          <p:cNvSpPr/>
          <p:nvPr/>
        </p:nvSpPr>
        <p:spPr>
          <a:xfrm>
            <a:off x="6199135" y="6096000"/>
            <a:ext cx="5663432" cy="592778"/>
          </a:xfrm>
          <a:custGeom>
            <a:avLst/>
            <a:gdLst/>
            <a:ahLst/>
            <a:cxnLst/>
            <a:rect l="l" t="t" r="r" b="b"/>
            <a:pathLst>
              <a:path w="5663432" h="592778">
                <a:moveTo>
                  <a:pt x="64085" y="0"/>
                </a:moveTo>
                <a:lnTo>
                  <a:pt x="5599347" y="0"/>
                </a:lnTo>
                <a:cubicBezTo>
                  <a:pt x="5634740" y="0"/>
                  <a:pt x="5663432" y="28692"/>
                  <a:pt x="5663432" y="64085"/>
                </a:cubicBezTo>
                <a:lnTo>
                  <a:pt x="5663432" y="528693"/>
                </a:lnTo>
                <a:cubicBezTo>
                  <a:pt x="5663432" y="564086"/>
                  <a:pt x="5634740" y="592778"/>
                  <a:pt x="5599347" y="592778"/>
                </a:cubicBezTo>
                <a:lnTo>
                  <a:pt x="64085" y="592778"/>
                </a:lnTo>
                <a:cubicBezTo>
                  <a:pt x="28692" y="592778"/>
                  <a:pt x="0" y="564086"/>
                  <a:pt x="0" y="528693"/>
                </a:cubicBezTo>
                <a:lnTo>
                  <a:pt x="0" y="64085"/>
                </a:lnTo>
                <a:cubicBezTo>
                  <a:pt x="0" y="28716"/>
                  <a:pt x="28716" y="0"/>
                  <a:pt x="64085" y="0"/>
                </a:cubicBezTo>
                <a:close/>
              </a:path>
            </a:pathLst>
          </a:custGeom>
          <a:solidFill>
            <a:srgbClr val="2E7D32">
              <a:alpha val="10196"/>
            </a:srgbClr>
          </a:solidFill>
          <a:ln w="25400">
            <a:solidFill>
              <a:srgbClr val="2E7D32"/>
            </a:solidFill>
            <a:prstDash val="solid"/>
          </a:ln>
        </p:spPr>
      </p:sp>
      <p:sp>
        <p:nvSpPr>
          <p:cNvPr id="60" name="Shape 58"/>
          <p:cNvSpPr/>
          <p:nvPr/>
        </p:nvSpPr>
        <p:spPr>
          <a:xfrm>
            <a:off x="6351335" y="6256210"/>
            <a:ext cx="112147" cy="112147"/>
          </a:xfrm>
          <a:custGeom>
            <a:avLst/>
            <a:gdLst/>
            <a:ahLst/>
            <a:cxnLst/>
            <a:rect l="l" t="t" r="r" b="b"/>
            <a:pathLst>
              <a:path w="112147" h="112147">
                <a:moveTo>
                  <a:pt x="56074" y="0"/>
                </a:moveTo>
                <a:cubicBezTo>
                  <a:pt x="59293" y="0"/>
                  <a:pt x="62250" y="1774"/>
                  <a:pt x="63784" y="4600"/>
                </a:cubicBezTo>
                <a:lnTo>
                  <a:pt x="111096" y="92215"/>
                </a:lnTo>
                <a:cubicBezTo>
                  <a:pt x="112563" y="94931"/>
                  <a:pt x="112498" y="98216"/>
                  <a:pt x="110921" y="100867"/>
                </a:cubicBezTo>
                <a:cubicBezTo>
                  <a:pt x="109343" y="103517"/>
                  <a:pt x="106474" y="105138"/>
                  <a:pt x="103386" y="105138"/>
                </a:cubicBezTo>
                <a:lnTo>
                  <a:pt x="8761" y="105138"/>
                </a:lnTo>
                <a:cubicBezTo>
                  <a:pt x="5673" y="105138"/>
                  <a:pt x="2826" y="103517"/>
                  <a:pt x="1227" y="100867"/>
                </a:cubicBezTo>
                <a:cubicBezTo>
                  <a:pt x="-372" y="98216"/>
                  <a:pt x="-416" y="94931"/>
                  <a:pt x="1051" y="92215"/>
                </a:cubicBezTo>
                <a:lnTo>
                  <a:pt x="48363" y="4600"/>
                </a:lnTo>
                <a:cubicBezTo>
                  <a:pt x="49897" y="1774"/>
                  <a:pt x="52854" y="0"/>
                  <a:pt x="56074" y="0"/>
                </a:cubicBezTo>
                <a:close/>
                <a:moveTo>
                  <a:pt x="56074" y="36798"/>
                </a:moveTo>
                <a:cubicBezTo>
                  <a:pt x="53160" y="36798"/>
                  <a:pt x="50817" y="39142"/>
                  <a:pt x="50817" y="42055"/>
                </a:cubicBezTo>
                <a:lnTo>
                  <a:pt x="50817" y="66587"/>
                </a:lnTo>
                <a:cubicBezTo>
                  <a:pt x="50817" y="69501"/>
                  <a:pt x="53160" y="71844"/>
                  <a:pt x="56074" y="71844"/>
                </a:cubicBezTo>
                <a:cubicBezTo>
                  <a:pt x="58987" y="71844"/>
                  <a:pt x="61330" y="69501"/>
                  <a:pt x="61330" y="66587"/>
                </a:cubicBezTo>
                <a:lnTo>
                  <a:pt x="61330" y="42055"/>
                </a:lnTo>
                <a:cubicBezTo>
                  <a:pt x="61330" y="39142"/>
                  <a:pt x="58987" y="36798"/>
                  <a:pt x="56074" y="36798"/>
                </a:cubicBezTo>
                <a:close/>
                <a:moveTo>
                  <a:pt x="61922" y="84110"/>
                </a:moveTo>
                <a:cubicBezTo>
                  <a:pt x="62055" y="81940"/>
                  <a:pt x="60972" y="79874"/>
                  <a:pt x="59111" y="78749"/>
                </a:cubicBezTo>
                <a:cubicBezTo>
                  <a:pt x="57250" y="77623"/>
                  <a:pt x="54919" y="77623"/>
                  <a:pt x="53058" y="78749"/>
                </a:cubicBezTo>
                <a:cubicBezTo>
                  <a:pt x="51197" y="79874"/>
                  <a:pt x="50114" y="81940"/>
                  <a:pt x="50247" y="84110"/>
                </a:cubicBezTo>
                <a:cubicBezTo>
                  <a:pt x="50114" y="86281"/>
                  <a:pt x="51197" y="88347"/>
                  <a:pt x="53058" y="89472"/>
                </a:cubicBezTo>
                <a:cubicBezTo>
                  <a:pt x="54919" y="90598"/>
                  <a:pt x="57250" y="90598"/>
                  <a:pt x="59111" y="89472"/>
                </a:cubicBezTo>
                <a:cubicBezTo>
                  <a:pt x="60972" y="88347"/>
                  <a:pt x="62055" y="86281"/>
                  <a:pt x="61922" y="84110"/>
                </a:cubicBezTo>
                <a:close/>
              </a:path>
            </a:pathLst>
          </a:custGeom>
          <a:solidFill>
            <a:srgbClr val="2E7D32"/>
          </a:solidFill>
          <a:ln/>
        </p:spPr>
      </p:sp>
      <p:sp>
        <p:nvSpPr>
          <p:cNvPr id="61" name="Text 59"/>
          <p:cNvSpPr/>
          <p:nvPr/>
        </p:nvSpPr>
        <p:spPr>
          <a:xfrm>
            <a:off x="6519924" y="6232179"/>
            <a:ext cx="5262538" cy="320420"/>
          </a:xfrm>
          <a:prstGeom prst="rect">
            <a:avLst/>
          </a:prstGeom>
          <a:noFill/>
          <a:ln/>
        </p:spPr>
        <p:txBody>
          <a:bodyPr wrap="square" lIns="0" tIns="0" rIns="0" bIns="0" rtlCol="0" anchor="ctr"/>
          <a:lstStyle/>
          <a:p>
            <a:pPr>
              <a:lnSpc>
                <a:spcPct val="120000"/>
              </a:lnSpc>
            </a:pPr>
            <a:r>
              <a:rPr lang="en-US" sz="883" b="1" dirty="0">
                <a:solidFill>
                  <a:srgbClr val="1A202C"/>
                </a:solidFill>
                <a:latin typeface="Quattrocento Sans" pitchFamily="34" charset="0"/>
                <a:ea typeface="Quattrocento Sans" pitchFamily="34" charset="-122"/>
                <a:cs typeface="Quattrocento Sans" pitchFamily="34" charset="-120"/>
              </a:rPr>
              <a:t>Maintenance :</a:t>
            </a:r>
            <a:r>
              <a:rPr lang="en-US" sz="883" dirty="0">
                <a:solidFill>
                  <a:srgbClr val="1A202C"/>
                </a:solidFill>
                <a:latin typeface="Quattrocento Sans" pitchFamily="34" charset="0"/>
                <a:ea typeface="Quattrocento Sans" pitchFamily="34" charset="-122"/>
                <a:cs typeface="Quattrocento Sans" pitchFamily="34" charset="-120"/>
              </a:rPr>
              <a:t> Entretien régulier indispensable pour préserver l'efficacité : curage, réparation des revêtements, contrôle des ouvrages de régulation.</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4A90A4"/>
        </a:solidFill>
        <a:effectLst/>
      </p:bgPr>
    </p:bg>
    <p:spTree>
      <p:nvGrpSpPr>
        <p:cNvPr id="1" name=""/>
        <p:cNvGrpSpPr/>
        <p:nvPr/>
      </p:nvGrpSpPr>
      <p:grpSpPr>
        <a:xfrm>
          <a:off x="0" y="0"/>
          <a:ext cx="0" cy="0"/>
          <a:chOff x="0" y="0"/>
          <a:chExt cx="0" cy="0"/>
        </a:xfrm>
      </p:grpSpPr>
      <p:pic>
        <p:nvPicPr>
          <p:cNvPr id="2" name="Image 0" descr="https://kimi-web-img.moonshot.cn/img/assets.isu.pub/4b11479c6b5d747504b17dad7c311e0da939b65d.jpeg"/>
          <p:cNvPicPr>
            <a:picLocks noChangeAspect="1"/>
          </p:cNvPicPr>
          <p:nvPr/>
        </p:nvPicPr>
        <p:blipFill>
          <a:blip r:embed="rId3">
            <a:alphaModFix amt="20000"/>
          </a:blip>
          <a:srcRect t="13248" b="13248"/>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4A90A4">
                  <a:alpha val="95000"/>
                </a:srgbClr>
              </a:gs>
              <a:gs pos="50000">
                <a:srgbClr val="4A90A4">
                  <a:alpha val="90000"/>
                </a:srgbClr>
              </a:gs>
              <a:gs pos="100000">
                <a:srgbClr val="1E3A5F">
                  <a:alpha val="85000"/>
                </a:srgbClr>
              </a:gs>
            </a:gsLst>
            <a:lin ang="2700000" scaled="1"/>
          </a:gradFill>
          <a:ln/>
        </p:spPr>
      </p:sp>
      <p:sp>
        <p:nvSpPr>
          <p:cNvPr id="4" name="Shape 1"/>
          <p:cNvSpPr/>
          <p:nvPr/>
        </p:nvSpPr>
        <p:spPr>
          <a:xfrm>
            <a:off x="381000" y="1876425"/>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2E7D32"/>
          </a:solidFill>
          <a:ln/>
        </p:spPr>
      </p:sp>
      <p:sp>
        <p:nvSpPr>
          <p:cNvPr id="5" name="Text 2"/>
          <p:cNvSpPr/>
          <p:nvPr/>
        </p:nvSpPr>
        <p:spPr>
          <a:xfrm>
            <a:off x="295275" y="1876425"/>
            <a:ext cx="933450" cy="762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Quattrocento Sans" pitchFamily="34" charset="0"/>
                <a:ea typeface="Quattrocento Sans" pitchFamily="34" charset="-122"/>
                <a:cs typeface="Quattrocento Sans" pitchFamily="34" charset="-120"/>
              </a:rPr>
              <a:t>05</a:t>
            </a:r>
            <a:endParaRPr lang="en-US" sz="1600" dirty="0"/>
          </a:p>
        </p:txBody>
      </p:sp>
      <p:sp>
        <p:nvSpPr>
          <p:cNvPr id="6" name="Shape 3"/>
          <p:cNvSpPr/>
          <p:nvPr/>
        </p:nvSpPr>
        <p:spPr>
          <a:xfrm>
            <a:off x="1295400" y="2238375"/>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2E7D32"/>
          </a:solidFill>
          <a:ln/>
        </p:spPr>
      </p:sp>
      <p:sp>
        <p:nvSpPr>
          <p:cNvPr id="7" name="Text 4"/>
          <p:cNvSpPr/>
          <p:nvPr/>
        </p:nvSpPr>
        <p:spPr>
          <a:xfrm>
            <a:off x="381000" y="2943225"/>
            <a:ext cx="11715750" cy="1428750"/>
          </a:xfrm>
          <a:prstGeom prst="rect">
            <a:avLst/>
          </a:prstGeom>
          <a:noFill/>
          <a:ln/>
        </p:spPr>
        <p:txBody>
          <a:bodyPr wrap="square" lIns="0" tIns="0" rIns="0" bIns="0" rtlCol="0" anchor="ctr"/>
          <a:lstStyle/>
          <a:p>
            <a:pPr>
              <a:lnSpc>
                <a:spcPct val="100000"/>
              </a:lnSpc>
            </a:pPr>
            <a:r>
              <a:rPr lang="en-US" sz="4500" b="1" dirty="0">
                <a:solidFill>
                  <a:srgbClr val="F7FAFC"/>
                </a:solidFill>
                <a:latin typeface="Liter" pitchFamily="34" charset="0"/>
                <a:ea typeface="Liter" pitchFamily="34" charset="-122"/>
                <a:cs typeface="Liter" pitchFamily="34" charset="-120"/>
              </a:rPr>
              <a:t>Ouvrages</a:t>
            </a:r>
            <a:endParaRPr lang="en-US" sz="1600" dirty="0"/>
          </a:p>
          <a:p>
            <a:pPr>
              <a:lnSpc>
                <a:spcPct val="100000"/>
              </a:lnSpc>
            </a:pPr>
            <a:r>
              <a:rPr lang="en-US" sz="4500" b="1" dirty="0">
                <a:solidFill>
                  <a:srgbClr val="1E3A5F"/>
                </a:solidFill>
                <a:latin typeface="Liter" pitchFamily="34" charset="0"/>
                <a:ea typeface="Liter" pitchFamily="34" charset="-122"/>
                <a:cs typeface="Liter" pitchFamily="34" charset="-120"/>
              </a:rPr>
              <a:t>hydrauliques</a:t>
            </a:r>
            <a:endParaRPr lang="en-US" sz="1600" dirty="0"/>
          </a:p>
        </p:txBody>
      </p:sp>
      <p:sp>
        <p:nvSpPr>
          <p:cNvPr id="8" name="Text 5"/>
          <p:cNvSpPr/>
          <p:nvPr/>
        </p:nvSpPr>
        <p:spPr>
          <a:xfrm>
            <a:off x="381000" y="4676775"/>
            <a:ext cx="6515100" cy="304800"/>
          </a:xfrm>
          <a:prstGeom prst="rect">
            <a:avLst/>
          </a:prstGeom>
          <a:noFill/>
          <a:ln/>
        </p:spPr>
        <p:txBody>
          <a:bodyPr wrap="square" lIns="0" tIns="0" rIns="0" bIns="0" rtlCol="0" anchor="ctr"/>
          <a:lstStyle/>
          <a:p>
            <a:pPr>
              <a:lnSpc>
                <a:spcPct val="110000"/>
              </a:lnSpc>
            </a:pPr>
            <a:r>
              <a:rPr lang="en-US" sz="1800" dirty="0">
                <a:solidFill>
                  <a:srgbClr val="F7FAFC">
                    <a:alpha val="80000"/>
                  </a:srgbClr>
                </a:solidFill>
                <a:latin typeface="Quattrocento Sans" pitchFamily="34" charset="0"/>
                <a:ea typeface="Quattrocento Sans" pitchFamily="34" charset="-122"/>
                <a:cs typeface="Quattrocento Sans" pitchFamily="34" charset="-120"/>
              </a:rPr>
              <a:t>Structures de régulation et de stockage</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23395" y="404244"/>
            <a:ext cx="323395" cy="32340"/>
          </a:xfrm>
          <a:custGeom>
            <a:avLst/>
            <a:gdLst/>
            <a:ahLst/>
            <a:cxnLst/>
            <a:rect l="l" t="t" r="r" b="b"/>
            <a:pathLst>
              <a:path w="323395" h="32340">
                <a:moveTo>
                  <a:pt x="0" y="0"/>
                </a:moveTo>
                <a:lnTo>
                  <a:pt x="323395" y="0"/>
                </a:lnTo>
                <a:lnTo>
                  <a:pt x="323395" y="32340"/>
                </a:lnTo>
                <a:lnTo>
                  <a:pt x="0" y="32340"/>
                </a:lnTo>
                <a:lnTo>
                  <a:pt x="0" y="0"/>
                </a:lnTo>
                <a:close/>
              </a:path>
            </a:pathLst>
          </a:custGeom>
          <a:solidFill>
            <a:srgbClr val="2E7D32"/>
          </a:solidFill>
          <a:ln/>
        </p:spPr>
      </p:sp>
      <p:sp>
        <p:nvSpPr>
          <p:cNvPr id="3" name="Text 1"/>
          <p:cNvSpPr/>
          <p:nvPr/>
        </p:nvSpPr>
        <p:spPr>
          <a:xfrm>
            <a:off x="743809" y="323395"/>
            <a:ext cx="1139968" cy="194037"/>
          </a:xfrm>
          <a:prstGeom prst="rect">
            <a:avLst/>
          </a:prstGeom>
          <a:noFill/>
          <a:ln/>
        </p:spPr>
        <p:txBody>
          <a:bodyPr wrap="square" lIns="0" tIns="0" rIns="0" bIns="0" rtlCol="0" anchor="ctr"/>
          <a:lstStyle/>
          <a:p>
            <a:pPr>
              <a:lnSpc>
                <a:spcPct val="130000"/>
              </a:lnSpc>
            </a:pPr>
            <a:r>
              <a:rPr lang="en-US" sz="1019" b="1" kern="0" spc="51" dirty="0">
                <a:solidFill>
                  <a:srgbClr val="4A90A4"/>
                </a:solidFill>
                <a:latin typeface="Quattrocento Sans" pitchFamily="34" charset="0"/>
                <a:ea typeface="Quattrocento Sans" pitchFamily="34" charset="-122"/>
                <a:cs typeface="Quattrocento Sans" pitchFamily="34" charset="-120"/>
              </a:rPr>
              <a:t>Aménagements</a:t>
            </a:r>
            <a:endParaRPr lang="en-US" sz="1600" dirty="0"/>
          </a:p>
        </p:txBody>
      </p:sp>
      <p:sp>
        <p:nvSpPr>
          <p:cNvPr id="4" name="Text 2"/>
          <p:cNvSpPr/>
          <p:nvPr/>
        </p:nvSpPr>
        <p:spPr>
          <a:xfrm>
            <a:off x="323395" y="614451"/>
            <a:ext cx="11690737" cy="323395"/>
          </a:xfrm>
          <a:prstGeom prst="rect">
            <a:avLst/>
          </a:prstGeom>
          <a:noFill/>
          <a:ln/>
        </p:spPr>
        <p:txBody>
          <a:bodyPr wrap="square" lIns="0" tIns="0" rIns="0" bIns="0" rtlCol="0" anchor="ctr"/>
          <a:lstStyle/>
          <a:p>
            <a:pPr>
              <a:lnSpc>
                <a:spcPct val="90000"/>
              </a:lnSpc>
            </a:pPr>
            <a:r>
              <a:rPr lang="en-US" sz="2292" b="1" dirty="0">
                <a:solidFill>
                  <a:srgbClr val="1E3A5F"/>
                </a:solidFill>
                <a:latin typeface="Liter" pitchFamily="34" charset="0"/>
                <a:ea typeface="Liter" pitchFamily="34" charset="-122"/>
                <a:cs typeface="Liter" pitchFamily="34" charset="-120"/>
              </a:rPr>
              <a:t>Barrages et aménagements hydrauliques</a:t>
            </a:r>
            <a:endParaRPr lang="en-US" sz="1600" dirty="0"/>
          </a:p>
        </p:txBody>
      </p:sp>
      <p:sp>
        <p:nvSpPr>
          <p:cNvPr id="5" name="Shape 3"/>
          <p:cNvSpPr/>
          <p:nvPr/>
        </p:nvSpPr>
        <p:spPr>
          <a:xfrm>
            <a:off x="323395" y="1067204"/>
            <a:ext cx="5675586" cy="2716520"/>
          </a:xfrm>
          <a:custGeom>
            <a:avLst/>
            <a:gdLst/>
            <a:ahLst/>
            <a:cxnLst/>
            <a:rect l="l" t="t" r="r" b="b"/>
            <a:pathLst>
              <a:path w="5675586" h="2716520">
                <a:moveTo>
                  <a:pt x="97007" y="0"/>
                </a:moveTo>
                <a:lnTo>
                  <a:pt x="5578579" y="0"/>
                </a:lnTo>
                <a:cubicBezTo>
                  <a:pt x="5632155" y="0"/>
                  <a:pt x="5675586" y="43431"/>
                  <a:pt x="5675586" y="97007"/>
                </a:cubicBezTo>
                <a:lnTo>
                  <a:pt x="5675586" y="2619513"/>
                </a:lnTo>
                <a:cubicBezTo>
                  <a:pt x="5675586" y="2673088"/>
                  <a:pt x="5632155" y="2716520"/>
                  <a:pt x="5578579" y="2716520"/>
                </a:cubicBezTo>
                <a:lnTo>
                  <a:pt x="97007" y="2716520"/>
                </a:lnTo>
                <a:cubicBezTo>
                  <a:pt x="43431" y="2716520"/>
                  <a:pt x="0" y="2673088"/>
                  <a:pt x="0" y="2619513"/>
                </a:cubicBezTo>
                <a:lnTo>
                  <a:pt x="0" y="97007"/>
                </a:lnTo>
                <a:cubicBezTo>
                  <a:pt x="0" y="43431"/>
                  <a:pt x="43431" y="0"/>
                  <a:pt x="97007" y="0"/>
                </a:cubicBezTo>
                <a:close/>
              </a:path>
            </a:pathLst>
          </a:custGeom>
          <a:solidFill>
            <a:srgbClr val="FFFFFF"/>
          </a:solidFill>
          <a:ln/>
          <a:effectLst>
            <a:outerShdw blurRad="121273" dist="80849" dir="5400000" algn="bl" rotWithShape="0">
              <a:srgbClr val="000000">
                <a:alpha val="10196"/>
              </a:srgbClr>
            </a:outerShdw>
          </a:effectLst>
        </p:spPr>
      </p:sp>
      <p:sp>
        <p:nvSpPr>
          <p:cNvPr id="6" name="Shape 4"/>
          <p:cNvSpPr/>
          <p:nvPr/>
        </p:nvSpPr>
        <p:spPr>
          <a:xfrm>
            <a:off x="505305" y="1261241"/>
            <a:ext cx="161698" cy="161698"/>
          </a:xfrm>
          <a:custGeom>
            <a:avLst/>
            <a:gdLst/>
            <a:ahLst/>
            <a:cxnLst/>
            <a:rect l="l" t="t" r="r" b="b"/>
            <a:pathLst>
              <a:path w="161698" h="161698">
                <a:moveTo>
                  <a:pt x="20812" y="72164"/>
                </a:moveTo>
                <a:cubicBezTo>
                  <a:pt x="25013" y="42793"/>
                  <a:pt x="50309" y="20212"/>
                  <a:pt x="80849" y="20212"/>
                </a:cubicBezTo>
                <a:cubicBezTo>
                  <a:pt x="97587" y="20212"/>
                  <a:pt x="112746" y="27002"/>
                  <a:pt x="123737" y="37961"/>
                </a:cubicBezTo>
                <a:cubicBezTo>
                  <a:pt x="123800" y="38024"/>
                  <a:pt x="123863" y="38087"/>
                  <a:pt x="123926" y="38151"/>
                </a:cubicBezTo>
                <a:lnTo>
                  <a:pt x="126326" y="40424"/>
                </a:lnTo>
                <a:lnTo>
                  <a:pt x="111199" y="40424"/>
                </a:lnTo>
                <a:cubicBezTo>
                  <a:pt x="105609" y="40424"/>
                  <a:pt x="101093" y="44941"/>
                  <a:pt x="101093" y="50531"/>
                </a:cubicBezTo>
                <a:cubicBezTo>
                  <a:pt x="101093" y="56120"/>
                  <a:pt x="105609" y="60637"/>
                  <a:pt x="111199" y="60637"/>
                </a:cubicBezTo>
                <a:lnTo>
                  <a:pt x="151623" y="60637"/>
                </a:lnTo>
                <a:cubicBezTo>
                  <a:pt x="157213" y="60637"/>
                  <a:pt x="161729" y="56120"/>
                  <a:pt x="161729" y="50531"/>
                </a:cubicBezTo>
                <a:lnTo>
                  <a:pt x="161729" y="10106"/>
                </a:lnTo>
                <a:cubicBezTo>
                  <a:pt x="161729" y="4516"/>
                  <a:pt x="157213" y="0"/>
                  <a:pt x="151623" y="0"/>
                </a:cubicBezTo>
                <a:cubicBezTo>
                  <a:pt x="146033" y="0"/>
                  <a:pt x="141517" y="4516"/>
                  <a:pt x="141517" y="10106"/>
                </a:cubicBezTo>
                <a:lnTo>
                  <a:pt x="141517" y="26971"/>
                </a:lnTo>
                <a:lnTo>
                  <a:pt x="137948" y="23591"/>
                </a:lnTo>
                <a:cubicBezTo>
                  <a:pt x="123326" y="9032"/>
                  <a:pt x="103114" y="0"/>
                  <a:pt x="80849" y="0"/>
                </a:cubicBezTo>
                <a:cubicBezTo>
                  <a:pt x="40109" y="0"/>
                  <a:pt x="6411" y="30129"/>
                  <a:pt x="821" y="69322"/>
                </a:cubicBezTo>
                <a:cubicBezTo>
                  <a:pt x="32" y="74848"/>
                  <a:pt x="3853" y="79965"/>
                  <a:pt x="9380" y="80754"/>
                </a:cubicBezTo>
                <a:cubicBezTo>
                  <a:pt x="14906" y="81544"/>
                  <a:pt x="20023" y="77691"/>
                  <a:pt x="20812" y="72195"/>
                </a:cubicBezTo>
                <a:close/>
                <a:moveTo>
                  <a:pt x="160876" y="92376"/>
                </a:moveTo>
                <a:cubicBezTo>
                  <a:pt x="161666" y="86849"/>
                  <a:pt x="157813" y="81733"/>
                  <a:pt x="152318" y="80944"/>
                </a:cubicBezTo>
                <a:cubicBezTo>
                  <a:pt x="146823" y="80154"/>
                  <a:pt x="141675" y="84007"/>
                  <a:pt x="140885" y="89502"/>
                </a:cubicBezTo>
                <a:cubicBezTo>
                  <a:pt x="136685" y="118873"/>
                  <a:pt x="111388" y="141454"/>
                  <a:pt x="80849" y="141454"/>
                </a:cubicBezTo>
                <a:cubicBezTo>
                  <a:pt x="64111" y="141454"/>
                  <a:pt x="48951" y="134664"/>
                  <a:pt x="37961" y="123705"/>
                </a:cubicBezTo>
                <a:cubicBezTo>
                  <a:pt x="37898" y="123642"/>
                  <a:pt x="37835" y="123579"/>
                  <a:pt x="37772" y="123516"/>
                </a:cubicBezTo>
                <a:lnTo>
                  <a:pt x="35371" y="121242"/>
                </a:lnTo>
                <a:lnTo>
                  <a:pt x="50499" y="121242"/>
                </a:lnTo>
                <a:cubicBezTo>
                  <a:pt x="56089" y="121242"/>
                  <a:pt x="60605" y="116725"/>
                  <a:pt x="60605" y="111136"/>
                </a:cubicBezTo>
                <a:cubicBezTo>
                  <a:pt x="60605" y="105546"/>
                  <a:pt x="56089" y="101029"/>
                  <a:pt x="50499" y="101029"/>
                </a:cubicBezTo>
                <a:lnTo>
                  <a:pt x="10106" y="101061"/>
                </a:lnTo>
                <a:cubicBezTo>
                  <a:pt x="7422" y="101061"/>
                  <a:pt x="4832" y="102135"/>
                  <a:pt x="2937" y="104061"/>
                </a:cubicBezTo>
                <a:cubicBezTo>
                  <a:pt x="1042" y="105988"/>
                  <a:pt x="-32" y="108546"/>
                  <a:pt x="0" y="111262"/>
                </a:cubicBezTo>
                <a:lnTo>
                  <a:pt x="316" y="151370"/>
                </a:lnTo>
                <a:cubicBezTo>
                  <a:pt x="347" y="156960"/>
                  <a:pt x="4927" y="161445"/>
                  <a:pt x="10517" y="161382"/>
                </a:cubicBezTo>
                <a:cubicBezTo>
                  <a:pt x="16107" y="161319"/>
                  <a:pt x="20591" y="156771"/>
                  <a:pt x="20528" y="151181"/>
                </a:cubicBezTo>
                <a:lnTo>
                  <a:pt x="20402" y="134916"/>
                </a:lnTo>
                <a:lnTo>
                  <a:pt x="23781" y="138106"/>
                </a:lnTo>
                <a:cubicBezTo>
                  <a:pt x="38403" y="152665"/>
                  <a:pt x="58584" y="161698"/>
                  <a:pt x="80849" y="161698"/>
                </a:cubicBezTo>
                <a:cubicBezTo>
                  <a:pt x="121589" y="161698"/>
                  <a:pt x="155287" y="131569"/>
                  <a:pt x="160876" y="92376"/>
                </a:cubicBezTo>
                <a:close/>
              </a:path>
            </a:pathLst>
          </a:custGeom>
          <a:solidFill>
            <a:srgbClr val="4A90A4"/>
          </a:solidFill>
          <a:ln/>
        </p:spPr>
      </p:sp>
      <p:sp>
        <p:nvSpPr>
          <p:cNvPr id="7" name="Text 5"/>
          <p:cNvSpPr/>
          <p:nvPr/>
        </p:nvSpPr>
        <p:spPr>
          <a:xfrm>
            <a:off x="687215" y="1228902"/>
            <a:ext cx="5230918" cy="226377"/>
          </a:xfrm>
          <a:prstGeom prst="rect">
            <a:avLst/>
          </a:prstGeom>
          <a:noFill/>
          <a:ln/>
        </p:spPr>
        <p:txBody>
          <a:bodyPr wrap="square" lIns="0" tIns="0" rIns="0" bIns="0" rtlCol="0" anchor="ctr"/>
          <a:lstStyle/>
          <a:p>
            <a:pPr>
              <a:lnSpc>
                <a:spcPct val="120000"/>
              </a:lnSpc>
            </a:pPr>
            <a:r>
              <a:rPr lang="en-US" sz="1273" b="1" dirty="0">
                <a:solidFill>
                  <a:srgbClr val="1E3A5F"/>
                </a:solidFill>
                <a:latin typeface="Liter" pitchFamily="34" charset="0"/>
                <a:ea typeface="Liter" pitchFamily="34" charset="-122"/>
                <a:cs typeface="Liter" pitchFamily="34" charset="-120"/>
              </a:rPr>
              <a:t>Fonctions des barrages</a:t>
            </a:r>
            <a:endParaRPr lang="en-US" sz="1600" dirty="0"/>
          </a:p>
        </p:txBody>
      </p:sp>
      <p:sp>
        <p:nvSpPr>
          <p:cNvPr id="8" name="Shape 6"/>
          <p:cNvSpPr/>
          <p:nvPr/>
        </p:nvSpPr>
        <p:spPr>
          <a:xfrm>
            <a:off x="485093" y="1584637"/>
            <a:ext cx="2627586" cy="614451"/>
          </a:xfrm>
          <a:custGeom>
            <a:avLst/>
            <a:gdLst/>
            <a:ahLst/>
            <a:cxnLst/>
            <a:rect l="l" t="t" r="r" b="b"/>
            <a:pathLst>
              <a:path w="2627586" h="614451">
                <a:moveTo>
                  <a:pt x="64677" y="0"/>
                </a:moveTo>
                <a:lnTo>
                  <a:pt x="2562909" y="0"/>
                </a:lnTo>
                <a:cubicBezTo>
                  <a:pt x="2598629" y="0"/>
                  <a:pt x="2627586" y="28957"/>
                  <a:pt x="2627586" y="64677"/>
                </a:cubicBezTo>
                <a:lnTo>
                  <a:pt x="2627586" y="549774"/>
                </a:lnTo>
                <a:cubicBezTo>
                  <a:pt x="2627586" y="585494"/>
                  <a:pt x="2598629" y="614451"/>
                  <a:pt x="2562909" y="614451"/>
                </a:cubicBezTo>
                <a:lnTo>
                  <a:pt x="64677" y="614451"/>
                </a:lnTo>
                <a:cubicBezTo>
                  <a:pt x="28957" y="614451"/>
                  <a:pt x="0" y="585494"/>
                  <a:pt x="0" y="549774"/>
                </a:cubicBezTo>
                <a:lnTo>
                  <a:pt x="0" y="64677"/>
                </a:lnTo>
                <a:cubicBezTo>
                  <a:pt x="0" y="28981"/>
                  <a:pt x="28981" y="0"/>
                  <a:pt x="64677" y="0"/>
                </a:cubicBezTo>
                <a:close/>
              </a:path>
            </a:pathLst>
          </a:custGeom>
          <a:solidFill>
            <a:srgbClr val="1E3A5F">
              <a:alpha val="5098"/>
            </a:srgbClr>
          </a:solidFill>
          <a:ln/>
        </p:spPr>
      </p:sp>
      <p:sp>
        <p:nvSpPr>
          <p:cNvPr id="9" name="Shape 7"/>
          <p:cNvSpPr/>
          <p:nvPr/>
        </p:nvSpPr>
        <p:spPr>
          <a:xfrm>
            <a:off x="1713489" y="1681655"/>
            <a:ext cx="169782" cy="194037"/>
          </a:xfrm>
          <a:custGeom>
            <a:avLst/>
            <a:gdLst/>
            <a:ahLst/>
            <a:cxnLst/>
            <a:rect l="l" t="t" r="r" b="b"/>
            <a:pathLst>
              <a:path w="169782" h="194037">
                <a:moveTo>
                  <a:pt x="128398" y="-3752"/>
                </a:moveTo>
                <a:cubicBezTo>
                  <a:pt x="132908" y="-493"/>
                  <a:pt x="134575" y="5419"/>
                  <a:pt x="132529" y="10574"/>
                </a:cubicBezTo>
                <a:lnTo>
                  <a:pt x="102817" y="84891"/>
                </a:lnTo>
                <a:lnTo>
                  <a:pt x="157655" y="84891"/>
                </a:lnTo>
                <a:cubicBezTo>
                  <a:pt x="162771" y="84891"/>
                  <a:pt x="167319" y="88075"/>
                  <a:pt x="169062" y="92888"/>
                </a:cubicBezTo>
                <a:cubicBezTo>
                  <a:pt x="170806" y="97701"/>
                  <a:pt x="169328" y="103082"/>
                  <a:pt x="165424" y="106341"/>
                </a:cubicBezTo>
                <a:lnTo>
                  <a:pt x="56278" y="197296"/>
                </a:lnTo>
                <a:cubicBezTo>
                  <a:pt x="51996" y="200859"/>
                  <a:pt x="45894" y="201048"/>
                  <a:pt x="41384" y="197789"/>
                </a:cubicBezTo>
                <a:cubicBezTo>
                  <a:pt x="36875" y="194530"/>
                  <a:pt x="35207" y="188618"/>
                  <a:pt x="37254" y="183464"/>
                </a:cubicBezTo>
                <a:lnTo>
                  <a:pt x="66966" y="109146"/>
                </a:lnTo>
                <a:lnTo>
                  <a:pt x="12127" y="109146"/>
                </a:lnTo>
                <a:cubicBezTo>
                  <a:pt x="7011" y="109146"/>
                  <a:pt x="2463" y="105962"/>
                  <a:pt x="720" y="101149"/>
                </a:cubicBezTo>
                <a:cubicBezTo>
                  <a:pt x="-1023" y="96336"/>
                  <a:pt x="455" y="90955"/>
                  <a:pt x="4358" y="87696"/>
                </a:cubicBezTo>
                <a:lnTo>
                  <a:pt x="113504" y="-3259"/>
                </a:lnTo>
                <a:cubicBezTo>
                  <a:pt x="117787" y="-6822"/>
                  <a:pt x="123888" y="-7011"/>
                  <a:pt x="128398" y="-3752"/>
                </a:cubicBezTo>
                <a:close/>
              </a:path>
            </a:pathLst>
          </a:custGeom>
          <a:solidFill>
            <a:srgbClr val="1E3A5F"/>
          </a:solidFill>
          <a:ln/>
        </p:spPr>
      </p:sp>
      <p:sp>
        <p:nvSpPr>
          <p:cNvPr id="10" name="Text 8"/>
          <p:cNvSpPr/>
          <p:nvPr/>
        </p:nvSpPr>
        <p:spPr>
          <a:xfrm>
            <a:off x="553814" y="1940371"/>
            <a:ext cx="2490143" cy="161698"/>
          </a:xfrm>
          <a:prstGeom prst="rect">
            <a:avLst/>
          </a:prstGeom>
          <a:noFill/>
          <a:ln/>
        </p:spPr>
        <p:txBody>
          <a:bodyPr wrap="square" lIns="0" tIns="0" rIns="0" bIns="0" rtlCol="0" anchor="ctr"/>
          <a:lstStyle/>
          <a:p>
            <a:pPr algn="ct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Hydroélectricité</a:t>
            </a:r>
            <a:endParaRPr lang="en-US" sz="1600" dirty="0"/>
          </a:p>
        </p:txBody>
      </p:sp>
      <p:sp>
        <p:nvSpPr>
          <p:cNvPr id="11" name="Shape 9"/>
          <p:cNvSpPr/>
          <p:nvPr/>
        </p:nvSpPr>
        <p:spPr>
          <a:xfrm>
            <a:off x="3208687" y="1584637"/>
            <a:ext cx="2627586" cy="614451"/>
          </a:xfrm>
          <a:custGeom>
            <a:avLst/>
            <a:gdLst/>
            <a:ahLst/>
            <a:cxnLst/>
            <a:rect l="l" t="t" r="r" b="b"/>
            <a:pathLst>
              <a:path w="2627586" h="614451">
                <a:moveTo>
                  <a:pt x="64677" y="0"/>
                </a:moveTo>
                <a:lnTo>
                  <a:pt x="2562909" y="0"/>
                </a:lnTo>
                <a:cubicBezTo>
                  <a:pt x="2598629" y="0"/>
                  <a:pt x="2627586" y="28957"/>
                  <a:pt x="2627586" y="64677"/>
                </a:cubicBezTo>
                <a:lnTo>
                  <a:pt x="2627586" y="549774"/>
                </a:lnTo>
                <a:cubicBezTo>
                  <a:pt x="2627586" y="585494"/>
                  <a:pt x="2598629" y="614451"/>
                  <a:pt x="2562909" y="614451"/>
                </a:cubicBezTo>
                <a:lnTo>
                  <a:pt x="64677" y="614451"/>
                </a:lnTo>
                <a:cubicBezTo>
                  <a:pt x="28957" y="614451"/>
                  <a:pt x="0" y="585494"/>
                  <a:pt x="0" y="549774"/>
                </a:cubicBezTo>
                <a:lnTo>
                  <a:pt x="0" y="64677"/>
                </a:lnTo>
                <a:cubicBezTo>
                  <a:pt x="0" y="28981"/>
                  <a:pt x="28981" y="0"/>
                  <a:pt x="64677" y="0"/>
                </a:cubicBezTo>
                <a:close/>
              </a:path>
            </a:pathLst>
          </a:custGeom>
          <a:solidFill>
            <a:srgbClr val="4A90A4">
              <a:alpha val="5098"/>
            </a:srgbClr>
          </a:solidFill>
          <a:ln/>
        </p:spPr>
      </p:sp>
      <p:sp>
        <p:nvSpPr>
          <p:cNvPr id="12" name="Shape 10"/>
          <p:cNvSpPr/>
          <p:nvPr/>
        </p:nvSpPr>
        <p:spPr>
          <a:xfrm>
            <a:off x="4449211" y="1681655"/>
            <a:ext cx="145528" cy="194037"/>
          </a:xfrm>
          <a:custGeom>
            <a:avLst/>
            <a:gdLst/>
            <a:ahLst/>
            <a:cxnLst/>
            <a:rect l="l" t="t" r="r" b="b"/>
            <a:pathLst>
              <a:path w="145528" h="194037">
                <a:moveTo>
                  <a:pt x="72764" y="194037"/>
                </a:moveTo>
                <a:cubicBezTo>
                  <a:pt x="32592" y="194037"/>
                  <a:pt x="0" y="161445"/>
                  <a:pt x="0" y="121273"/>
                </a:cubicBezTo>
                <a:cubicBezTo>
                  <a:pt x="0" y="86710"/>
                  <a:pt x="49343" y="17395"/>
                  <a:pt x="63138" y="-1326"/>
                </a:cubicBezTo>
                <a:cubicBezTo>
                  <a:pt x="65374" y="-4358"/>
                  <a:pt x="68898" y="-6064"/>
                  <a:pt x="72688" y="-6064"/>
                </a:cubicBezTo>
                <a:lnTo>
                  <a:pt x="72840" y="-6064"/>
                </a:lnTo>
                <a:cubicBezTo>
                  <a:pt x="76630" y="-6064"/>
                  <a:pt x="80154" y="-4358"/>
                  <a:pt x="82390" y="-1326"/>
                </a:cubicBezTo>
                <a:cubicBezTo>
                  <a:pt x="96185" y="17395"/>
                  <a:pt x="145528" y="86710"/>
                  <a:pt x="145528" y="121273"/>
                </a:cubicBezTo>
                <a:cubicBezTo>
                  <a:pt x="145528" y="161445"/>
                  <a:pt x="112936" y="194037"/>
                  <a:pt x="72764" y="194037"/>
                </a:cubicBezTo>
                <a:close/>
                <a:moveTo>
                  <a:pt x="42446" y="118241"/>
                </a:moveTo>
                <a:cubicBezTo>
                  <a:pt x="42446" y="113201"/>
                  <a:pt x="38391" y="109146"/>
                  <a:pt x="33350" y="109146"/>
                </a:cubicBezTo>
                <a:cubicBezTo>
                  <a:pt x="28310" y="109146"/>
                  <a:pt x="24255" y="113201"/>
                  <a:pt x="24255" y="118241"/>
                </a:cubicBezTo>
                <a:cubicBezTo>
                  <a:pt x="24255" y="146703"/>
                  <a:pt x="47334" y="169782"/>
                  <a:pt x="75796" y="169782"/>
                </a:cubicBezTo>
                <a:cubicBezTo>
                  <a:pt x="80836" y="169782"/>
                  <a:pt x="84891" y="165727"/>
                  <a:pt x="84891" y="160687"/>
                </a:cubicBezTo>
                <a:cubicBezTo>
                  <a:pt x="84891" y="155647"/>
                  <a:pt x="80836" y="151592"/>
                  <a:pt x="75796" y="151592"/>
                </a:cubicBezTo>
                <a:cubicBezTo>
                  <a:pt x="57377" y="151592"/>
                  <a:pt x="42446" y="136660"/>
                  <a:pt x="42446" y="118241"/>
                </a:cubicBezTo>
                <a:close/>
              </a:path>
            </a:pathLst>
          </a:custGeom>
          <a:solidFill>
            <a:srgbClr val="4A90A4"/>
          </a:solidFill>
          <a:ln/>
        </p:spPr>
      </p:sp>
      <p:sp>
        <p:nvSpPr>
          <p:cNvPr id="13" name="Text 11"/>
          <p:cNvSpPr/>
          <p:nvPr/>
        </p:nvSpPr>
        <p:spPr>
          <a:xfrm>
            <a:off x="3277408" y="1940371"/>
            <a:ext cx="2490143" cy="161698"/>
          </a:xfrm>
          <a:prstGeom prst="rect">
            <a:avLst/>
          </a:prstGeom>
          <a:noFill/>
          <a:ln/>
        </p:spPr>
        <p:txBody>
          <a:bodyPr wrap="square" lIns="0" tIns="0" rIns="0" bIns="0" rtlCol="0" anchor="ctr"/>
          <a:lstStyle/>
          <a:p>
            <a:pPr algn="ct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Eau potable</a:t>
            </a:r>
            <a:endParaRPr lang="en-US" sz="1600" dirty="0"/>
          </a:p>
        </p:txBody>
      </p:sp>
      <p:sp>
        <p:nvSpPr>
          <p:cNvPr id="14" name="Shape 12"/>
          <p:cNvSpPr/>
          <p:nvPr/>
        </p:nvSpPr>
        <p:spPr>
          <a:xfrm>
            <a:off x="485093" y="2296106"/>
            <a:ext cx="2627586" cy="614451"/>
          </a:xfrm>
          <a:custGeom>
            <a:avLst/>
            <a:gdLst/>
            <a:ahLst/>
            <a:cxnLst/>
            <a:rect l="l" t="t" r="r" b="b"/>
            <a:pathLst>
              <a:path w="2627586" h="614451">
                <a:moveTo>
                  <a:pt x="64677" y="0"/>
                </a:moveTo>
                <a:lnTo>
                  <a:pt x="2562909" y="0"/>
                </a:lnTo>
                <a:cubicBezTo>
                  <a:pt x="2598629" y="0"/>
                  <a:pt x="2627586" y="28957"/>
                  <a:pt x="2627586" y="64677"/>
                </a:cubicBezTo>
                <a:lnTo>
                  <a:pt x="2627586" y="549774"/>
                </a:lnTo>
                <a:cubicBezTo>
                  <a:pt x="2627586" y="585494"/>
                  <a:pt x="2598629" y="614451"/>
                  <a:pt x="2562909" y="614451"/>
                </a:cubicBezTo>
                <a:lnTo>
                  <a:pt x="64677" y="614451"/>
                </a:lnTo>
                <a:cubicBezTo>
                  <a:pt x="28957" y="614451"/>
                  <a:pt x="0" y="585494"/>
                  <a:pt x="0" y="549774"/>
                </a:cubicBezTo>
                <a:lnTo>
                  <a:pt x="0" y="64677"/>
                </a:lnTo>
                <a:cubicBezTo>
                  <a:pt x="0" y="28981"/>
                  <a:pt x="28981" y="0"/>
                  <a:pt x="64677" y="0"/>
                </a:cubicBezTo>
                <a:close/>
              </a:path>
            </a:pathLst>
          </a:custGeom>
          <a:solidFill>
            <a:srgbClr val="2E7D32">
              <a:alpha val="5098"/>
            </a:srgbClr>
          </a:solidFill>
          <a:ln/>
        </p:spPr>
      </p:sp>
      <p:sp>
        <p:nvSpPr>
          <p:cNvPr id="15" name="Shape 13"/>
          <p:cNvSpPr/>
          <p:nvPr/>
        </p:nvSpPr>
        <p:spPr>
          <a:xfrm>
            <a:off x="1701362" y="2393125"/>
            <a:ext cx="194037" cy="194037"/>
          </a:xfrm>
          <a:custGeom>
            <a:avLst/>
            <a:gdLst/>
            <a:ahLst/>
            <a:cxnLst/>
            <a:rect l="l" t="t" r="r" b="b"/>
            <a:pathLst>
              <a:path w="194037" h="194037">
                <a:moveTo>
                  <a:pt x="194037" y="12127"/>
                </a:moveTo>
                <a:cubicBezTo>
                  <a:pt x="194037" y="53095"/>
                  <a:pt x="165007" y="87279"/>
                  <a:pt x="126427" y="95275"/>
                </a:cubicBezTo>
                <a:cubicBezTo>
                  <a:pt x="123433" y="73257"/>
                  <a:pt x="113542" y="53436"/>
                  <a:pt x="98951" y="38087"/>
                </a:cubicBezTo>
                <a:cubicBezTo>
                  <a:pt x="114148" y="15159"/>
                  <a:pt x="140184" y="0"/>
                  <a:pt x="169782" y="0"/>
                </a:cubicBezTo>
                <a:lnTo>
                  <a:pt x="181910" y="0"/>
                </a:lnTo>
                <a:cubicBezTo>
                  <a:pt x="188618" y="0"/>
                  <a:pt x="194037" y="5419"/>
                  <a:pt x="194037" y="12127"/>
                </a:cubicBezTo>
                <a:close/>
                <a:moveTo>
                  <a:pt x="0" y="36382"/>
                </a:moveTo>
                <a:cubicBezTo>
                  <a:pt x="0" y="29674"/>
                  <a:pt x="5419" y="24255"/>
                  <a:pt x="12127" y="24255"/>
                </a:cubicBezTo>
                <a:lnTo>
                  <a:pt x="24255" y="24255"/>
                </a:lnTo>
                <a:cubicBezTo>
                  <a:pt x="71134" y="24255"/>
                  <a:pt x="109146" y="62266"/>
                  <a:pt x="109146" y="109146"/>
                </a:cubicBezTo>
                <a:lnTo>
                  <a:pt x="109146" y="181910"/>
                </a:lnTo>
                <a:cubicBezTo>
                  <a:pt x="109146" y="188618"/>
                  <a:pt x="103726" y="194037"/>
                  <a:pt x="97019" y="194037"/>
                </a:cubicBezTo>
                <a:cubicBezTo>
                  <a:pt x="90311" y="194037"/>
                  <a:pt x="84891" y="188618"/>
                  <a:pt x="84891" y="181910"/>
                </a:cubicBezTo>
                <a:lnTo>
                  <a:pt x="84891" y="121273"/>
                </a:lnTo>
                <a:cubicBezTo>
                  <a:pt x="38012" y="121273"/>
                  <a:pt x="0" y="83262"/>
                  <a:pt x="0" y="36382"/>
                </a:cubicBezTo>
                <a:close/>
              </a:path>
            </a:pathLst>
          </a:custGeom>
          <a:solidFill>
            <a:srgbClr val="2E7D32"/>
          </a:solidFill>
          <a:ln/>
        </p:spPr>
      </p:sp>
      <p:sp>
        <p:nvSpPr>
          <p:cNvPr id="16" name="Text 14"/>
          <p:cNvSpPr/>
          <p:nvPr/>
        </p:nvSpPr>
        <p:spPr>
          <a:xfrm>
            <a:off x="553814" y="2651841"/>
            <a:ext cx="2490143" cy="161698"/>
          </a:xfrm>
          <a:prstGeom prst="rect">
            <a:avLst/>
          </a:prstGeom>
          <a:noFill/>
          <a:ln/>
        </p:spPr>
        <p:txBody>
          <a:bodyPr wrap="square" lIns="0" tIns="0" rIns="0" bIns="0" rtlCol="0" anchor="ctr"/>
          <a:lstStyle/>
          <a:p>
            <a:pPr algn="ct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Irrigation</a:t>
            </a:r>
            <a:endParaRPr lang="en-US" sz="1600" dirty="0"/>
          </a:p>
        </p:txBody>
      </p:sp>
      <p:sp>
        <p:nvSpPr>
          <p:cNvPr id="17" name="Shape 15"/>
          <p:cNvSpPr/>
          <p:nvPr/>
        </p:nvSpPr>
        <p:spPr>
          <a:xfrm>
            <a:off x="3208687" y="2296106"/>
            <a:ext cx="2627586" cy="614451"/>
          </a:xfrm>
          <a:custGeom>
            <a:avLst/>
            <a:gdLst/>
            <a:ahLst/>
            <a:cxnLst/>
            <a:rect l="l" t="t" r="r" b="b"/>
            <a:pathLst>
              <a:path w="2627586" h="614451">
                <a:moveTo>
                  <a:pt x="64677" y="0"/>
                </a:moveTo>
                <a:lnTo>
                  <a:pt x="2562909" y="0"/>
                </a:lnTo>
                <a:cubicBezTo>
                  <a:pt x="2598629" y="0"/>
                  <a:pt x="2627586" y="28957"/>
                  <a:pt x="2627586" y="64677"/>
                </a:cubicBezTo>
                <a:lnTo>
                  <a:pt x="2627586" y="549774"/>
                </a:lnTo>
                <a:cubicBezTo>
                  <a:pt x="2627586" y="585494"/>
                  <a:pt x="2598629" y="614451"/>
                  <a:pt x="2562909" y="614451"/>
                </a:cubicBezTo>
                <a:lnTo>
                  <a:pt x="64677" y="614451"/>
                </a:lnTo>
                <a:cubicBezTo>
                  <a:pt x="28957" y="614451"/>
                  <a:pt x="0" y="585494"/>
                  <a:pt x="0" y="549774"/>
                </a:cubicBezTo>
                <a:lnTo>
                  <a:pt x="0" y="64677"/>
                </a:lnTo>
                <a:cubicBezTo>
                  <a:pt x="0" y="28981"/>
                  <a:pt x="28981" y="0"/>
                  <a:pt x="64677" y="0"/>
                </a:cubicBezTo>
                <a:close/>
              </a:path>
            </a:pathLst>
          </a:custGeom>
          <a:solidFill>
            <a:srgbClr val="1E3A5F">
              <a:alpha val="5098"/>
            </a:srgbClr>
          </a:solidFill>
          <a:ln/>
        </p:spPr>
      </p:sp>
      <p:sp>
        <p:nvSpPr>
          <p:cNvPr id="18" name="Shape 16"/>
          <p:cNvSpPr/>
          <p:nvPr/>
        </p:nvSpPr>
        <p:spPr>
          <a:xfrm>
            <a:off x="4424956" y="2393125"/>
            <a:ext cx="194037" cy="194037"/>
          </a:xfrm>
          <a:custGeom>
            <a:avLst/>
            <a:gdLst/>
            <a:ahLst/>
            <a:cxnLst/>
            <a:rect l="l" t="t" r="r" b="b"/>
            <a:pathLst>
              <a:path w="194037" h="194037">
                <a:moveTo>
                  <a:pt x="155609" y="47031"/>
                </a:moveTo>
                <a:cubicBezTo>
                  <a:pt x="163454" y="52943"/>
                  <a:pt x="173042" y="58666"/>
                  <a:pt x="183729" y="60106"/>
                </a:cubicBezTo>
                <a:cubicBezTo>
                  <a:pt x="188694" y="60788"/>
                  <a:pt x="193279" y="57264"/>
                  <a:pt x="193961" y="52299"/>
                </a:cubicBezTo>
                <a:cubicBezTo>
                  <a:pt x="194644" y="47334"/>
                  <a:pt x="191119" y="42749"/>
                  <a:pt x="186154" y="42067"/>
                </a:cubicBezTo>
                <a:cubicBezTo>
                  <a:pt x="180129" y="41271"/>
                  <a:pt x="173572" y="37784"/>
                  <a:pt x="166561" y="32516"/>
                </a:cubicBezTo>
                <a:cubicBezTo>
                  <a:pt x="152008" y="21526"/>
                  <a:pt x="132264" y="21526"/>
                  <a:pt x="117673" y="32516"/>
                </a:cubicBezTo>
                <a:cubicBezTo>
                  <a:pt x="108577" y="39376"/>
                  <a:pt x="102248" y="42484"/>
                  <a:pt x="97019" y="42484"/>
                </a:cubicBezTo>
                <a:cubicBezTo>
                  <a:pt x="91789" y="42484"/>
                  <a:pt x="85460" y="39376"/>
                  <a:pt x="76364" y="32516"/>
                </a:cubicBezTo>
                <a:cubicBezTo>
                  <a:pt x="61811" y="21526"/>
                  <a:pt x="42067" y="21526"/>
                  <a:pt x="27476" y="32516"/>
                </a:cubicBezTo>
                <a:cubicBezTo>
                  <a:pt x="20465" y="37784"/>
                  <a:pt x="13909" y="41271"/>
                  <a:pt x="7883" y="42067"/>
                </a:cubicBezTo>
                <a:cubicBezTo>
                  <a:pt x="2918" y="42749"/>
                  <a:pt x="-606" y="47297"/>
                  <a:pt x="76" y="52299"/>
                </a:cubicBezTo>
                <a:cubicBezTo>
                  <a:pt x="758" y="57302"/>
                  <a:pt x="5306" y="60788"/>
                  <a:pt x="10308" y="60106"/>
                </a:cubicBezTo>
                <a:cubicBezTo>
                  <a:pt x="20995" y="58666"/>
                  <a:pt x="30621" y="52943"/>
                  <a:pt x="38428" y="47031"/>
                </a:cubicBezTo>
                <a:cubicBezTo>
                  <a:pt x="46501" y="40930"/>
                  <a:pt x="57339" y="40930"/>
                  <a:pt x="65412" y="47031"/>
                </a:cubicBezTo>
                <a:cubicBezTo>
                  <a:pt x="74583" y="53967"/>
                  <a:pt x="85232" y="60637"/>
                  <a:pt x="97019" y="60637"/>
                </a:cubicBezTo>
                <a:cubicBezTo>
                  <a:pt x="108805" y="60637"/>
                  <a:pt x="119416" y="53929"/>
                  <a:pt x="128625" y="47031"/>
                </a:cubicBezTo>
                <a:cubicBezTo>
                  <a:pt x="136698" y="40930"/>
                  <a:pt x="147536" y="40930"/>
                  <a:pt x="155609" y="47031"/>
                </a:cubicBezTo>
                <a:close/>
                <a:moveTo>
                  <a:pt x="155609" y="101604"/>
                </a:moveTo>
                <a:cubicBezTo>
                  <a:pt x="163454" y="107516"/>
                  <a:pt x="173042" y="113239"/>
                  <a:pt x="183729" y="114679"/>
                </a:cubicBezTo>
                <a:cubicBezTo>
                  <a:pt x="188694" y="115361"/>
                  <a:pt x="193279" y="111837"/>
                  <a:pt x="193961" y="106872"/>
                </a:cubicBezTo>
                <a:cubicBezTo>
                  <a:pt x="194644" y="101907"/>
                  <a:pt x="191119" y="97322"/>
                  <a:pt x="186154" y="96640"/>
                </a:cubicBezTo>
                <a:cubicBezTo>
                  <a:pt x="180129" y="95844"/>
                  <a:pt x="173572" y="92357"/>
                  <a:pt x="166561" y="87089"/>
                </a:cubicBezTo>
                <a:cubicBezTo>
                  <a:pt x="152008" y="76099"/>
                  <a:pt x="132264" y="76099"/>
                  <a:pt x="117673" y="87089"/>
                </a:cubicBezTo>
                <a:cubicBezTo>
                  <a:pt x="108577" y="93949"/>
                  <a:pt x="102248" y="97056"/>
                  <a:pt x="97019" y="97056"/>
                </a:cubicBezTo>
                <a:cubicBezTo>
                  <a:pt x="91789" y="97056"/>
                  <a:pt x="85460" y="93949"/>
                  <a:pt x="76364" y="87089"/>
                </a:cubicBezTo>
                <a:cubicBezTo>
                  <a:pt x="61811" y="76099"/>
                  <a:pt x="42067" y="76099"/>
                  <a:pt x="27476" y="87089"/>
                </a:cubicBezTo>
                <a:cubicBezTo>
                  <a:pt x="20465" y="92357"/>
                  <a:pt x="13909" y="95844"/>
                  <a:pt x="7883" y="96640"/>
                </a:cubicBezTo>
                <a:cubicBezTo>
                  <a:pt x="2918" y="97284"/>
                  <a:pt x="-606" y="101869"/>
                  <a:pt x="76" y="106872"/>
                </a:cubicBezTo>
                <a:cubicBezTo>
                  <a:pt x="758" y="111875"/>
                  <a:pt x="5306" y="115361"/>
                  <a:pt x="10308" y="114679"/>
                </a:cubicBezTo>
                <a:cubicBezTo>
                  <a:pt x="20995" y="113239"/>
                  <a:pt x="30621" y="107516"/>
                  <a:pt x="38428" y="101604"/>
                </a:cubicBezTo>
                <a:cubicBezTo>
                  <a:pt x="46501" y="95503"/>
                  <a:pt x="57339" y="95503"/>
                  <a:pt x="65412" y="101604"/>
                </a:cubicBezTo>
                <a:cubicBezTo>
                  <a:pt x="74583" y="108540"/>
                  <a:pt x="85232" y="115210"/>
                  <a:pt x="97019" y="115210"/>
                </a:cubicBezTo>
                <a:cubicBezTo>
                  <a:pt x="108805" y="115210"/>
                  <a:pt x="119416" y="108502"/>
                  <a:pt x="128625" y="101604"/>
                </a:cubicBezTo>
                <a:cubicBezTo>
                  <a:pt x="136698" y="95503"/>
                  <a:pt x="147536" y="95503"/>
                  <a:pt x="155609" y="101604"/>
                </a:cubicBezTo>
                <a:close/>
                <a:moveTo>
                  <a:pt x="128625" y="156177"/>
                </a:moveTo>
                <a:cubicBezTo>
                  <a:pt x="136698" y="150076"/>
                  <a:pt x="147536" y="150076"/>
                  <a:pt x="155609" y="156177"/>
                </a:cubicBezTo>
                <a:cubicBezTo>
                  <a:pt x="163454" y="162089"/>
                  <a:pt x="173042" y="167812"/>
                  <a:pt x="183729" y="169252"/>
                </a:cubicBezTo>
                <a:cubicBezTo>
                  <a:pt x="188694" y="169934"/>
                  <a:pt x="193279" y="166410"/>
                  <a:pt x="193961" y="161445"/>
                </a:cubicBezTo>
                <a:cubicBezTo>
                  <a:pt x="194644" y="156480"/>
                  <a:pt x="191119" y="151895"/>
                  <a:pt x="186154" y="151213"/>
                </a:cubicBezTo>
                <a:cubicBezTo>
                  <a:pt x="180129" y="150417"/>
                  <a:pt x="173572" y="146930"/>
                  <a:pt x="166561" y="141662"/>
                </a:cubicBezTo>
                <a:cubicBezTo>
                  <a:pt x="152008" y="130672"/>
                  <a:pt x="132264" y="130672"/>
                  <a:pt x="117673" y="141662"/>
                </a:cubicBezTo>
                <a:cubicBezTo>
                  <a:pt x="108577" y="148522"/>
                  <a:pt x="102248" y="151629"/>
                  <a:pt x="97019" y="151629"/>
                </a:cubicBezTo>
                <a:cubicBezTo>
                  <a:pt x="91789" y="151629"/>
                  <a:pt x="85460" y="148522"/>
                  <a:pt x="76364" y="141662"/>
                </a:cubicBezTo>
                <a:cubicBezTo>
                  <a:pt x="61811" y="130672"/>
                  <a:pt x="42067" y="130672"/>
                  <a:pt x="27476" y="141662"/>
                </a:cubicBezTo>
                <a:cubicBezTo>
                  <a:pt x="20465" y="146930"/>
                  <a:pt x="13909" y="150417"/>
                  <a:pt x="7883" y="151213"/>
                </a:cubicBezTo>
                <a:cubicBezTo>
                  <a:pt x="2918" y="151895"/>
                  <a:pt x="-606" y="156442"/>
                  <a:pt x="76" y="161445"/>
                </a:cubicBezTo>
                <a:cubicBezTo>
                  <a:pt x="758" y="166447"/>
                  <a:pt x="5306" y="169934"/>
                  <a:pt x="10308" y="169252"/>
                </a:cubicBezTo>
                <a:cubicBezTo>
                  <a:pt x="20995" y="167812"/>
                  <a:pt x="30621" y="162089"/>
                  <a:pt x="38428" y="156177"/>
                </a:cubicBezTo>
                <a:cubicBezTo>
                  <a:pt x="46501" y="150076"/>
                  <a:pt x="57339" y="150076"/>
                  <a:pt x="65412" y="156177"/>
                </a:cubicBezTo>
                <a:cubicBezTo>
                  <a:pt x="74583" y="163112"/>
                  <a:pt x="85232" y="169782"/>
                  <a:pt x="97019" y="169782"/>
                </a:cubicBezTo>
                <a:cubicBezTo>
                  <a:pt x="108805" y="169782"/>
                  <a:pt x="119416" y="163075"/>
                  <a:pt x="128625" y="156177"/>
                </a:cubicBezTo>
                <a:close/>
              </a:path>
            </a:pathLst>
          </a:custGeom>
          <a:solidFill>
            <a:srgbClr val="1E3A5F"/>
          </a:solidFill>
          <a:ln/>
        </p:spPr>
      </p:sp>
      <p:sp>
        <p:nvSpPr>
          <p:cNvPr id="19" name="Text 17"/>
          <p:cNvSpPr/>
          <p:nvPr/>
        </p:nvSpPr>
        <p:spPr>
          <a:xfrm>
            <a:off x="3277408" y="2651841"/>
            <a:ext cx="2490143" cy="161698"/>
          </a:xfrm>
          <a:prstGeom prst="rect">
            <a:avLst/>
          </a:prstGeom>
          <a:noFill/>
          <a:ln/>
        </p:spPr>
        <p:txBody>
          <a:bodyPr wrap="square" lIns="0" tIns="0" rIns="0" bIns="0" rtlCol="0" anchor="ctr"/>
          <a:lstStyle/>
          <a:p>
            <a:pPr algn="ct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Régulation</a:t>
            </a:r>
            <a:endParaRPr lang="en-US" sz="1600" dirty="0"/>
          </a:p>
        </p:txBody>
      </p:sp>
      <p:sp>
        <p:nvSpPr>
          <p:cNvPr id="20" name="Shape 18"/>
          <p:cNvSpPr/>
          <p:nvPr/>
        </p:nvSpPr>
        <p:spPr>
          <a:xfrm>
            <a:off x="485093" y="3007576"/>
            <a:ext cx="2627586" cy="614451"/>
          </a:xfrm>
          <a:custGeom>
            <a:avLst/>
            <a:gdLst/>
            <a:ahLst/>
            <a:cxnLst/>
            <a:rect l="l" t="t" r="r" b="b"/>
            <a:pathLst>
              <a:path w="2627586" h="614451">
                <a:moveTo>
                  <a:pt x="64677" y="0"/>
                </a:moveTo>
                <a:lnTo>
                  <a:pt x="2562909" y="0"/>
                </a:lnTo>
                <a:cubicBezTo>
                  <a:pt x="2598629" y="0"/>
                  <a:pt x="2627586" y="28957"/>
                  <a:pt x="2627586" y="64677"/>
                </a:cubicBezTo>
                <a:lnTo>
                  <a:pt x="2627586" y="549774"/>
                </a:lnTo>
                <a:cubicBezTo>
                  <a:pt x="2627586" y="585494"/>
                  <a:pt x="2598629" y="614451"/>
                  <a:pt x="2562909" y="614451"/>
                </a:cubicBezTo>
                <a:lnTo>
                  <a:pt x="64677" y="614451"/>
                </a:lnTo>
                <a:cubicBezTo>
                  <a:pt x="28957" y="614451"/>
                  <a:pt x="0" y="585494"/>
                  <a:pt x="0" y="549774"/>
                </a:cubicBezTo>
                <a:lnTo>
                  <a:pt x="0" y="64677"/>
                </a:lnTo>
                <a:cubicBezTo>
                  <a:pt x="0" y="28981"/>
                  <a:pt x="28981" y="0"/>
                  <a:pt x="64677" y="0"/>
                </a:cubicBezTo>
                <a:close/>
              </a:path>
            </a:pathLst>
          </a:custGeom>
          <a:solidFill>
            <a:srgbClr val="4A90A4">
              <a:alpha val="5098"/>
            </a:srgbClr>
          </a:solidFill>
          <a:ln/>
        </p:spPr>
      </p:sp>
      <p:sp>
        <p:nvSpPr>
          <p:cNvPr id="21" name="Shape 19"/>
          <p:cNvSpPr/>
          <p:nvPr/>
        </p:nvSpPr>
        <p:spPr>
          <a:xfrm>
            <a:off x="1677107" y="3104594"/>
            <a:ext cx="242546" cy="194037"/>
          </a:xfrm>
          <a:custGeom>
            <a:avLst/>
            <a:gdLst/>
            <a:ahLst/>
            <a:cxnLst/>
            <a:rect l="l" t="t" r="r" b="b"/>
            <a:pathLst>
              <a:path w="242546" h="194037">
                <a:moveTo>
                  <a:pt x="103082" y="0"/>
                </a:moveTo>
                <a:cubicBezTo>
                  <a:pt x="93039" y="0"/>
                  <a:pt x="84891" y="8148"/>
                  <a:pt x="84891" y="18191"/>
                </a:cubicBezTo>
                <a:lnTo>
                  <a:pt x="84891" y="24255"/>
                </a:lnTo>
                <a:lnTo>
                  <a:pt x="78828" y="24255"/>
                </a:lnTo>
                <a:cubicBezTo>
                  <a:pt x="62077" y="24255"/>
                  <a:pt x="48509" y="37822"/>
                  <a:pt x="48509" y="54573"/>
                </a:cubicBezTo>
                <a:lnTo>
                  <a:pt x="48509" y="95806"/>
                </a:lnTo>
                <a:lnTo>
                  <a:pt x="40323" y="99065"/>
                </a:lnTo>
                <a:cubicBezTo>
                  <a:pt x="34714" y="101301"/>
                  <a:pt x="31796" y="107554"/>
                  <a:pt x="33729" y="113277"/>
                </a:cubicBezTo>
                <a:cubicBezTo>
                  <a:pt x="37670" y="125139"/>
                  <a:pt x="43886" y="135750"/>
                  <a:pt x="51806" y="144770"/>
                </a:cubicBezTo>
                <a:cubicBezTo>
                  <a:pt x="59424" y="141283"/>
                  <a:pt x="67610" y="139502"/>
                  <a:pt x="75796" y="139464"/>
                </a:cubicBezTo>
                <a:cubicBezTo>
                  <a:pt x="88340" y="139388"/>
                  <a:pt x="100922" y="143330"/>
                  <a:pt x="111571" y="151364"/>
                </a:cubicBezTo>
                <a:lnTo>
                  <a:pt x="112178" y="151819"/>
                </a:lnTo>
                <a:lnTo>
                  <a:pt x="112178" y="70338"/>
                </a:lnTo>
                <a:lnTo>
                  <a:pt x="72764" y="86104"/>
                </a:lnTo>
                <a:lnTo>
                  <a:pt x="72764" y="54573"/>
                </a:lnTo>
                <a:cubicBezTo>
                  <a:pt x="72764" y="51238"/>
                  <a:pt x="75493" y="48509"/>
                  <a:pt x="78828" y="48509"/>
                </a:cubicBezTo>
                <a:lnTo>
                  <a:pt x="163719" y="48509"/>
                </a:lnTo>
                <a:cubicBezTo>
                  <a:pt x="167054" y="48509"/>
                  <a:pt x="169782" y="51238"/>
                  <a:pt x="169782" y="54573"/>
                </a:cubicBezTo>
                <a:lnTo>
                  <a:pt x="169782" y="86104"/>
                </a:lnTo>
                <a:lnTo>
                  <a:pt x="130369" y="70338"/>
                </a:lnTo>
                <a:lnTo>
                  <a:pt x="130369" y="151819"/>
                </a:lnTo>
                <a:lnTo>
                  <a:pt x="130975" y="151364"/>
                </a:lnTo>
                <a:cubicBezTo>
                  <a:pt x="141397" y="143519"/>
                  <a:pt x="153676" y="139540"/>
                  <a:pt x="165993" y="139464"/>
                </a:cubicBezTo>
                <a:cubicBezTo>
                  <a:pt x="174444" y="139426"/>
                  <a:pt x="182895" y="141170"/>
                  <a:pt x="190740" y="144770"/>
                </a:cubicBezTo>
                <a:cubicBezTo>
                  <a:pt x="198661" y="135788"/>
                  <a:pt x="204876" y="125139"/>
                  <a:pt x="208817" y="113277"/>
                </a:cubicBezTo>
                <a:cubicBezTo>
                  <a:pt x="210712" y="107516"/>
                  <a:pt x="207832" y="101301"/>
                  <a:pt x="202223" y="99065"/>
                </a:cubicBezTo>
                <a:lnTo>
                  <a:pt x="194037" y="95806"/>
                </a:lnTo>
                <a:lnTo>
                  <a:pt x="194037" y="54573"/>
                </a:lnTo>
                <a:cubicBezTo>
                  <a:pt x="194037" y="37822"/>
                  <a:pt x="180470" y="24255"/>
                  <a:pt x="163719" y="24255"/>
                </a:cubicBezTo>
                <a:lnTo>
                  <a:pt x="157655" y="24255"/>
                </a:lnTo>
                <a:lnTo>
                  <a:pt x="157655" y="18191"/>
                </a:lnTo>
                <a:cubicBezTo>
                  <a:pt x="157655" y="8148"/>
                  <a:pt x="149507" y="0"/>
                  <a:pt x="139464" y="0"/>
                </a:cubicBezTo>
                <a:lnTo>
                  <a:pt x="103082" y="0"/>
                </a:lnTo>
                <a:close/>
                <a:moveTo>
                  <a:pt x="152880" y="180432"/>
                </a:moveTo>
                <a:cubicBezTo>
                  <a:pt x="160952" y="174330"/>
                  <a:pt x="171791" y="174330"/>
                  <a:pt x="179863" y="180432"/>
                </a:cubicBezTo>
                <a:cubicBezTo>
                  <a:pt x="187064" y="185889"/>
                  <a:pt x="195743" y="191119"/>
                  <a:pt x="205331" y="193052"/>
                </a:cubicBezTo>
                <a:cubicBezTo>
                  <a:pt x="215374" y="195098"/>
                  <a:pt x="225909" y="193355"/>
                  <a:pt x="235914" y="185813"/>
                </a:cubicBezTo>
                <a:cubicBezTo>
                  <a:pt x="239931" y="182781"/>
                  <a:pt x="240727" y="177097"/>
                  <a:pt x="237695" y="173080"/>
                </a:cubicBezTo>
                <a:cubicBezTo>
                  <a:pt x="234664" y="169062"/>
                  <a:pt x="228979" y="168267"/>
                  <a:pt x="224962" y="171298"/>
                </a:cubicBezTo>
                <a:cubicBezTo>
                  <a:pt x="219315" y="175543"/>
                  <a:pt x="214123" y="176263"/>
                  <a:pt x="208931" y="175202"/>
                </a:cubicBezTo>
                <a:cubicBezTo>
                  <a:pt x="203284" y="174065"/>
                  <a:pt x="197221" y="170692"/>
                  <a:pt x="190816" y="165879"/>
                </a:cubicBezTo>
                <a:cubicBezTo>
                  <a:pt x="176263" y="154889"/>
                  <a:pt x="156518" y="154889"/>
                  <a:pt x="141928" y="165879"/>
                </a:cubicBezTo>
                <a:cubicBezTo>
                  <a:pt x="132832" y="172739"/>
                  <a:pt x="126503" y="175846"/>
                  <a:pt x="121273" y="175846"/>
                </a:cubicBezTo>
                <a:cubicBezTo>
                  <a:pt x="116043" y="175846"/>
                  <a:pt x="109714" y="172739"/>
                  <a:pt x="100619" y="165879"/>
                </a:cubicBezTo>
                <a:cubicBezTo>
                  <a:pt x="86066" y="154889"/>
                  <a:pt x="66321" y="154889"/>
                  <a:pt x="51731" y="165879"/>
                </a:cubicBezTo>
                <a:cubicBezTo>
                  <a:pt x="43545" y="172056"/>
                  <a:pt x="36079" y="175657"/>
                  <a:pt x="29409" y="175619"/>
                </a:cubicBezTo>
                <a:cubicBezTo>
                  <a:pt x="25771" y="175581"/>
                  <a:pt x="21867" y="174482"/>
                  <a:pt x="17585" y="171261"/>
                </a:cubicBezTo>
                <a:cubicBezTo>
                  <a:pt x="13567" y="168229"/>
                  <a:pt x="7883" y="169025"/>
                  <a:pt x="4851" y="173042"/>
                </a:cubicBezTo>
                <a:cubicBezTo>
                  <a:pt x="1819" y="177059"/>
                  <a:pt x="2653" y="182781"/>
                  <a:pt x="6670" y="185813"/>
                </a:cubicBezTo>
                <a:cubicBezTo>
                  <a:pt x="13909" y="191271"/>
                  <a:pt x="21602" y="193772"/>
                  <a:pt x="29333" y="193810"/>
                </a:cubicBezTo>
                <a:cubicBezTo>
                  <a:pt x="42180" y="193886"/>
                  <a:pt x="53701" y="187216"/>
                  <a:pt x="62721" y="180432"/>
                </a:cubicBezTo>
                <a:cubicBezTo>
                  <a:pt x="70793" y="174330"/>
                  <a:pt x="81632" y="174330"/>
                  <a:pt x="89704" y="180432"/>
                </a:cubicBezTo>
                <a:cubicBezTo>
                  <a:pt x="98876" y="187367"/>
                  <a:pt x="109525" y="194037"/>
                  <a:pt x="121311" y="194037"/>
                </a:cubicBezTo>
                <a:cubicBezTo>
                  <a:pt x="133097" y="194037"/>
                  <a:pt x="143709" y="187329"/>
                  <a:pt x="152918" y="180432"/>
                </a:cubicBezTo>
                <a:close/>
              </a:path>
            </a:pathLst>
          </a:custGeom>
          <a:solidFill>
            <a:srgbClr val="4A90A4"/>
          </a:solidFill>
          <a:ln/>
        </p:spPr>
      </p:sp>
      <p:sp>
        <p:nvSpPr>
          <p:cNvPr id="22" name="Text 20"/>
          <p:cNvSpPr/>
          <p:nvPr/>
        </p:nvSpPr>
        <p:spPr>
          <a:xfrm>
            <a:off x="553814" y="3363310"/>
            <a:ext cx="2490143" cy="161698"/>
          </a:xfrm>
          <a:prstGeom prst="rect">
            <a:avLst/>
          </a:prstGeom>
          <a:noFill/>
          <a:ln/>
        </p:spPr>
        <p:txBody>
          <a:bodyPr wrap="square" lIns="0" tIns="0" rIns="0" bIns="0" rtlCol="0" anchor="ctr"/>
          <a:lstStyle/>
          <a:p>
            <a:pPr algn="ct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Navigation</a:t>
            </a:r>
            <a:endParaRPr lang="en-US" sz="1600" dirty="0"/>
          </a:p>
        </p:txBody>
      </p:sp>
      <p:sp>
        <p:nvSpPr>
          <p:cNvPr id="23" name="Shape 21"/>
          <p:cNvSpPr/>
          <p:nvPr/>
        </p:nvSpPr>
        <p:spPr>
          <a:xfrm>
            <a:off x="3208687" y="3007576"/>
            <a:ext cx="2627586" cy="614451"/>
          </a:xfrm>
          <a:custGeom>
            <a:avLst/>
            <a:gdLst/>
            <a:ahLst/>
            <a:cxnLst/>
            <a:rect l="l" t="t" r="r" b="b"/>
            <a:pathLst>
              <a:path w="2627586" h="614451">
                <a:moveTo>
                  <a:pt x="64677" y="0"/>
                </a:moveTo>
                <a:lnTo>
                  <a:pt x="2562909" y="0"/>
                </a:lnTo>
                <a:cubicBezTo>
                  <a:pt x="2598629" y="0"/>
                  <a:pt x="2627586" y="28957"/>
                  <a:pt x="2627586" y="64677"/>
                </a:cubicBezTo>
                <a:lnTo>
                  <a:pt x="2627586" y="549774"/>
                </a:lnTo>
                <a:cubicBezTo>
                  <a:pt x="2627586" y="585494"/>
                  <a:pt x="2598629" y="614451"/>
                  <a:pt x="2562909" y="614451"/>
                </a:cubicBezTo>
                <a:lnTo>
                  <a:pt x="64677" y="614451"/>
                </a:lnTo>
                <a:cubicBezTo>
                  <a:pt x="28957" y="614451"/>
                  <a:pt x="0" y="585494"/>
                  <a:pt x="0" y="549774"/>
                </a:cubicBezTo>
                <a:lnTo>
                  <a:pt x="0" y="64677"/>
                </a:lnTo>
                <a:cubicBezTo>
                  <a:pt x="0" y="28981"/>
                  <a:pt x="28981" y="0"/>
                  <a:pt x="64677" y="0"/>
                </a:cubicBezTo>
                <a:close/>
              </a:path>
            </a:pathLst>
          </a:custGeom>
          <a:solidFill>
            <a:srgbClr val="2E7D32">
              <a:alpha val="5098"/>
            </a:srgbClr>
          </a:solidFill>
          <a:ln/>
        </p:spPr>
      </p:sp>
      <p:sp>
        <p:nvSpPr>
          <p:cNvPr id="24" name="Shape 22"/>
          <p:cNvSpPr/>
          <p:nvPr/>
        </p:nvSpPr>
        <p:spPr>
          <a:xfrm>
            <a:off x="4400702" y="3104594"/>
            <a:ext cx="242546" cy="194037"/>
          </a:xfrm>
          <a:custGeom>
            <a:avLst/>
            <a:gdLst/>
            <a:ahLst/>
            <a:cxnLst/>
            <a:rect l="l" t="t" r="r" b="b"/>
            <a:pathLst>
              <a:path w="242546" h="194037">
                <a:moveTo>
                  <a:pt x="209196" y="57605"/>
                </a:moveTo>
                <a:cubicBezTo>
                  <a:pt x="209196" y="45892"/>
                  <a:pt x="199687" y="36382"/>
                  <a:pt x="187973" y="36382"/>
                </a:cubicBezTo>
                <a:cubicBezTo>
                  <a:pt x="176260" y="36382"/>
                  <a:pt x="166751" y="45892"/>
                  <a:pt x="166751" y="57605"/>
                </a:cubicBezTo>
                <a:cubicBezTo>
                  <a:pt x="166751" y="69318"/>
                  <a:pt x="176260" y="78828"/>
                  <a:pt x="187973" y="78828"/>
                </a:cubicBezTo>
                <a:cubicBezTo>
                  <a:pt x="199687" y="78828"/>
                  <a:pt x="209196" y="69318"/>
                  <a:pt x="209196" y="57605"/>
                </a:cubicBezTo>
                <a:close/>
                <a:moveTo>
                  <a:pt x="111192" y="75114"/>
                </a:moveTo>
                <a:lnTo>
                  <a:pt x="77615" y="103120"/>
                </a:lnTo>
                <a:cubicBezTo>
                  <a:pt x="78032" y="103120"/>
                  <a:pt x="78449" y="103082"/>
                  <a:pt x="78865" y="103082"/>
                </a:cubicBezTo>
                <a:cubicBezTo>
                  <a:pt x="91410" y="103006"/>
                  <a:pt x="103992" y="106948"/>
                  <a:pt x="114641" y="114982"/>
                </a:cubicBezTo>
                <a:cubicBezTo>
                  <a:pt x="123017" y="121273"/>
                  <a:pt x="125669" y="121273"/>
                  <a:pt x="134045" y="114982"/>
                </a:cubicBezTo>
                <a:cubicBezTo>
                  <a:pt x="144467" y="107137"/>
                  <a:pt x="156746" y="103158"/>
                  <a:pt x="169062" y="103082"/>
                </a:cubicBezTo>
                <a:cubicBezTo>
                  <a:pt x="170882" y="103082"/>
                  <a:pt x="172739" y="103158"/>
                  <a:pt x="174558" y="103310"/>
                </a:cubicBezTo>
                <a:cubicBezTo>
                  <a:pt x="171412" y="91940"/>
                  <a:pt x="165348" y="81443"/>
                  <a:pt x="156821" y="72916"/>
                </a:cubicBezTo>
                <a:cubicBezTo>
                  <a:pt x="149848" y="65942"/>
                  <a:pt x="141435" y="60523"/>
                  <a:pt x="132188" y="57074"/>
                </a:cubicBezTo>
                <a:lnTo>
                  <a:pt x="106190" y="47334"/>
                </a:lnTo>
                <a:cubicBezTo>
                  <a:pt x="95806" y="43431"/>
                  <a:pt x="84209" y="44492"/>
                  <a:pt x="74697" y="50215"/>
                </a:cubicBezTo>
                <a:lnTo>
                  <a:pt x="54421" y="62380"/>
                </a:lnTo>
                <a:cubicBezTo>
                  <a:pt x="48661" y="65829"/>
                  <a:pt x="46804" y="73257"/>
                  <a:pt x="50253" y="79017"/>
                </a:cubicBezTo>
                <a:cubicBezTo>
                  <a:pt x="53701" y="84778"/>
                  <a:pt x="61129" y="86635"/>
                  <a:pt x="66890" y="83186"/>
                </a:cubicBezTo>
                <a:lnTo>
                  <a:pt x="87165" y="70983"/>
                </a:lnTo>
                <a:cubicBezTo>
                  <a:pt x="90349" y="69088"/>
                  <a:pt x="94214" y="68747"/>
                  <a:pt x="97663" y="70035"/>
                </a:cubicBezTo>
                <a:lnTo>
                  <a:pt x="111192" y="75114"/>
                </a:lnTo>
                <a:close/>
                <a:moveTo>
                  <a:pt x="152880" y="144050"/>
                </a:moveTo>
                <a:cubicBezTo>
                  <a:pt x="160952" y="137948"/>
                  <a:pt x="171791" y="137948"/>
                  <a:pt x="179863" y="144050"/>
                </a:cubicBezTo>
                <a:cubicBezTo>
                  <a:pt x="187064" y="149507"/>
                  <a:pt x="195743" y="154737"/>
                  <a:pt x="205331" y="156670"/>
                </a:cubicBezTo>
                <a:cubicBezTo>
                  <a:pt x="215374" y="158716"/>
                  <a:pt x="225909" y="156973"/>
                  <a:pt x="235914" y="149431"/>
                </a:cubicBezTo>
                <a:cubicBezTo>
                  <a:pt x="239931" y="146400"/>
                  <a:pt x="240727" y="140715"/>
                  <a:pt x="237695" y="136698"/>
                </a:cubicBezTo>
                <a:cubicBezTo>
                  <a:pt x="234664" y="132680"/>
                  <a:pt x="228979" y="131885"/>
                  <a:pt x="224962" y="134916"/>
                </a:cubicBezTo>
                <a:cubicBezTo>
                  <a:pt x="219315" y="139161"/>
                  <a:pt x="214123" y="139881"/>
                  <a:pt x="208931" y="138820"/>
                </a:cubicBezTo>
                <a:cubicBezTo>
                  <a:pt x="203284" y="137683"/>
                  <a:pt x="197221" y="134310"/>
                  <a:pt x="190816" y="129497"/>
                </a:cubicBezTo>
                <a:cubicBezTo>
                  <a:pt x="176263" y="118507"/>
                  <a:pt x="156518" y="118507"/>
                  <a:pt x="141928" y="129497"/>
                </a:cubicBezTo>
                <a:cubicBezTo>
                  <a:pt x="132832" y="136357"/>
                  <a:pt x="126503" y="139464"/>
                  <a:pt x="121273" y="139464"/>
                </a:cubicBezTo>
                <a:cubicBezTo>
                  <a:pt x="116043" y="139464"/>
                  <a:pt x="109714" y="136357"/>
                  <a:pt x="100619" y="129497"/>
                </a:cubicBezTo>
                <a:cubicBezTo>
                  <a:pt x="86066" y="118507"/>
                  <a:pt x="66321" y="118507"/>
                  <a:pt x="51731" y="129497"/>
                </a:cubicBezTo>
                <a:cubicBezTo>
                  <a:pt x="43545" y="135674"/>
                  <a:pt x="36079" y="139275"/>
                  <a:pt x="29409" y="139237"/>
                </a:cubicBezTo>
                <a:cubicBezTo>
                  <a:pt x="25771" y="139199"/>
                  <a:pt x="21867" y="138100"/>
                  <a:pt x="17585" y="134879"/>
                </a:cubicBezTo>
                <a:cubicBezTo>
                  <a:pt x="13567" y="131847"/>
                  <a:pt x="7883" y="132643"/>
                  <a:pt x="4851" y="136660"/>
                </a:cubicBezTo>
                <a:cubicBezTo>
                  <a:pt x="1819" y="140677"/>
                  <a:pt x="2653" y="146400"/>
                  <a:pt x="6670" y="149431"/>
                </a:cubicBezTo>
                <a:cubicBezTo>
                  <a:pt x="13909" y="154889"/>
                  <a:pt x="21602" y="157390"/>
                  <a:pt x="29333" y="157428"/>
                </a:cubicBezTo>
                <a:cubicBezTo>
                  <a:pt x="42180" y="157504"/>
                  <a:pt x="53701" y="150834"/>
                  <a:pt x="62721" y="144050"/>
                </a:cubicBezTo>
                <a:cubicBezTo>
                  <a:pt x="70793" y="137948"/>
                  <a:pt x="81632" y="137948"/>
                  <a:pt x="89704" y="144050"/>
                </a:cubicBezTo>
                <a:cubicBezTo>
                  <a:pt x="98876" y="150985"/>
                  <a:pt x="109525" y="157655"/>
                  <a:pt x="121311" y="157655"/>
                </a:cubicBezTo>
                <a:cubicBezTo>
                  <a:pt x="133097" y="157655"/>
                  <a:pt x="143709" y="150947"/>
                  <a:pt x="152918" y="144050"/>
                </a:cubicBezTo>
                <a:close/>
              </a:path>
            </a:pathLst>
          </a:custGeom>
          <a:solidFill>
            <a:srgbClr val="2E7D32"/>
          </a:solidFill>
          <a:ln/>
        </p:spPr>
      </p:sp>
      <p:sp>
        <p:nvSpPr>
          <p:cNvPr id="25" name="Text 23"/>
          <p:cNvSpPr/>
          <p:nvPr/>
        </p:nvSpPr>
        <p:spPr>
          <a:xfrm>
            <a:off x="3277408" y="3363310"/>
            <a:ext cx="2490143" cy="161698"/>
          </a:xfrm>
          <a:prstGeom prst="rect">
            <a:avLst/>
          </a:prstGeom>
          <a:noFill/>
          <a:ln/>
        </p:spPr>
        <p:txBody>
          <a:bodyPr wrap="square" lIns="0" tIns="0" rIns="0" bIns="0" rtlCol="0" anchor="ctr"/>
          <a:lstStyle/>
          <a:p>
            <a:pPr algn="ct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Loisirs</a:t>
            </a:r>
            <a:endParaRPr lang="en-US" sz="1600" dirty="0"/>
          </a:p>
        </p:txBody>
      </p:sp>
      <p:sp>
        <p:nvSpPr>
          <p:cNvPr id="26" name="Shape 24"/>
          <p:cNvSpPr/>
          <p:nvPr/>
        </p:nvSpPr>
        <p:spPr>
          <a:xfrm>
            <a:off x="323395" y="3913082"/>
            <a:ext cx="5675586" cy="2942897"/>
          </a:xfrm>
          <a:custGeom>
            <a:avLst/>
            <a:gdLst/>
            <a:ahLst/>
            <a:cxnLst/>
            <a:rect l="l" t="t" r="r" b="b"/>
            <a:pathLst>
              <a:path w="5675586" h="2942897">
                <a:moveTo>
                  <a:pt x="97027" y="0"/>
                </a:moveTo>
                <a:lnTo>
                  <a:pt x="5578559" y="0"/>
                </a:lnTo>
                <a:cubicBezTo>
                  <a:pt x="5632146" y="0"/>
                  <a:pt x="5675586" y="43441"/>
                  <a:pt x="5675586" y="97027"/>
                </a:cubicBezTo>
                <a:lnTo>
                  <a:pt x="5675586" y="2845869"/>
                </a:lnTo>
                <a:cubicBezTo>
                  <a:pt x="5675586" y="2899420"/>
                  <a:pt x="5632110" y="2942897"/>
                  <a:pt x="5578559" y="2942897"/>
                </a:cubicBezTo>
                <a:lnTo>
                  <a:pt x="97027" y="2942897"/>
                </a:lnTo>
                <a:cubicBezTo>
                  <a:pt x="43441" y="2942897"/>
                  <a:pt x="0" y="2899456"/>
                  <a:pt x="0" y="2845869"/>
                </a:cubicBezTo>
                <a:lnTo>
                  <a:pt x="0" y="97027"/>
                </a:lnTo>
                <a:cubicBezTo>
                  <a:pt x="0" y="43476"/>
                  <a:pt x="43476" y="0"/>
                  <a:pt x="97027" y="0"/>
                </a:cubicBezTo>
                <a:close/>
              </a:path>
            </a:pathLst>
          </a:custGeom>
          <a:solidFill>
            <a:srgbClr val="FFFFFF"/>
          </a:solidFill>
          <a:ln/>
          <a:effectLst>
            <a:outerShdw blurRad="121273" dist="80849" dir="5400000" algn="bl" rotWithShape="0">
              <a:srgbClr val="000000">
                <a:alpha val="10196"/>
              </a:srgbClr>
            </a:outerShdw>
          </a:effectLst>
        </p:spPr>
      </p:sp>
      <p:sp>
        <p:nvSpPr>
          <p:cNvPr id="27" name="Shape 25"/>
          <p:cNvSpPr/>
          <p:nvPr/>
        </p:nvSpPr>
        <p:spPr>
          <a:xfrm>
            <a:off x="505305" y="4107119"/>
            <a:ext cx="161698" cy="161698"/>
          </a:xfrm>
          <a:custGeom>
            <a:avLst/>
            <a:gdLst/>
            <a:ahLst/>
            <a:cxnLst/>
            <a:rect l="l" t="t" r="r" b="b"/>
            <a:pathLst>
              <a:path w="161698" h="161698">
                <a:moveTo>
                  <a:pt x="73427" y="1642"/>
                </a:moveTo>
                <a:cubicBezTo>
                  <a:pt x="78133" y="-537"/>
                  <a:pt x="83565" y="-537"/>
                  <a:pt x="88270" y="1642"/>
                </a:cubicBezTo>
                <a:lnTo>
                  <a:pt x="157308" y="33540"/>
                </a:lnTo>
                <a:cubicBezTo>
                  <a:pt x="159992" y="34771"/>
                  <a:pt x="161698" y="37456"/>
                  <a:pt x="161698" y="40424"/>
                </a:cubicBezTo>
                <a:cubicBezTo>
                  <a:pt x="161698" y="43393"/>
                  <a:pt x="159992" y="46078"/>
                  <a:pt x="157308" y="47309"/>
                </a:cubicBezTo>
                <a:lnTo>
                  <a:pt x="88270" y="79207"/>
                </a:lnTo>
                <a:cubicBezTo>
                  <a:pt x="83565" y="81386"/>
                  <a:pt x="78133" y="81386"/>
                  <a:pt x="73427" y="79207"/>
                </a:cubicBezTo>
                <a:lnTo>
                  <a:pt x="4390" y="47309"/>
                </a:lnTo>
                <a:cubicBezTo>
                  <a:pt x="1705" y="46046"/>
                  <a:pt x="0" y="43361"/>
                  <a:pt x="0" y="40424"/>
                </a:cubicBezTo>
                <a:cubicBezTo>
                  <a:pt x="0" y="37487"/>
                  <a:pt x="1705" y="34771"/>
                  <a:pt x="4390" y="33540"/>
                </a:cubicBezTo>
                <a:lnTo>
                  <a:pt x="73427" y="1642"/>
                </a:lnTo>
                <a:close/>
                <a:moveTo>
                  <a:pt x="15191" y="68974"/>
                </a:moveTo>
                <a:lnTo>
                  <a:pt x="67079" y="92945"/>
                </a:lnTo>
                <a:cubicBezTo>
                  <a:pt x="75827" y="96987"/>
                  <a:pt x="85902" y="96987"/>
                  <a:pt x="94650" y="92945"/>
                </a:cubicBezTo>
                <a:lnTo>
                  <a:pt x="146538" y="68974"/>
                </a:lnTo>
                <a:lnTo>
                  <a:pt x="157308" y="73964"/>
                </a:lnTo>
                <a:cubicBezTo>
                  <a:pt x="159992" y="75196"/>
                  <a:pt x="161698" y="77880"/>
                  <a:pt x="161698" y="80849"/>
                </a:cubicBezTo>
                <a:cubicBezTo>
                  <a:pt x="161698" y="83817"/>
                  <a:pt x="159992" y="86502"/>
                  <a:pt x="157308" y="87734"/>
                </a:cubicBezTo>
                <a:lnTo>
                  <a:pt x="88270" y="119631"/>
                </a:lnTo>
                <a:cubicBezTo>
                  <a:pt x="83565" y="121810"/>
                  <a:pt x="78133" y="121810"/>
                  <a:pt x="73427" y="119631"/>
                </a:cubicBezTo>
                <a:lnTo>
                  <a:pt x="4390" y="87734"/>
                </a:lnTo>
                <a:cubicBezTo>
                  <a:pt x="1705" y="86470"/>
                  <a:pt x="0" y="83786"/>
                  <a:pt x="0" y="80849"/>
                </a:cubicBezTo>
                <a:cubicBezTo>
                  <a:pt x="0" y="77912"/>
                  <a:pt x="1705" y="75196"/>
                  <a:pt x="4390" y="73964"/>
                </a:cubicBezTo>
                <a:lnTo>
                  <a:pt x="15159" y="68974"/>
                </a:lnTo>
                <a:close/>
                <a:moveTo>
                  <a:pt x="4390" y="114388"/>
                </a:moveTo>
                <a:lnTo>
                  <a:pt x="15159" y="109399"/>
                </a:lnTo>
                <a:lnTo>
                  <a:pt x="67048" y="133369"/>
                </a:lnTo>
                <a:cubicBezTo>
                  <a:pt x="75796" y="137411"/>
                  <a:pt x="85870" y="137411"/>
                  <a:pt x="94618" y="133369"/>
                </a:cubicBezTo>
                <a:lnTo>
                  <a:pt x="146507" y="109399"/>
                </a:lnTo>
                <a:lnTo>
                  <a:pt x="157276" y="114388"/>
                </a:lnTo>
                <a:cubicBezTo>
                  <a:pt x="159961" y="115620"/>
                  <a:pt x="161666" y="118305"/>
                  <a:pt x="161666" y="121273"/>
                </a:cubicBezTo>
                <a:cubicBezTo>
                  <a:pt x="161666" y="124242"/>
                  <a:pt x="159961" y="126926"/>
                  <a:pt x="157276" y="128158"/>
                </a:cubicBezTo>
                <a:lnTo>
                  <a:pt x="88239" y="160055"/>
                </a:lnTo>
                <a:cubicBezTo>
                  <a:pt x="83533" y="162234"/>
                  <a:pt x="78101" y="162234"/>
                  <a:pt x="73396" y="160055"/>
                </a:cubicBezTo>
                <a:lnTo>
                  <a:pt x="4390" y="128158"/>
                </a:lnTo>
                <a:cubicBezTo>
                  <a:pt x="1705" y="126895"/>
                  <a:pt x="0" y="124210"/>
                  <a:pt x="0" y="121273"/>
                </a:cubicBezTo>
                <a:cubicBezTo>
                  <a:pt x="0" y="118336"/>
                  <a:pt x="1705" y="115620"/>
                  <a:pt x="4390" y="114388"/>
                </a:cubicBezTo>
                <a:close/>
              </a:path>
            </a:pathLst>
          </a:custGeom>
          <a:solidFill>
            <a:srgbClr val="2E7D32"/>
          </a:solidFill>
          <a:ln/>
        </p:spPr>
      </p:sp>
      <p:sp>
        <p:nvSpPr>
          <p:cNvPr id="28" name="Text 26"/>
          <p:cNvSpPr/>
          <p:nvPr/>
        </p:nvSpPr>
        <p:spPr>
          <a:xfrm>
            <a:off x="687215" y="4074780"/>
            <a:ext cx="5230918" cy="226377"/>
          </a:xfrm>
          <a:prstGeom prst="rect">
            <a:avLst/>
          </a:prstGeom>
          <a:noFill/>
          <a:ln/>
        </p:spPr>
        <p:txBody>
          <a:bodyPr wrap="square" lIns="0" tIns="0" rIns="0" bIns="0" rtlCol="0" anchor="ctr"/>
          <a:lstStyle/>
          <a:p>
            <a:pPr>
              <a:lnSpc>
                <a:spcPct val="120000"/>
              </a:lnSpc>
            </a:pPr>
            <a:r>
              <a:rPr lang="en-US" sz="1273" b="1" dirty="0">
                <a:solidFill>
                  <a:srgbClr val="1E3A5F"/>
                </a:solidFill>
                <a:latin typeface="Liter" pitchFamily="34" charset="0"/>
                <a:ea typeface="Liter" pitchFamily="34" charset="-122"/>
                <a:cs typeface="Liter" pitchFamily="34" charset="-120"/>
              </a:rPr>
              <a:t>Types de barrages</a:t>
            </a:r>
            <a:endParaRPr lang="en-US" sz="1600" dirty="0"/>
          </a:p>
        </p:txBody>
      </p:sp>
      <p:sp>
        <p:nvSpPr>
          <p:cNvPr id="29" name="Shape 27"/>
          <p:cNvSpPr/>
          <p:nvPr/>
        </p:nvSpPr>
        <p:spPr>
          <a:xfrm>
            <a:off x="485093" y="4430515"/>
            <a:ext cx="5352191" cy="517432"/>
          </a:xfrm>
          <a:custGeom>
            <a:avLst/>
            <a:gdLst/>
            <a:ahLst/>
            <a:cxnLst/>
            <a:rect l="l" t="t" r="r" b="b"/>
            <a:pathLst>
              <a:path w="5352191" h="517432">
                <a:moveTo>
                  <a:pt x="64679" y="0"/>
                </a:moveTo>
                <a:lnTo>
                  <a:pt x="5287512" y="0"/>
                </a:lnTo>
                <a:cubicBezTo>
                  <a:pt x="5323233" y="0"/>
                  <a:pt x="5352191" y="28958"/>
                  <a:pt x="5352191" y="64679"/>
                </a:cubicBezTo>
                <a:lnTo>
                  <a:pt x="5352191" y="452753"/>
                </a:lnTo>
                <a:cubicBezTo>
                  <a:pt x="5352191" y="488475"/>
                  <a:pt x="5323233" y="517432"/>
                  <a:pt x="5287512" y="517432"/>
                </a:cubicBezTo>
                <a:lnTo>
                  <a:pt x="64679" y="517432"/>
                </a:lnTo>
                <a:cubicBezTo>
                  <a:pt x="28982" y="517432"/>
                  <a:pt x="0" y="488451"/>
                  <a:pt x="0" y="452753"/>
                </a:cubicBezTo>
                <a:lnTo>
                  <a:pt x="0" y="64679"/>
                </a:lnTo>
                <a:cubicBezTo>
                  <a:pt x="0" y="28982"/>
                  <a:pt x="28982" y="0"/>
                  <a:pt x="64679" y="0"/>
                </a:cubicBezTo>
                <a:close/>
              </a:path>
            </a:pathLst>
          </a:custGeom>
          <a:solidFill>
            <a:srgbClr val="1E3A5F">
              <a:alpha val="5098"/>
            </a:srgbClr>
          </a:solidFill>
          <a:ln/>
        </p:spPr>
      </p:sp>
      <p:sp>
        <p:nvSpPr>
          <p:cNvPr id="30" name="Shape 28"/>
          <p:cNvSpPr/>
          <p:nvPr/>
        </p:nvSpPr>
        <p:spPr>
          <a:xfrm>
            <a:off x="582111" y="4527533"/>
            <a:ext cx="323395" cy="323395"/>
          </a:xfrm>
          <a:custGeom>
            <a:avLst/>
            <a:gdLst/>
            <a:ahLst/>
            <a:cxnLst/>
            <a:rect l="l" t="t" r="r" b="b"/>
            <a:pathLst>
              <a:path w="323395" h="323395">
                <a:moveTo>
                  <a:pt x="161698" y="0"/>
                </a:moveTo>
                <a:lnTo>
                  <a:pt x="161698" y="0"/>
                </a:lnTo>
                <a:cubicBezTo>
                  <a:pt x="250941" y="0"/>
                  <a:pt x="323395" y="72454"/>
                  <a:pt x="323395" y="161698"/>
                </a:cubicBezTo>
                <a:lnTo>
                  <a:pt x="323395" y="161698"/>
                </a:lnTo>
                <a:cubicBezTo>
                  <a:pt x="323395" y="250941"/>
                  <a:pt x="250941" y="323395"/>
                  <a:pt x="161698" y="323395"/>
                </a:cubicBezTo>
                <a:lnTo>
                  <a:pt x="161698" y="323395"/>
                </a:lnTo>
                <a:cubicBezTo>
                  <a:pt x="72454" y="323395"/>
                  <a:pt x="0" y="250941"/>
                  <a:pt x="0" y="161698"/>
                </a:cubicBezTo>
                <a:lnTo>
                  <a:pt x="0" y="161698"/>
                </a:lnTo>
                <a:cubicBezTo>
                  <a:pt x="0" y="72454"/>
                  <a:pt x="72454" y="0"/>
                  <a:pt x="161698" y="0"/>
                </a:cubicBezTo>
                <a:close/>
              </a:path>
            </a:pathLst>
          </a:custGeom>
          <a:solidFill>
            <a:srgbClr val="1E3A5F"/>
          </a:solidFill>
          <a:ln/>
        </p:spPr>
      </p:sp>
      <p:sp>
        <p:nvSpPr>
          <p:cNvPr id="31" name="Text 29"/>
          <p:cNvSpPr/>
          <p:nvPr/>
        </p:nvSpPr>
        <p:spPr>
          <a:xfrm>
            <a:off x="549772" y="4527533"/>
            <a:ext cx="388074" cy="323395"/>
          </a:xfrm>
          <a:prstGeom prst="rect">
            <a:avLst/>
          </a:prstGeom>
          <a:noFill/>
          <a:ln/>
        </p:spPr>
        <p:txBody>
          <a:bodyPr wrap="square" lIns="0" tIns="0" rIns="0" bIns="0" rtlCol="0" anchor="ctr"/>
          <a:lstStyle/>
          <a:p>
            <a:pPr algn="ctr">
              <a:lnSpc>
                <a:spcPct val="130000"/>
              </a:lnSpc>
            </a:pPr>
            <a:r>
              <a:rPr lang="en-US" sz="1019" b="1" dirty="0">
                <a:solidFill>
                  <a:srgbClr val="FFFFFF"/>
                </a:solidFill>
                <a:latin typeface="Quattrocento Sans" pitchFamily="34" charset="0"/>
                <a:ea typeface="Quattrocento Sans" pitchFamily="34" charset="-122"/>
                <a:cs typeface="Quattrocento Sans" pitchFamily="34" charset="-120"/>
              </a:rPr>
              <a:t>1</a:t>
            </a:r>
            <a:endParaRPr lang="en-US" sz="1600" dirty="0"/>
          </a:p>
        </p:txBody>
      </p:sp>
      <p:sp>
        <p:nvSpPr>
          <p:cNvPr id="32" name="Text 30"/>
          <p:cNvSpPr/>
          <p:nvPr/>
        </p:nvSpPr>
        <p:spPr>
          <a:xfrm>
            <a:off x="1002525" y="4527533"/>
            <a:ext cx="1374430" cy="194037"/>
          </a:xfrm>
          <a:prstGeom prst="rect">
            <a:avLst/>
          </a:prstGeom>
          <a:noFill/>
          <a:ln/>
        </p:spPr>
        <p:txBody>
          <a:bodyPr wrap="square" lIns="0" tIns="0" rIns="0" bIns="0" rtlCol="0" anchor="ctr"/>
          <a:lstStyle/>
          <a:p>
            <a:pPr>
              <a:lnSpc>
                <a:spcPct val="130000"/>
              </a:lnSpc>
            </a:pPr>
            <a:r>
              <a:rPr lang="en-US" sz="1019" b="1" dirty="0">
                <a:solidFill>
                  <a:srgbClr val="1A202C"/>
                </a:solidFill>
                <a:latin typeface="Quattrocento Sans" pitchFamily="34" charset="0"/>
                <a:ea typeface="Quattrocento Sans" pitchFamily="34" charset="-122"/>
                <a:cs typeface="Quattrocento Sans" pitchFamily="34" charset="-120"/>
              </a:rPr>
              <a:t>Barrage-voûte</a:t>
            </a:r>
            <a:endParaRPr lang="en-US" sz="1600" dirty="0"/>
          </a:p>
        </p:txBody>
      </p:sp>
      <p:sp>
        <p:nvSpPr>
          <p:cNvPr id="33" name="Text 31"/>
          <p:cNvSpPr/>
          <p:nvPr/>
        </p:nvSpPr>
        <p:spPr>
          <a:xfrm>
            <a:off x="1002525" y="4721570"/>
            <a:ext cx="1358260" cy="129358"/>
          </a:xfrm>
          <a:prstGeom prst="rect">
            <a:avLst/>
          </a:prstGeom>
          <a:noFill/>
          <a:ln/>
        </p:spPr>
        <p:txBody>
          <a:bodyPr wrap="square" lIns="0" tIns="0" rIns="0" bIns="0" rtlCol="0" anchor="ctr"/>
          <a:lstStyle/>
          <a:p>
            <a:pPr>
              <a:lnSpc>
                <a:spcPct val="110000"/>
              </a:lnSpc>
            </a:pPr>
            <a:r>
              <a:rPr lang="en-US" sz="764" dirty="0">
                <a:solidFill>
                  <a:srgbClr val="1A202C">
                    <a:alpha val="60000"/>
                  </a:srgbClr>
                </a:solidFill>
                <a:latin typeface="Quattrocento Sans" pitchFamily="34" charset="0"/>
                <a:ea typeface="Quattrocento Sans" pitchFamily="34" charset="-122"/>
                <a:cs typeface="Quattrocento Sans" pitchFamily="34" charset="-120"/>
              </a:rPr>
              <a:t>Transmet les efforts aux berges</a:t>
            </a:r>
            <a:endParaRPr lang="en-US" sz="1600" dirty="0"/>
          </a:p>
        </p:txBody>
      </p:sp>
      <p:sp>
        <p:nvSpPr>
          <p:cNvPr id="34" name="Shape 32"/>
          <p:cNvSpPr/>
          <p:nvPr/>
        </p:nvSpPr>
        <p:spPr>
          <a:xfrm>
            <a:off x="485093" y="5012626"/>
            <a:ext cx="5352191" cy="517432"/>
          </a:xfrm>
          <a:custGeom>
            <a:avLst/>
            <a:gdLst/>
            <a:ahLst/>
            <a:cxnLst/>
            <a:rect l="l" t="t" r="r" b="b"/>
            <a:pathLst>
              <a:path w="5352191" h="517432">
                <a:moveTo>
                  <a:pt x="64679" y="0"/>
                </a:moveTo>
                <a:lnTo>
                  <a:pt x="5287512" y="0"/>
                </a:lnTo>
                <a:cubicBezTo>
                  <a:pt x="5323233" y="0"/>
                  <a:pt x="5352191" y="28958"/>
                  <a:pt x="5352191" y="64679"/>
                </a:cubicBezTo>
                <a:lnTo>
                  <a:pt x="5352191" y="452753"/>
                </a:lnTo>
                <a:cubicBezTo>
                  <a:pt x="5352191" y="488475"/>
                  <a:pt x="5323233" y="517432"/>
                  <a:pt x="5287512" y="517432"/>
                </a:cubicBezTo>
                <a:lnTo>
                  <a:pt x="64679" y="517432"/>
                </a:lnTo>
                <a:cubicBezTo>
                  <a:pt x="28982" y="517432"/>
                  <a:pt x="0" y="488451"/>
                  <a:pt x="0" y="452753"/>
                </a:cubicBezTo>
                <a:lnTo>
                  <a:pt x="0" y="64679"/>
                </a:lnTo>
                <a:cubicBezTo>
                  <a:pt x="0" y="28982"/>
                  <a:pt x="28982" y="0"/>
                  <a:pt x="64679" y="0"/>
                </a:cubicBezTo>
                <a:close/>
              </a:path>
            </a:pathLst>
          </a:custGeom>
          <a:solidFill>
            <a:srgbClr val="4A90A4">
              <a:alpha val="5098"/>
            </a:srgbClr>
          </a:solidFill>
          <a:ln/>
        </p:spPr>
      </p:sp>
      <p:sp>
        <p:nvSpPr>
          <p:cNvPr id="35" name="Shape 33"/>
          <p:cNvSpPr/>
          <p:nvPr/>
        </p:nvSpPr>
        <p:spPr>
          <a:xfrm>
            <a:off x="582111" y="5109645"/>
            <a:ext cx="323395" cy="323395"/>
          </a:xfrm>
          <a:custGeom>
            <a:avLst/>
            <a:gdLst/>
            <a:ahLst/>
            <a:cxnLst/>
            <a:rect l="l" t="t" r="r" b="b"/>
            <a:pathLst>
              <a:path w="323395" h="323395">
                <a:moveTo>
                  <a:pt x="161698" y="0"/>
                </a:moveTo>
                <a:lnTo>
                  <a:pt x="161698" y="0"/>
                </a:lnTo>
                <a:cubicBezTo>
                  <a:pt x="250941" y="0"/>
                  <a:pt x="323395" y="72454"/>
                  <a:pt x="323395" y="161698"/>
                </a:cubicBezTo>
                <a:lnTo>
                  <a:pt x="323395" y="161698"/>
                </a:lnTo>
                <a:cubicBezTo>
                  <a:pt x="323395" y="250941"/>
                  <a:pt x="250941" y="323395"/>
                  <a:pt x="161698" y="323395"/>
                </a:cubicBezTo>
                <a:lnTo>
                  <a:pt x="161698" y="323395"/>
                </a:lnTo>
                <a:cubicBezTo>
                  <a:pt x="72454" y="323395"/>
                  <a:pt x="0" y="250941"/>
                  <a:pt x="0" y="161698"/>
                </a:cubicBezTo>
                <a:lnTo>
                  <a:pt x="0" y="161698"/>
                </a:lnTo>
                <a:cubicBezTo>
                  <a:pt x="0" y="72454"/>
                  <a:pt x="72454" y="0"/>
                  <a:pt x="161698" y="0"/>
                </a:cubicBezTo>
                <a:close/>
              </a:path>
            </a:pathLst>
          </a:custGeom>
          <a:solidFill>
            <a:srgbClr val="4A90A4"/>
          </a:solidFill>
          <a:ln/>
        </p:spPr>
      </p:sp>
      <p:sp>
        <p:nvSpPr>
          <p:cNvPr id="36" name="Text 34"/>
          <p:cNvSpPr/>
          <p:nvPr/>
        </p:nvSpPr>
        <p:spPr>
          <a:xfrm>
            <a:off x="549772" y="5109645"/>
            <a:ext cx="388074" cy="323395"/>
          </a:xfrm>
          <a:prstGeom prst="rect">
            <a:avLst/>
          </a:prstGeom>
          <a:noFill/>
          <a:ln/>
        </p:spPr>
        <p:txBody>
          <a:bodyPr wrap="square" lIns="0" tIns="0" rIns="0" bIns="0" rtlCol="0" anchor="ctr"/>
          <a:lstStyle/>
          <a:p>
            <a:pPr algn="ctr">
              <a:lnSpc>
                <a:spcPct val="130000"/>
              </a:lnSpc>
            </a:pPr>
            <a:r>
              <a:rPr lang="en-US" sz="1019" b="1" dirty="0">
                <a:solidFill>
                  <a:srgbClr val="FFFFFF"/>
                </a:solidFill>
                <a:latin typeface="Quattrocento Sans" pitchFamily="34" charset="0"/>
                <a:ea typeface="Quattrocento Sans" pitchFamily="34" charset="-122"/>
                <a:cs typeface="Quattrocento Sans" pitchFamily="34" charset="-120"/>
              </a:rPr>
              <a:t>2</a:t>
            </a:r>
            <a:endParaRPr lang="en-US" sz="1600" dirty="0"/>
          </a:p>
        </p:txBody>
      </p:sp>
      <p:sp>
        <p:nvSpPr>
          <p:cNvPr id="37" name="Text 35"/>
          <p:cNvSpPr/>
          <p:nvPr/>
        </p:nvSpPr>
        <p:spPr>
          <a:xfrm>
            <a:off x="1002525" y="5109645"/>
            <a:ext cx="1293581" cy="194037"/>
          </a:xfrm>
          <a:prstGeom prst="rect">
            <a:avLst/>
          </a:prstGeom>
          <a:noFill/>
          <a:ln/>
        </p:spPr>
        <p:txBody>
          <a:bodyPr wrap="square" lIns="0" tIns="0" rIns="0" bIns="0" rtlCol="0" anchor="ctr"/>
          <a:lstStyle/>
          <a:p>
            <a:pPr>
              <a:lnSpc>
                <a:spcPct val="130000"/>
              </a:lnSpc>
            </a:pPr>
            <a:r>
              <a:rPr lang="en-US" sz="1019" b="1" dirty="0">
                <a:solidFill>
                  <a:srgbClr val="1A202C"/>
                </a:solidFill>
                <a:latin typeface="Quattrocento Sans" pitchFamily="34" charset="0"/>
                <a:ea typeface="Quattrocento Sans" pitchFamily="34" charset="-122"/>
                <a:cs typeface="Quattrocento Sans" pitchFamily="34" charset="-120"/>
              </a:rPr>
              <a:t>Barrage-poids</a:t>
            </a:r>
            <a:endParaRPr lang="en-US" sz="1600" dirty="0"/>
          </a:p>
        </p:txBody>
      </p:sp>
      <p:sp>
        <p:nvSpPr>
          <p:cNvPr id="38" name="Text 36"/>
          <p:cNvSpPr/>
          <p:nvPr/>
        </p:nvSpPr>
        <p:spPr>
          <a:xfrm>
            <a:off x="1002525" y="5303682"/>
            <a:ext cx="1277411" cy="129358"/>
          </a:xfrm>
          <a:prstGeom prst="rect">
            <a:avLst/>
          </a:prstGeom>
          <a:noFill/>
          <a:ln/>
        </p:spPr>
        <p:txBody>
          <a:bodyPr wrap="square" lIns="0" tIns="0" rIns="0" bIns="0" rtlCol="0" anchor="ctr"/>
          <a:lstStyle/>
          <a:p>
            <a:pPr>
              <a:lnSpc>
                <a:spcPct val="110000"/>
              </a:lnSpc>
            </a:pPr>
            <a:r>
              <a:rPr lang="en-US" sz="764" dirty="0">
                <a:solidFill>
                  <a:srgbClr val="1A202C">
                    <a:alpha val="60000"/>
                  </a:srgbClr>
                </a:solidFill>
                <a:latin typeface="Quattrocento Sans" pitchFamily="34" charset="0"/>
                <a:ea typeface="Quattrocento Sans" pitchFamily="34" charset="-122"/>
                <a:cs typeface="Quattrocento Sans" pitchFamily="34" charset="-120"/>
              </a:rPr>
              <a:t>Résistance par masse (béton)</a:t>
            </a:r>
            <a:endParaRPr lang="en-US" sz="1600" dirty="0"/>
          </a:p>
        </p:txBody>
      </p:sp>
      <p:sp>
        <p:nvSpPr>
          <p:cNvPr id="39" name="Shape 37"/>
          <p:cNvSpPr/>
          <p:nvPr/>
        </p:nvSpPr>
        <p:spPr>
          <a:xfrm>
            <a:off x="485093" y="5594737"/>
            <a:ext cx="5352191" cy="517432"/>
          </a:xfrm>
          <a:custGeom>
            <a:avLst/>
            <a:gdLst/>
            <a:ahLst/>
            <a:cxnLst/>
            <a:rect l="l" t="t" r="r" b="b"/>
            <a:pathLst>
              <a:path w="5352191" h="517432">
                <a:moveTo>
                  <a:pt x="64679" y="0"/>
                </a:moveTo>
                <a:lnTo>
                  <a:pt x="5287512" y="0"/>
                </a:lnTo>
                <a:cubicBezTo>
                  <a:pt x="5323233" y="0"/>
                  <a:pt x="5352191" y="28958"/>
                  <a:pt x="5352191" y="64679"/>
                </a:cubicBezTo>
                <a:lnTo>
                  <a:pt x="5352191" y="452753"/>
                </a:lnTo>
                <a:cubicBezTo>
                  <a:pt x="5352191" y="488475"/>
                  <a:pt x="5323233" y="517432"/>
                  <a:pt x="5287512" y="517432"/>
                </a:cubicBezTo>
                <a:lnTo>
                  <a:pt x="64679" y="517432"/>
                </a:lnTo>
                <a:cubicBezTo>
                  <a:pt x="28982" y="517432"/>
                  <a:pt x="0" y="488451"/>
                  <a:pt x="0" y="452753"/>
                </a:cubicBezTo>
                <a:lnTo>
                  <a:pt x="0" y="64679"/>
                </a:lnTo>
                <a:cubicBezTo>
                  <a:pt x="0" y="28982"/>
                  <a:pt x="28982" y="0"/>
                  <a:pt x="64679" y="0"/>
                </a:cubicBezTo>
                <a:close/>
              </a:path>
            </a:pathLst>
          </a:custGeom>
          <a:solidFill>
            <a:srgbClr val="2E7D32">
              <a:alpha val="5098"/>
            </a:srgbClr>
          </a:solidFill>
          <a:ln/>
        </p:spPr>
      </p:sp>
      <p:sp>
        <p:nvSpPr>
          <p:cNvPr id="40" name="Shape 38"/>
          <p:cNvSpPr/>
          <p:nvPr/>
        </p:nvSpPr>
        <p:spPr>
          <a:xfrm>
            <a:off x="582111" y="5691756"/>
            <a:ext cx="323395" cy="323395"/>
          </a:xfrm>
          <a:custGeom>
            <a:avLst/>
            <a:gdLst/>
            <a:ahLst/>
            <a:cxnLst/>
            <a:rect l="l" t="t" r="r" b="b"/>
            <a:pathLst>
              <a:path w="323395" h="323395">
                <a:moveTo>
                  <a:pt x="161698" y="0"/>
                </a:moveTo>
                <a:lnTo>
                  <a:pt x="161698" y="0"/>
                </a:lnTo>
                <a:cubicBezTo>
                  <a:pt x="250941" y="0"/>
                  <a:pt x="323395" y="72454"/>
                  <a:pt x="323395" y="161698"/>
                </a:cubicBezTo>
                <a:lnTo>
                  <a:pt x="323395" y="161698"/>
                </a:lnTo>
                <a:cubicBezTo>
                  <a:pt x="323395" y="250941"/>
                  <a:pt x="250941" y="323395"/>
                  <a:pt x="161698" y="323395"/>
                </a:cubicBezTo>
                <a:lnTo>
                  <a:pt x="161698" y="323395"/>
                </a:lnTo>
                <a:cubicBezTo>
                  <a:pt x="72454" y="323395"/>
                  <a:pt x="0" y="250941"/>
                  <a:pt x="0" y="161698"/>
                </a:cubicBezTo>
                <a:lnTo>
                  <a:pt x="0" y="161698"/>
                </a:lnTo>
                <a:cubicBezTo>
                  <a:pt x="0" y="72454"/>
                  <a:pt x="72454" y="0"/>
                  <a:pt x="161698" y="0"/>
                </a:cubicBezTo>
                <a:close/>
              </a:path>
            </a:pathLst>
          </a:custGeom>
          <a:solidFill>
            <a:srgbClr val="2E7D32"/>
          </a:solidFill>
          <a:ln/>
        </p:spPr>
      </p:sp>
      <p:sp>
        <p:nvSpPr>
          <p:cNvPr id="41" name="Text 39"/>
          <p:cNvSpPr/>
          <p:nvPr/>
        </p:nvSpPr>
        <p:spPr>
          <a:xfrm>
            <a:off x="549772" y="5691756"/>
            <a:ext cx="388074" cy="323395"/>
          </a:xfrm>
          <a:prstGeom prst="rect">
            <a:avLst/>
          </a:prstGeom>
          <a:noFill/>
          <a:ln/>
        </p:spPr>
        <p:txBody>
          <a:bodyPr wrap="square" lIns="0" tIns="0" rIns="0" bIns="0" rtlCol="0" anchor="ctr"/>
          <a:lstStyle/>
          <a:p>
            <a:pPr algn="ctr">
              <a:lnSpc>
                <a:spcPct val="130000"/>
              </a:lnSpc>
            </a:pPr>
            <a:r>
              <a:rPr lang="en-US" sz="1019" b="1" dirty="0">
                <a:solidFill>
                  <a:srgbClr val="FFFFFF"/>
                </a:solidFill>
                <a:latin typeface="Quattrocento Sans" pitchFamily="34" charset="0"/>
                <a:ea typeface="Quattrocento Sans" pitchFamily="34" charset="-122"/>
                <a:cs typeface="Quattrocento Sans" pitchFamily="34" charset="-120"/>
              </a:rPr>
              <a:t>3</a:t>
            </a:r>
            <a:endParaRPr lang="en-US" sz="1600" dirty="0"/>
          </a:p>
        </p:txBody>
      </p:sp>
      <p:sp>
        <p:nvSpPr>
          <p:cNvPr id="42" name="Text 40"/>
          <p:cNvSpPr/>
          <p:nvPr/>
        </p:nvSpPr>
        <p:spPr>
          <a:xfrm>
            <a:off x="1002525" y="5691756"/>
            <a:ext cx="1115714" cy="194037"/>
          </a:xfrm>
          <a:prstGeom prst="rect">
            <a:avLst/>
          </a:prstGeom>
          <a:noFill/>
          <a:ln/>
        </p:spPr>
        <p:txBody>
          <a:bodyPr wrap="square" lIns="0" tIns="0" rIns="0" bIns="0" rtlCol="0" anchor="ctr"/>
          <a:lstStyle/>
          <a:p>
            <a:pPr>
              <a:lnSpc>
                <a:spcPct val="130000"/>
              </a:lnSpc>
            </a:pPr>
            <a:r>
              <a:rPr lang="en-US" sz="1019" b="1" dirty="0">
                <a:solidFill>
                  <a:srgbClr val="1A202C"/>
                </a:solidFill>
                <a:latin typeface="Quattrocento Sans" pitchFamily="34" charset="0"/>
                <a:ea typeface="Quattrocento Sans" pitchFamily="34" charset="-122"/>
                <a:cs typeface="Quattrocento Sans" pitchFamily="34" charset="-120"/>
              </a:rPr>
              <a:t>Barrage en remblai</a:t>
            </a:r>
            <a:endParaRPr lang="en-US" sz="1600" dirty="0"/>
          </a:p>
        </p:txBody>
      </p:sp>
      <p:sp>
        <p:nvSpPr>
          <p:cNvPr id="43" name="Text 41"/>
          <p:cNvSpPr/>
          <p:nvPr/>
        </p:nvSpPr>
        <p:spPr>
          <a:xfrm>
            <a:off x="1002525" y="5885793"/>
            <a:ext cx="1099544" cy="129358"/>
          </a:xfrm>
          <a:prstGeom prst="rect">
            <a:avLst/>
          </a:prstGeom>
          <a:noFill/>
          <a:ln/>
        </p:spPr>
        <p:txBody>
          <a:bodyPr wrap="square" lIns="0" tIns="0" rIns="0" bIns="0" rtlCol="0" anchor="ctr"/>
          <a:lstStyle/>
          <a:p>
            <a:pPr>
              <a:lnSpc>
                <a:spcPct val="110000"/>
              </a:lnSpc>
            </a:pPr>
            <a:r>
              <a:rPr lang="en-US" sz="764" dirty="0">
                <a:solidFill>
                  <a:srgbClr val="1A202C">
                    <a:alpha val="60000"/>
                  </a:srgbClr>
                </a:solidFill>
                <a:latin typeface="Quattrocento Sans" pitchFamily="34" charset="0"/>
                <a:ea typeface="Quattrocento Sans" pitchFamily="34" charset="-122"/>
                <a:cs typeface="Quattrocento Sans" pitchFamily="34" charset="-120"/>
              </a:rPr>
              <a:t>Terre ou enrochements</a:t>
            </a:r>
            <a:endParaRPr lang="en-US" sz="1600" dirty="0"/>
          </a:p>
        </p:txBody>
      </p:sp>
      <p:sp>
        <p:nvSpPr>
          <p:cNvPr id="44" name="Shape 42"/>
          <p:cNvSpPr/>
          <p:nvPr/>
        </p:nvSpPr>
        <p:spPr>
          <a:xfrm>
            <a:off x="485093" y="6176849"/>
            <a:ext cx="5352191" cy="517432"/>
          </a:xfrm>
          <a:custGeom>
            <a:avLst/>
            <a:gdLst/>
            <a:ahLst/>
            <a:cxnLst/>
            <a:rect l="l" t="t" r="r" b="b"/>
            <a:pathLst>
              <a:path w="5352191" h="517432">
                <a:moveTo>
                  <a:pt x="64679" y="0"/>
                </a:moveTo>
                <a:lnTo>
                  <a:pt x="5287512" y="0"/>
                </a:lnTo>
                <a:cubicBezTo>
                  <a:pt x="5323233" y="0"/>
                  <a:pt x="5352191" y="28958"/>
                  <a:pt x="5352191" y="64679"/>
                </a:cubicBezTo>
                <a:lnTo>
                  <a:pt x="5352191" y="452753"/>
                </a:lnTo>
                <a:cubicBezTo>
                  <a:pt x="5352191" y="488475"/>
                  <a:pt x="5323233" y="517432"/>
                  <a:pt x="5287512" y="517432"/>
                </a:cubicBezTo>
                <a:lnTo>
                  <a:pt x="64679" y="517432"/>
                </a:lnTo>
                <a:cubicBezTo>
                  <a:pt x="28982" y="517432"/>
                  <a:pt x="0" y="488451"/>
                  <a:pt x="0" y="452753"/>
                </a:cubicBezTo>
                <a:lnTo>
                  <a:pt x="0" y="64679"/>
                </a:lnTo>
                <a:cubicBezTo>
                  <a:pt x="0" y="28982"/>
                  <a:pt x="28982" y="0"/>
                  <a:pt x="64679" y="0"/>
                </a:cubicBezTo>
                <a:close/>
              </a:path>
            </a:pathLst>
          </a:custGeom>
          <a:solidFill>
            <a:srgbClr val="1E3A5F">
              <a:alpha val="5098"/>
            </a:srgbClr>
          </a:solidFill>
          <a:ln/>
        </p:spPr>
      </p:sp>
      <p:sp>
        <p:nvSpPr>
          <p:cNvPr id="45" name="Shape 43"/>
          <p:cNvSpPr/>
          <p:nvPr/>
        </p:nvSpPr>
        <p:spPr>
          <a:xfrm>
            <a:off x="582111" y="6273867"/>
            <a:ext cx="323395" cy="323395"/>
          </a:xfrm>
          <a:custGeom>
            <a:avLst/>
            <a:gdLst/>
            <a:ahLst/>
            <a:cxnLst/>
            <a:rect l="l" t="t" r="r" b="b"/>
            <a:pathLst>
              <a:path w="323395" h="323395">
                <a:moveTo>
                  <a:pt x="161698" y="0"/>
                </a:moveTo>
                <a:lnTo>
                  <a:pt x="161698" y="0"/>
                </a:lnTo>
                <a:cubicBezTo>
                  <a:pt x="250941" y="0"/>
                  <a:pt x="323395" y="72454"/>
                  <a:pt x="323395" y="161698"/>
                </a:cubicBezTo>
                <a:lnTo>
                  <a:pt x="323395" y="161698"/>
                </a:lnTo>
                <a:cubicBezTo>
                  <a:pt x="323395" y="250941"/>
                  <a:pt x="250941" y="323395"/>
                  <a:pt x="161698" y="323395"/>
                </a:cubicBezTo>
                <a:lnTo>
                  <a:pt x="161698" y="323395"/>
                </a:lnTo>
                <a:cubicBezTo>
                  <a:pt x="72454" y="323395"/>
                  <a:pt x="0" y="250941"/>
                  <a:pt x="0" y="161698"/>
                </a:cubicBezTo>
                <a:lnTo>
                  <a:pt x="0" y="161698"/>
                </a:lnTo>
                <a:cubicBezTo>
                  <a:pt x="0" y="72454"/>
                  <a:pt x="72454" y="0"/>
                  <a:pt x="161698" y="0"/>
                </a:cubicBezTo>
                <a:close/>
              </a:path>
            </a:pathLst>
          </a:custGeom>
          <a:solidFill>
            <a:srgbClr val="1E3A5F"/>
          </a:solidFill>
          <a:ln/>
        </p:spPr>
      </p:sp>
      <p:sp>
        <p:nvSpPr>
          <p:cNvPr id="46" name="Text 44"/>
          <p:cNvSpPr/>
          <p:nvPr/>
        </p:nvSpPr>
        <p:spPr>
          <a:xfrm>
            <a:off x="549772" y="6273867"/>
            <a:ext cx="388074" cy="323395"/>
          </a:xfrm>
          <a:prstGeom prst="rect">
            <a:avLst/>
          </a:prstGeom>
          <a:noFill/>
          <a:ln/>
        </p:spPr>
        <p:txBody>
          <a:bodyPr wrap="square" lIns="0" tIns="0" rIns="0" bIns="0" rtlCol="0" anchor="ctr"/>
          <a:lstStyle/>
          <a:p>
            <a:pPr algn="ctr">
              <a:lnSpc>
                <a:spcPct val="130000"/>
              </a:lnSpc>
            </a:pPr>
            <a:r>
              <a:rPr lang="en-US" sz="1019" b="1" dirty="0">
                <a:solidFill>
                  <a:srgbClr val="FFFFFF"/>
                </a:solidFill>
                <a:latin typeface="Quattrocento Sans" pitchFamily="34" charset="0"/>
                <a:ea typeface="Quattrocento Sans" pitchFamily="34" charset="-122"/>
                <a:cs typeface="Quattrocento Sans" pitchFamily="34" charset="-120"/>
              </a:rPr>
              <a:t>4</a:t>
            </a:r>
            <a:endParaRPr lang="en-US" sz="1600" dirty="0"/>
          </a:p>
        </p:txBody>
      </p:sp>
      <p:sp>
        <p:nvSpPr>
          <p:cNvPr id="47" name="Text 45"/>
          <p:cNvSpPr/>
          <p:nvPr/>
        </p:nvSpPr>
        <p:spPr>
          <a:xfrm>
            <a:off x="1002525" y="6273867"/>
            <a:ext cx="1180393" cy="194037"/>
          </a:xfrm>
          <a:prstGeom prst="rect">
            <a:avLst/>
          </a:prstGeom>
          <a:noFill/>
          <a:ln/>
        </p:spPr>
        <p:txBody>
          <a:bodyPr wrap="square" lIns="0" tIns="0" rIns="0" bIns="0" rtlCol="0" anchor="ctr"/>
          <a:lstStyle/>
          <a:p>
            <a:pPr>
              <a:lnSpc>
                <a:spcPct val="130000"/>
              </a:lnSpc>
            </a:pPr>
            <a:r>
              <a:rPr lang="en-US" sz="1019" b="1" dirty="0">
                <a:solidFill>
                  <a:srgbClr val="1A202C"/>
                </a:solidFill>
                <a:latin typeface="Quattrocento Sans" pitchFamily="34" charset="0"/>
                <a:ea typeface="Quattrocento Sans" pitchFamily="34" charset="-122"/>
                <a:cs typeface="Quattrocento Sans" pitchFamily="34" charset="-120"/>
              </a:rPr>
              <a:t>Barrage écrêteur</a:t>
            </a:r>
            <a:endParaRPr lang="en-US" sz="1600" dirty="0"/>
          </a:p>
        </p:txBody>
      </p:sp>
      <p:sp>
        <p:nvSpPr>
          <p:cNvPr id="48" name="Text 46"/>
          <p:cNvSpPr/>
          <p:nvPr/>
        </p:nvSpPr>
        <p:spPr>
          <a:xfrm>
            <a:off x="1002525" y="6467905"/>
            <a:ext cx="1164223" cy="129358"/>
          </a:xfrm>
          <a:prstGeom prst="rect">
            <a:avLst/>
          </a:prstGeom>
          <a:noFill/>
          <a:ln/>
        </p:spPr>
        <p:txBody>
          <a:bodyPr wrap="square" lIns="0" tIns="0" rIns="0" bIns="0" rtlCol="0" anchor="ctr"/>
          <a:lstStyle/>
          <a:p>
            <a:pPr>
              <a:lnSpc>
                <a:spcPct val="110000"/>
              </a:lnSpc>
            </a:pPr>
            <a:r>
              <a:rPr lang="en-US" sz="764" dirty="0">
                <a:solidFill>
                  <a:srgbClr val="1A202C">
                    <a:alpha val="60000"/>
                  </a:srgbClr>
                </a:solidFill>
                <a:latin typeface="Quattrocento Sans" pitchFamily="34" charset="0"/>
                <a:ea typeface="Quattrocento Sans" pitchFamily="34" charset="-122"/>
                <a:cs typeface="Quattrocento Sans" pitchFamily="34" charset="-120"/>
              </a:rPr>
              <a:t>Protection contre les crues</a:t>
            </a:r>
            <a:endParaRPr lang="en-US" sz="1600" dirty="0"/>
          </a:p>
        </p:txBody>
      </p:sp>
      <p:sp>
        <p:nvSpPr>
          <p:cNvPr id="49" name="Shape 47"/>
          <p:cNvSpPr/>
          <p:nvPr/>
        </p:nvSpPr>
        <p:spPr>
          <a:xfrm>
            <a:off x="6191124" y="1067204"/>
            <a:ext cx="5675586" cy="2700350"/>
          </a:xfrm>
          <a:custGeom>
            <a:avLst/>
            <a:gdLst/>
            <a:ahLst/>
            <a:cxnLst/>
            <a:rect l="l" t="t" r="r" b="b"/>
            <a:pathLst>
              <a:path w="5675586" h="2700350">
                <a:moveTo>
                  <a:pt x="97024" y="0"/>
                </a:moveTo>
                <a:lnTo>
                  <a:pt x="5578563" y="0"/>
                </a:lnTo>
                <a:cubicBezTo>
                  <a:pt x="5632147" y="0"/>
                  <a:pt x="5675586" y="43439"/>
                  <a:pt x="5675586" y="97024"/>
                </a:cubicBezTo>
                <a:lnTo>
                  <a:pt x="5675586" y="2603327"/>
                </a:lnTo>
                <a:cubicBezTo>
                  <a:pt x="5675586" y="2656911"/>
                  <a:pt x="5632147" y="2700350"/>
                  <a:pt x="5578563" y="2700350"/>
                </a:cubicBezTo>
                <a:lnTo>
                  <a:pt x="97024" y="2700350"/>
                </a:lnTo>
                <a:cubicBezTo>
                  <a:pt x="43439" y="2700350"/>
                  <a:pt x="0" y="2656911"/>
                  <a:pt x="0" y="2603327"/>
                </a:cubicBezTo>
                <a:lnTo>
                  <a:pt x="0" y="97024"/>
                </a:lnTo>
                <a:cubicBezTo>
                  <a:pt x="0" y="43475"/>
                  <a:pt x="43475" y="0"/>
                  <a:pt x="97024" y="0"/>
                </a:cubicBezTo>
                <a:close/>
              </a:path>
            </a:pathLst>
          </a:custGeom>
          <a:solidFill>
            <a:srgbClr val="FFFFFF"/>
          </a:solidFill>
          <a:ln/>
          <a:effectLst>
            <a:outerShdw blurRad="121273" dist="80849" dir="5400000" algn="bl" rotWithShape="0">
              <a:srgbClr val="000000">
                <a:alpha val="10196"/>
              </a:srgbClr>
            </a:outerShdw>
          </a:effectLst>
        </p:spPr>
      </p:sp>
      <p:sp>
        <p:nvSpPr>
          <p:cNvPr id="50" name="Shape 48"/>
          <p:cNvSpPr/>
          <p:nvPr/>
        </p:nvSpPr>
        <p:spPr>
          <a:xfrm>
            <a:off x="6373033" y="1261241"/>
            <a:ext cx="161698" cy="161698"/>
          </a:xfrm>
          <a:custGeom>
            <a:avLst/>
            <a:gdLst/>
            <a:ahLst/>
            <a:cxnLst/>
            <a:rect l="l" t="t" r="r" b="b"/>
            <a:pathLst>
              <a:path w="161698" h="161698">
                <a:moveTo>
                  <a:pt x="80849" y="0"/>
                </a:moveTo>
                <a:cubicBezTo>
                  <a:pt x="82302" y="0"/>
                  <a:pt x="83754" y="316"/>
                  <a:pt x="85081" y="916"/>
                </a:cubicBezTo>
                <a:lnTo>
                  <a:pt x="144580" y="26150"/>
                </a:lnTo>
                <a:cubicBezTo>
                  <a:pt x="151528" y="29087"/>
                  <a:pt x="156708" y="35940"/>
                  <a:pt x="156676" y="44214"/>
                </a:cubicBezTo>
                <a:cubicBezTo>
                  <a:pt x="156518" y="75543"/>
                  <a:pt x="143633" y="132864"/>
                  <a:pt x="89218" y="158918"/>
                </a:cubicBezTo>
                <a:cubicBezTo>
                  <a:pt x="83944" y="161445"/>
                  <a:pt x="77817" y="161445"/>
                  <a:pt x="72543" y="158918"/>
                </a:cubicBezTo>
                <a:cubicBezTo>
                  <a:pt x="18096" y="132864"/>
                  <a:pt x="5243" y="75543"/>
                  <a:pt x="5085" y="44214"/>
                </a:cubicBezTo>
                <a:cubicBezTo>
                  <a:pt x="5053" y="35940"/>
                  <a:pt x="10232" y="29087"/>
                  <a:pt x="17180" y="26150"/>
                </a:cubicBezTo>
                <a:lnTo>
                  <a:pt x="76648" y="916"/>
                </a:lnTo>
                <a:cubicBezTo>
                  <a:pt x="77975" y="316"/>
                  <a:pt x="79396" y="0"/>
                  <a:pt x="80849" y="0"/>
                </a:cubicBezTo>
                <a:close/>
                <a:moveTo>
                  <a:pt x="80849" y="21096"/>
                </a:moveTo>
                <a:lnTo>
                  <a:pt x="80849" y="140506"/>
                </a:lnTo>
                <a:cubicBezTo>
                  <a:pt x="124431" y="119410"/>
                  <a:pt x="136148" y="72669"/>
                  <a:pt x="136432" y="44688"/>
                </a:cubicBezTo>
                <a:lnTo>
                  <a:pt x="80849" y="21128"/>
                </a:lnTo>
                <a:lnTo>
                  <a:pt x="80849" y="21128"/>
                </a:lnTo>
                <a:close/>
              </a:path>
            </a:pathLst>
          </a:custGeom>
          <a:solidFill>
            <a:srgbClr val="1E3A5F"/>
          </a:solidFill>
          <a:ln/>
        </p:spPr>
      </p:sp>
      <p:sp>
        <p:nvSpPr>
          <p:cNvPr id="51" name="Text 49"/>
          <p:cNvSpPr/>
          <p:nvPr/>
        </p:nvSpPr>
        <p:spPr>
          <a:xfrm>
            <a:off x="6554943" y="1228902"/>
            <a:ext cx="5230918" cy="226377"/>
          </a:xfrm>
          <a:prstGeom prst="rect">
            <a:avLst/>
          </a:prstGeom>
          <a:noFill/>
          <a:ln/>
        </p:spPr>
        <p:txBody>
          <a:bodyPr wrap="square" lIns="0" tIns="0" rIns="0" bIns="0" rtlCol="0" anchor="ctr"/>
          <a:lstStyle/>
          <a:p>
            <a:pPr>
              <a:lnSpc>
                <a:spcPct val="120000"/>
              </a:lnSpc>
            </a:pPr>
            <a:r>
              <a:rPr lang="en-US" sz="1273" b="1" dirty="0">
                <a:solidFill>
                  <a:srgbClr val="1E3A5F"/>
                </a:solidFill>
                <a:latin typeface="Liter" pitchFamily="34" charset="0"/>
                <a:ea typeface="Liter" pitchFamily="34" charset="-122"/>
                <a:cs typeface="Liter" pitchFamily="34" charset="-120"/>
              </a:rPr>
              <a:t>Aménagements de protection</a:t>
            </a:r>
            <a:endParaRPr lang="en-US" sz="1600" dirty="0"/>
          </a:p>
        </p:txBody>
      </p:sp>
      <p:sp>
        <p:nvSpPr>
          <p:cNvPr id="52" name="Shape 50"/>
          <p:cNvSpPr/>
          <p:nvPr/>
        </p:nvSpPr>
        <p:spPr>
          <a:xfrm>
            <a:off x="6352821" y="1584637"/>
            <a:ext cx="5352191" cy="630621"/>
          </a:xfrm>
          <a:custGeom>
            <a:avLst/>
            <a:gdLst/>
            <a:ahLst/>
            <a:cxnLst/>
            <a:rect l="l" t="t" r="r" b="b"/>
            <a:pathLst>
              <a:path w="5352191" h="630621">
                <a:moveTo>
                  <a:pt x="64676" y="0"/>
                </a:moveTo>
                <a:lnTo>
                  <a:pt x="5287515" y="0"/>
                </a:lnTo>
                <a:cubicBezTo>
                  <a:pt x="5323234" y="0"/>
                  <a:pt x="5352191" y="28957"/>
                  <a:pt x="5352191" y="64676"/>
                </a:cubicBezTo>
                <a:lnTo>
                  <a:pt x="5352191" y="565944"/>
                </a:lnTo>
                <a:cubicBezTo>
                  <a:pt x="5352191" y="601664"/>
                  <a:pt x="5323234" y="630621"/>
                  <a:pt x="5287515" y="630621"/>
                </a:cubicBezTo>
                <a:lnTo>
                  <a:pt x="64676" y="630621"/>
                </a:lnTo>
                <a:cubicBezTo>
                  <a:pt x="28957" y="630621"/>
                  <a:pt x="0" y="601664"/>
                  <a:pt x="0" y="565944"/>
                </a:cubicBezTo>
                <a:lnTo>
                  <a:pt x="0" y="64676"/>
                </a:lnTo>
                <a:cubicBezTo>
                  <a:pt x="0" y="28981"/>
                  <a:pt x="28981" y="0"/>
                  <a:pt x="64676" y="0"/>
                </a:cubicBezTo>
                <a:close/>
              </a:path>
            </a:pathLst>
          </a:custGeom>
          <a:solidFill>
            <a:srgbClr val="1E3A5F">
              <a:alpha val="5098"/>
            </a:srgbClr>
          </a:solidFill>
          <a:ln/>
        </p:spPr>
      </p:sp>
      <p:sp>
        <p:nvSpPr>
          <p:cNvPr id="53" name="Text 51"/>
          <p:cNvSpPr/>
          <p:nvPr/>
        </p:nvSpPr>
        <p:spPr>
          <a:xfrm>
            <a:off x="6482179" y="1713995"/>
            <a:ext cx="5150069" cy="371905"/>
          </a:xfrm>
          <a:prstGeom prst="rect">
            <a:avLst/>
          </a:prstGeom>
          <a:noFill/>
          <a:ln/>
        </p:spPr>
        <p:txBody>
          <a:bodyPr wrap="square" lIns="0" tIns="0" rIns="0" bIns="0" rtlCol="0" anchor="ctr"/>
          <a:lstStyle/>
          <a:p>
            <a:pPr>
              <a:lnSpc>
                <a:spcPct val="140000"/>
              </a:lnSpc>
            </a:pPr>
            <a:r>
              <a:rPr lang="en-US" sz="891" dirty="0">
                <a:solidFill>
                  <a:srgbClr val="1A202C"/>
                </a:solidFill>
                <a:latin typeface="Quattrocento Sans" pitchFamily="34" charset="0"/>
                <a:ea typeface="Quattrocento Sans" pitchFamily="34" charset="-122"/>
                <a:cs typeface="Quattrocento Sans" pitchFamily="34" charset="-120"/>
              </a:rPr>
              <a:t>Les </a:t>
            </a:r>
            <a:r>
              <a:rPr lang="en-US" sz="891" b="1" dirty="0">
                <a:solidFill>
                  <a:srgbClr val="1A202C"/>
                </a:solidFill>
                <a:latin typeface="Quattrocento Sans" pitchFamily="34" charset="0"/>
                <a:ea typeface="Quattrocento Sans" pitchFamily="34" charset="-122"/>
                <a:cs typeface="Quattrocento Sans" pitchFamily="34" charset="-120"/>
              </a:rPr>
              <a:t>aménagements hydrauliques</a:t>
            </a:r>
            <a:r>
              <a:rPr lang="en-US" sz="891" dirty="0">
                <a:solidFill>
                  <a:srgbClr val="1A202C"/>
                </a:solidFill>
                <a:latin typeface="Quattrocento Sans" pitchFamily="34" charset="0"/>
                <a:ea typeface="Quattrocento Sans" pitchFamily="34" charset="-122"/>
                <a:cs typeface="Quattrocento Sans" pitchFamily="34" charset="-120"/>
              </a:rPr>
              <a:t> participent à la prévention des inondations en stockant temporairement une partie des volumes de crue.</a:t>
            </a:r>
            <a:endParaRPr lang="en-US" sz="1600" dirty="0"/>
          </a:p>
        </p:txBody>
      </p:sp>
      <p:sp>
        <p:nvSpPr>
          <p:cNvPr id="54" name="Shape 52"/>
          <p:cNvSpPr/>
          <p:nvPr/>
        </p:nvSpPr>
        <p:spPr>
          <a:xfrm>
            <a:off x="6368991" y="2340573"/>
            <a:ext cx="5336021" cy="582111"/>
          </a:xfrm>
          <a:custGeom>
            <a:avLst/>
            <a:gdLst/>
            <a:ahLst/>
            <a:cxnLst/>
            <a:rect l="l" t="t" r="r" b="b"/>
            <a:pathLst>
              <a:path w="5336021" h="582111">
                <a:moveTo>
                  <a:pt x="32340" y="0"/>
                </a:moveTo>
                <a:lnTo>
                  <a:pt x="5271343" y="0"/>
                </a:lnTo>
                <a:cubicBezTo>
                  <a:pt x="5307064" y="0"/>
                  <a:pt x="5336021" y="28958"/>
                  <a:pt x="5336021" y="64678"/>
                </a:cubicBezTo>
                <a:lnTo>
                  <a:pt x="5336021" y="517433"/>
                </a:lnTo>
                <a:cubicBezTo>
                  <a:pt x="5336021" y="553154"/>
                  <a:pt x="5307064" y="582111"/>
                  <a:pt x="5271343" y="582111"/>
                </a:cubicBezTo>
                <a:lnTo>
                  <a:pt x="32340" y="582111"/>
                </a:lnTo>
                <a:cubicBezTo>
                  <a:pt x="14479" y="582111"/>
                  <a:pt x="0" y="567633"/>
                  <a:pt x="0" y="549772"/>
                </a:cubicBezTo>
                <a:lnTo>
                  <a:pt x="0" y="32340"/>
                </a:lnTo>
                <a:cubicBezTo>
                  <a:pt x="0" y="14491"/>
                  <a:pt x="14491" y="0"/>
                  <a:pt x="32340" y="0"/>
                </a:cubicBezTo>
                <a:close/>
              </a:path>
            </a:pathLst>
          </a:custGeom>
          <a:solidFill>
            <a:srgbClr val="4A90A4">
              <a:alpha val="5098"/>
            </a:srgbClr>
          </a:solidFill>
          <a:ln/>
        </p:spPr>
      </p:sp>
      <p:sp>
        <p:nvSpPr>
          <p:cNvPr id="55" name="Shape 53"/>
          <p:cNvSpPr/>
          <p:nvPr/>
        </p:nvSpPr>
        <p:spPr>
          <a:xfrm>
            <a:off x="6368991" y="2340573"/>
            <a:ext cx="32340" cy="582111"/>
          </a:xfrm>
          <a:custGeom>
            <a:avLst/>
            <a:gdLst/>
            <a:ahLst/>
            <a:cxnLst/>
            <a:rect l="l" t="t" r="r" b="b"/>
            <a:pathLst>
              <a:path w="32340" h="582111">
                <a:moveTo>
                  <a:pt x="32340" y="0"/>
                </a:moveTo>
                <a:lnTo>
                  <a:pt x="32340" y="0"/>
                </a:lnTo>
                <a:lnTo>
                  <a:pt x="32340" y="582111"/>
                </a:lnTo>
                <a:lnTo>
                  <a:pt x="32340" y="582111"/>
                </a:lnTo>
                <a:cubicBezTo>
                  <a:pt x="14479" y="582111"/>
                  <a:pt x="0" y="567633"/>
                  <a:pt x="0" y="549772"/>
                </a:cubicBezTo>
                <a:lnTo>
                  <a:pt x="0" y="32340"/>
                </a:lnTo>
                <a:cubicBezTo>
                  <a:pt x="0" y="14491"/>
                  <a:pt x="14491" y="0"/>
                  <a:pt x="32340" y="0"/>
                </a:cubicBezTo>
                <a:close/>
              </a:path>
            </a:pathLst>
          </a:custGeom>
          <a:solidFill>
            <a:srgbClr val="4A90A4"/>
          </a:solidFill>
          <a:ln/>
        </p:spPr>
      </p:sp>
      <p:sp>
        <p:nvSpPr>
          <p:cNvPr id="56" name="Text 54"/>
          <p:cNvSpPr/>
          <p:nvPr/>
        </p:nvSpPr>
        <p:spPr>
          <a:xfrm>
            <a:off x="6482179" y="2437592"/>
            <a:ext cx="5190493" cy="194037"/>
          </a:xfrm>
          <a:prstGeom prst="rect">
            <a:avLst/>
          </a:prstGeom>
          <a:noFill/>
          <a:ln/>
        </p:spPr>
        <p:txBody>
          <a:bodyPr wrap="square" lIns="0" tIns="0" rIns="0" bIns="0" rtlCol="0" anchor="ctr"/>
          <a:lstStyle/>
          <a:p>
            <a:pPr>
              <a:lnSpc>
                <a:spcPct val="130000"/>
              </a:lnSpc>
            </a:pPr>
            <a:r>
              <a:rPr lang="en-US" sz="1019" b="1" dirty="0">
                <a:solidFill>
                  <a:srgbClr val="1A202C"/>
                </a:solidFill>
                <a:latin typeface="Quattrocento Sans" pitchFamily="34" charset="0"/>
                <a:ea typeface="Quattrocento Sans" pitchFamily="34" charset="-122"/>
                <a:cs typeface="Quattrocento Sans" pitchFamily="34" charset="-120"/>
              </a:rPr>
              <a:t>Barrages écrêteurs de crue</a:t>
            </a:r>
            <a:endParaRPr lang="en-US" sz="1600" dirty="0"/>
          </a:p>
        </p:txBody>
      </p:sp>
      <p:sp>
        <p:nvSpPr>
          <p:cNvPr id="57" name="Text 55"/>
          <p:cNvSpPr/>
          <p:nvPr/>
        </p:nvSpPr>
        <p:spPr>
          <a:xfrm>
            <a:off x="6482179" y="2663968"/>
            <a:ext cx="5182408" cy="161698"/>
          </a:xfrm>
          <a:prstGeom prst="rect">
            <a:avLst/>
          </a:prstGeom>
          <a:noFill/>
          <a:ln/>
        </p:spPr>
        <p:txBody>
          <a:bodyPr wrap="square" lIns="0" tIns="0" rIns="0" bIns="0" rtlCol="0" anchor="ctr"/>
          <a:lstStyle/>
          <a:p>
            <a:pPr>
              <a:lnSpc>
                <a:spcPct val="120000"/>
              </a:lnSpc>
            </a:pPr>
            <a:r>
              <a:rPr lang="en-US" sz="891" dirty="0">
                <a:solidFill>
                  <a:srgbClr val="1A202C">
                    <a:alpha val="70000"/>
                  </a:srgbClr>
                </a:solidFill>
                <a:latin typeface="Quattrocento Sans" pitchFamily="34" charset="0"/>
                <a:ea typeface="Quattrocento Sans" pitchFamily="34" charset="-122"/>
                <a:cs typeface="Quattrocento Sans" pitchFamily="34" charset="-120"/>
              </a:rPr>
              <a:t>Stockage provisoire des pics de crue pour réduire l'impact à l'aval</a:t>
            </a:r>
            <a:endParaRPr lang="en-US" sz="1600" dirty="0"/>
          </a:p>
        </p:txBody>
      </p:sp>
      <p:sp>
        <p:nvSpPr>
          <p:cNvPr id="58" name="Shape 56"/>
          <p:cNvSpPr/>
          <p:nvPr/>
        </p:nvSpPr>
        <p:spPr>
          <a:xfrm>
            <a:off x="6368991" y="3019703"/>
            <a:ext cx="5336021" cy="582111"/>
          </a:xfrm>
          <a:custGeom>
            <a:avLst/>
            <a:gdLst/>
            <a:ahLst/>
            <a:cxnLst/>
            <a:rect l="l" t="t" r="r" b="b"/>
            <a:pathLst>
              <a:path w="5336021" h="582111">
                <a:moveTo>
                  <a:pt x="32340" y="0"/>
                </a:moveTo>
                <a:lnTo>
                  <a:pt x="5271343" y="0"/>
                </a:lnTo>
                <a:cubicBezTo>
                  <a:pt x="5307064" y="0"/>
                  <a:pt x="5336021" y="28958"/>
                  <a:pt x="5336021" y="64678"/>
                </a:cubicBezTo>
                <a:lnTo>
                  <a:pt x="5336021" y="517433"/>
                </a:lnTo>
                <a:cubicBezTo>
                  <a:pt x="5336021" y="553154"/>
                  <a:pt x="5307064" y="582111"/>
                  <a:pt x="5271343" y="582111"/>
                </a:cubicBezTo>
                <a:lnTo>
                  <a:pt x="32340" y="582111"/>
                </a:lnTo>
                <a:cubicBezTo>
                  <a:pt x="14479" y="582111"/>
                  <a:pt x="0" y="567633"/>
                  <a:pt x="0" y="549772"/>
                </a:cubicBezTo>
                <a:lnTo>
                  <a:pt x="0" y="32340"/>
                </a:lnTo>
                <a:cubicBezTo>
                  <a:pt x="0" y="14491"/>
                  <a:pt x="14491" y="0"/>
                  <a:pt x="32340" y="0"/>
                </a:cubicBezTo>
                <a:close/>
              </a:path>
            </a:pathLst>
          </a:custGeom>
          <a:solidFill>
            <a:srgbClr val="2E7D32">
              <a:alpha val="5098"/>
            </a:srgbClr>
          </a:solidFill>
          <a:ln/>
        </p:spPr>
      </p:sp>
      <p:sp>
        <p:nvSpPr>
          <p:cNvPr id="59" name="Shape 57"/>
          <p:cNvSpPr/>
          <p:nvPr/>
        </p:nvSpPr>
        <p:spPr>
          <a:xfrm>
            <a:off x="6368991" y="3019703"/>
            <a:ext cx="32340" cy="582111"/>
          </a:xfrm>
          <a:custGeom>
            <a:avLst/>
            <a:gdLst/>
            <a:ahLst/>
            <a:cxnLst/>
            <a:rect l="l" t="t" r="r" b="b"/>
            <a:pathLst>
              <a:path w="32340" h="582111">
                <a:moveTo>
                  <a:pt x="32340" y="0"/>
                </a:moveTo>
                <a:lnTo>
                  <a:pt x="32340" y="0"/>
                </a:lnTo>
                <a:lnTo>
                  <a:pt x="32340" y="582111"/>
                </a:lnTo>
                <a:lnTo>
                  <a:pt x="32340" y="582111"/>
                </a:lnTo>
                <a:cubicBezTo>
                  <a:pt x="14479" y="582111"/>
                  <a:pt x="0" y="567633"/>
                  <a:pt x="0" y="549772"/>
                </a:cubicBezTo>
                <a:lnTo>
                  <a:pt x="0" y="32340"/>
                </a:lnTo>
                <a:cubicBezTo>
                  <a:pt x="0" y="14491"/>
                  <a:pt x="14491" y="0"/>
                  <a:pt x="32340" y="0"/>
                </a:cubicBezTo>
                <a:close/>
              </a:path>
            </a:pathLst>
          </a:custGeom>
          <a:solidFill>
            <a:srgbClr val="2E7D32"/>
          </a:solidFill>
          <a:ln/>
        </p:spPr>
      </p:sp>
      <p:sp>
        <p:nvSpPr>
          <p:cNvPr id="60" name="Text 58"/>
          <p:cNvSpPr/>
          <p:nvPr/>
        </p:nvSpPr>
        <p:spPr>
          <a:xfrm>
            <a:off x="6482179" y="3116721"/>
            <a:ext cx="5190493" cy="194037"/>
          </a:xfrm>
          <a:prstGeom prst="rect">
            <a:avLst/>
          </a:prstGeom>
          <a:noFill/>
          <a:ln/>
        </p:spPr>
        <p:txBody>
          <a:bodyPr wrap="square" lIns="0" tIns="0" rIns="0" bIns="0" rtlCol="0" anchor="ctr"/>
          <a:lstStyle/>
          <a:p>
            <a:pPr>
              <a:lnSpc>
                <a:spcPct val="130000"/>
              </a:lnSpc>
            </a:pPr>
            <a:r>
              <a:rPr lang="en-US" sz="1019" b="1" dirty="0">
                <a:solidFill>
                  <a:srgbClr val="1A202C"/>
                </a:solidFill>
                <a:latin typeface="Quattrocento Sans" pitchFamily="34" charset="0"/>
                <a:ea typeface="Quattrocento Sans" pitchFamily="34" charset="-122"/>
                <a:cs typeface="Quattrocento Sans" pitchFamily="34" charset="-120"/>
              </a:rPr>
              <a:t>Casiers de rétention</a:t>
            </a:r>
            <a:endParaRPr lang="en-US" sz="1600" dirty="0"/>
          </a:p>
        </p:txBody>
      </p:sp>
      <p:sp>
        <p:nvSpPr>
          <p:cNvPr id="61" name="Text 59"/>
          <p:cNvSpPr/>
          <p:nvPr/>
        </p:nvSpPr>
        <p:spPr>
          <a:xfrm>
            <a:off x="6482179" y="3343098"/>
            <a:ext cx="5182408" cy="161698"/>
          </a:xfrm>
          <a:prstGeom prst="rect">
            <a:avLst/>
          </a:prstGeom>
          <a:noFill/>
          <a:ln/>
        </p:spPr>
        <p:txBody>
          <a:bodyPr wrap="square" lIns="0" tIns="0" rIns="0" bIns="0" rtlCol="0" anchor="ctr"/>
          <a:lstStyle/>
          <a:p>
            <a:pPr>
              <a:lnSpc>
                <a:spcPct val="120000"/>
              </a:lnSpc>
            </a:pPr>
            <a:r>
              <a:rPr lang="en-US" sz="891" dirty="0">
                <a:solidFill>
                  <a:srgbClr val="1A202C">
                    <a:alpha val="70000"/>
                  </a:srgbClr>
                </a:solidFill>
                <a:latin typeface="Quattrocento Sans" pitchFamily="34" charset="0"/>
                <a:ea typeface="Quattrocento Sans" pitchFamily="34" charset="-122"/>
                <a:cs typeface="Quattrocento Sans" pitchFamily="34" charset="-120"/>
              </a:rPr>
              <a:t>Bassins temporaires pour stocker les eaux de ruissellement</a:t>
            </a:r>
            <a:endParaRPr lang="en-US" sz="1600" dirty="0"/>
          </a:p>
        </p:txBody>
      </p:sp>
      <p:sp>
        <p:nvSpPr>
          <p:cNvPr id="62" name="Shape 60"/>
          <p:cNvSpPr/>
          <p:nvPr/>
        </p:nvSpPr>
        <p:spPr>
          <a:xfrm>
            <a:off x="6191124" y="3892870"/>
            <a:ext cx="5675586" cy="2102069"/>
          </a:xfrm>
          <a:custGeom>
            <a:avLst/>
            <a:gdLst/>
            <a:ahLst/>
            <a:cxnLst/>
            <a:rect l="l" t="t" r="r" b="b"/>
            <a:pathLst>
              <a:path w="5675586" h="2102069">
                <a:moveTo>
                  <a:pt x="97010" y="0"/>
                </a:moveTo>
                <a:lnTo>
                  <a:pt x="5578576" y="0"/>
                </a:lnTo>
                <a:cubicBezTo>
                  <a:pt x="5632153" y="0"/>
                  <a:pt x="5675586" y="43433"/>
                  <a:pt x="5675586" y="97010"/>
                </a:cubicBezTo>
                <a:lnTo>
                  <a:pt x="5675586" y="2005058"/>
                </a:lnTo>
                <a:cubicBezTo>
                  <a:pt x="5675586" y="2058636"/>
                  <a:pt x="5632153" y="2102069"/>
                  <a:pt x="5578576" y="2102069"/>
                </a:cubicBezTo>
                <a:lnTo>
                  <a:pt x="97010" y="2102069"/>
                </a:lnTo>
                <a:cubicBezTo>
                  <a:pt x="43433" y="2102069"/>
                  <a:pt x="0" y="2058636"/>
                  <a:pt x="0" y="2005058"/>
                </a:cubicBezTo>
                <a:lnTo>
                  <a:pt x="0" y="97010"/>
                </a:lnTo>
                <a:cubicBezTo>
                  <a:pt x="0" y="43469"/>
                  <a:pt x="43469" y="0"/>
                  <a:pt x="97010" y="0"/>
                </a:cubicBezTo>
                <a:close/>
              </a:path>
            </a:pathLst>
          </a:custGeom>
          <a:gradFill flip="none" rotWithShape="1">
            <a:gsLst>
              <a:gs pos="0">
                <a:srgbClr val="1E3A5F"/>
              </a:gs>
              <a:gs pos="100000">
                <a:srgbClr val="4A90A4"/>
              </a:gs>
            </a:gsLst>
            <a:lin ang="2700000" scaled="1"/>
          </a:gradFill>
          <a:ln/>
        </p:spPr>
      </p:sp>
      <p:sp>
        <p:nvSpPr>
          <p:cNvPr id="63" name="Shape 61"/>
          <p:cNvSpPr/>
          <p:nvPr/>
        </p:nvSpPr>
        <p:spPr>
          <a:xfrm>
            <a:off x="6391224" y="4094992"/>
            <a:ext cx="109146" cy="145528"/>
          </a:xfrm>
          <a:custGeom>
            <a:avLst/>
            <a:gdLst/>
            <a:ahLst/>
            <a:cxnLst/>
            <a:rect l="l" t="t" r="r" b="b"/>
            <a:pathLst>
              <a:path w="109146" h="145528">
                <a:moveTo>
                  <a:pt x="0" y="53607"/>
                </a:moveTo>
                <a:cubicBezTo>
                  <a:pt x="0" y="23989"/>
                  <a:pt x="24444" y="0"/>
                  <a:pt x="54573" y="0"/>
                </a:cubicBezTo>
                <a:cubicBezTo>
                  <a:pt x="84702" y="0"/>
                  <a:pt x="109146" y="23989"/>
                  <a:pt x="109146" y="53607"/>
                </a:cubicBezTo>
                <a:cubicBezTo>
                  <a:pt x="109146" y="87516"/>
                  <a:pt x="74981" y="128161"/>
                  <a:pt x="60712" y="143652"/>
                </a:cubicBezTo>
                <a:cubicBezTo>
                  <a:pt x="57358" y="147290"/>
                  <a:pt x="51759" y="147290"/>
                  <a:pt x="48405" y="143652"/>
                </a:cubicBezTo>
                <a:cubicBezTo>
                  <a:pt x="34137" y="128161"/>
                  <a:pt x="-28" y="87516"/>
                  <a:pt x="-28" y="53607"/>
                </a:cubicBezTo>
                <a:close/>
                <a:moveTo>
                  <a:pt x="54573" y="72764"/>
                </a:moveTo>
                <a:cubicBezTo>
                  <a:pt x="64613" y="72764"/>
                  <a:pt x="72764" y="64613"/>
                  <a:pt x="72764" y="54573"/>
                </a:cubicBezTo>
                <a:cubicBezTo>
                  <a:pt x="72764" y="44533"/>
                  <a:pt x="64613" y="36382"/>
                  <a:pt x="54573" y="36382"/>
                </a:cubicBezTo>
                <a:cubicBezTo>
                  <a:pt x="44533" y="36382"/>
                  <a:pt x="36382" y="44533"/>
                  <a:pt x="36382" y="54573"/>
                </a:cubicBezTo>
                <a:cubicBezTo>
                  <a:pt x="36382" y="64613"/>
                  <a:pt x="44533" y="72764"/>
                  <a:pt x="54573" y="72764"/>
                </a:cubicBezTo>
                <a:close/>
              </a:path>
            </a:pathLst>
          </a:custGeom>
          <a:solidFill>
            <a:srgbClr val="FFFFFF"/>
          </a:solidFill>
          <a:ln/>
        </p:spPr>
      </p:sp>
      <p:sp>
        <p:nvSpPr>
          <p:cNvPr id="64" name="Text 62"/>
          <p:cNvSpPr/>
          <p:nvPr/>
        </p:nvSpPr>
        <p:spPr>
          <a:xfrm>
            <a:off x="6538774" y="4054568"/>
            <a:ext cx="5239003" cy="226377"/>
          </a:xfrm>
          <a:prstGeom prst="rect">
            <a:avLst/>
          </a:prstGeom>
          <a:noFill/>
          <a:ln/>
        </p:spPr>
        <p:txBody>
          <a:bodyPr wrap="square" lIns="0" tIns="0" rIns="0" bIns="0" rtlCol="0" anchor="ctr"/>
          <a:lstStyle/>
          <a:p>
            <a:pPr>
              <a:lnSpc>
                <a:spcPct val="130000"/>
              </a:lnSpc>
            </a:pPr>
            <a:r>
              <a:rPr lang="en-US" sz="1146" b="1" dirty="0">
                <a:solidFill>
                  <a:srgbClr val="FFFFFF"/>
                </a:solidFill>
                <a:latin typeface="Liter" pitchFamily="34" charset="0"/>
                <a:ea typeface="Liter" pitchFamily="34" charset="-122"/>
                <a:cs typeface="Liter" pitchFamily="34" charset="-120"/>
              </a:rPr>
              <a:t>Exemples en France</a:t>
            </a:r>
            <a:endParaRPr lang="en-US" sz="1600" dirty="0"/>
          </a:p>
        </p:txBody>
      </p:sp>
      <p:sp>
        <p:nvSpPr>
          <p:cNvPr id="65" name="Shape 63"/>
          <p:cNvSpPr/>
          <p:nvPr/>
        </p:nvSpPr>
        <p:spPr>
          <a:xfrm>
            <a:off x="6352821" y="4377963"/>
            <a:ext cx="5352191" cy="679130"/>
          </a:xfrm>
          <a:custGeom>
            <a:avLst/>
            <a:gdLst/>
            <a:ahLst/>
            <a:cxnLst/>
            <a:rect l="l" t="t" r="r" b="b"/>
            <a:pathLst>
              <a:path w="5352191" h="679130">
                <a:moveTo>
                  <a:pt x="64680" y="0"/>
                </a:moveTo>
                <a:lnTo>
                  <a:pt x="5287511" y="0"/>
                </a:lnTo>
                <a:cubicBezTo>
                  <a:pt x="5323233" y="0"/>
                  <a:pt x="5352191" y="28958"/>
                  <a:pt x="5352191" y="64680"/>
                </a:cubicBezTo>
                <a:lnTo>
                  <a:pt x="5352191" y="614450"/>
                </a:lnTo>
                <a:cubicBezTo>
                  <a:pt x="5352191" y="650172"/>
                  <a:pt x="5323233" y="679130"/>
                  <a:pt x="5287511" y="679130"/>
                </a:cubicBezTo>
                <a:lnTo>
                  <a:pt x="64680" y="679130"/>
                </a:lnTo>
                <a:cubicBezTo>
                  <a:pt x="28982" y="679130"/>
                  <a:pt x="0" y="650148"/>
                  <a:pt x="0" y="614450"/>
                </a:cubicBezTo>
                <a:lnTo>
                  <a:pt x="0" y="64680"/>
                </a:lnTo>
                <a:cubicBezTo>
                  <a:pt x="0" y="28982"/>
                  <a:pt x="28982" y="0"/>
                  <a:pt x="64680" y="0"/>
                </a:cubicBezTo>
                <a:close/>
              </a:path>
            </a:pathLst>
          </a:custGeom>
          <a:solidFill>
            <a:srgbClr val="FFFFFF">
              <a:alpha val="10196"/>
            </a:srgbClr>
          </a:solidFill>
          <a:ln/>
        </p:spPr>
      </p:sp>
      <p:sp>
        <p:nvSpPr>
          <p:cNvPr id="66" name="Text 64"/>
          <p:cNvSpPr/>
          <p:nvPr/>
        </p:nvSpPr>
        <p:spPr>
          <a:xfrm>
            <a:off x="6449840" y="4474981"/>
            <a:ext cx="5214748" cy="161698"/>
          </a:xfrm>
          <a:prstGeom prst="rect">
            <a:avLst/>
          </a:prstGeom>
          <a:noFill/>
          <a:ln/>
        </p:spPr>
        <p:txBody>
          <a:bodyPr wrap="square" lIns="0" tIns="0" rIns="0" bIns="0" rtlCol="0" anchor="ctr"/>
          <a:lstStyle/>
          <a:p>
            <a:pPr>
              <a:lnSpc>
                <a:spcPct val="120000"/>
              </a:lnSpc>
            </a:pPr>
            <a:r>
              <a:rPr lang="en-US" sz="891" b="1" dirty="0">
                <a:solidFill>
                  <a:srgbClr val="FFFFFF"/>
                </a:solidFill>
                <a:latin typeface="Quattrocento Sans" pitchFamily="34" charset="0"/>
                <a:ea typeface="Quattrocento Sans" pitchFamily="34" charset="-122"/>
                <a:cs typeface="Quattrocento Sans" pitchFamily="34" charset="-120"/>
              </a:rPr>
              <a:t>Grands Lacs de Seine</a:t>
            </a:r>
            <a:endParaRPr lang="en-US" sz="1600" dirty="0"/>
          </a:p>
        </p:txBody>
      </p:sp>
      <p:sp>
        <p:nvSpPr>
          <p:cNvPr id="67" name="Text 65"/>
          <p:cNvSpPr/>
          <p:nvPr/>
        </p:nvSpPr>
        <p:spPr>
          <a:xfrm>
            <a:off x="6449840" y="4669019"/>
            <a:ext cx="5214748" cy="161698"/>
          </a:xfrm>
          <a:prstGeom prst="rect">
            <a:avLst/>
          </a:prstGeom>
          <a:noFill/>
          <a:ln/>
        </p:spPr>
        <p:txBody>
          <a:bodyPr wrap="square" lIns="0" tIns="0" rIns="0" bIns="0" rtlCol="0" anchor="ctr"/>
          <a:lstStyle/>
          <a:p>
            <a:pPr>
              <a:lnSpc>
                <a:spcPct val="120000"/>
              </a:lnSpc>
            </a:pPr>
            <a:r>
              <a:rPr lang="en-US" sz="891" dirty="0">
                <a:solidFill>
                  <a:srgbClr val="FFFFFF"/>
                </a:solidFill>
                <a:latin typeface="Quattrocento Sans" pitchFamily="34" charset="0"/>
                <a:ea typeface="Quattrocento Sans" pitchFamily="34" charset="-122"/>
                <a:cs typeface="Quattrocento Sans" pitchFamily="34" charset="-120"/>
              </a:rPr>
              <a:t>4 réservoirs, capacité totale : </a:t>
            </a:r>
            <a:r>
              <a:rPr lang="en-US" sz="891" b="1" dirty="0">
                <a:solidFill>
                  <a:srgbClr val="FFFFFF"/>
                </a:solidFill>
                <a:latin typeface="Quattrocento Sans" pitchFamily="34" charset="0"/>
                <a:ea typeface="Quattrocento Sans" pitchFamily="34" charset="-122"/>
                <a:cs typeface="Quattrocento Sans" pitchFamily="34" charset="-120"/>
              </a:rPr>
              <a:t>807 millions m³</a:t>
            </a:r>
            <a:endParaRPr lang="en-US" sz="1600" dirty="0"/>
          </a:p>
        </p:txBody>
      </p:sp>
      <p:sp>
        <p:nvSpPr>
          <p:cNvPr id="68" name="Text 66"/>
          <p:cNvSpPr/>
          <p:nvPr/>
        </p:nvSpPr>
        <p:spPr>
          <a:xfrm>
            <a:off x="6449840" y="4830716"/>
            <a:ext cx="5206663" cy="129358"/>
          </a:xfrm>
          <a:prstGeom prst="rect">
            <a:avLst/>
          </a:prstGeom>
          <a:noFill/>
          <a:ln/>
        </p:spPr>
        <p:txBody>
          <a:bodyPr wrap="square" lIns="0" tIns="0" rIns="0" bIns="0" rtlCol="0" anchor="ctr"/>
          <a:lstStyle/>
          <a:p>
            <a:pPr>
              <a:lnSpc>
                <a:spcPct val="110000"/>
              </a:lnSpc>
            </a:pPr>
            <a:r>
              <a:rPr lang="en-US" sz="764" dirty="0">
                <a:solidFill>
                  <a:srgbClr val="FFFFFF">
                    <a:alpha val="80000"/>
                  </a:srgbClr>
                </a:solidFill>
                <a:latin typeface="Quattrocento Sans" pitchFamily="34" charset="0"/>
                <a:ea typeface="Quattrocento Sans" pitchFamily="34" charset="-122"/>
                <a:cs typeface="Quattrocento Sans" pitchFamily="34" charset="-120"/>
              </a:rPr>
              <a:t>Stockage des crues + soutien d'étiage</a:t>
            </a:r>
            <a:endParaRPr lang="en-US" sz="1600" dirty="0"/>
          </a:p>
        </p:txBody>
      </p:sp>
      <p:sp>
        <p:nvSpPr>
          <p:cNvPr id="69" name="Shape 67"/>
          <p:cNvSpPr/>
          <p:nvPr/>
        </p:nvSpPr>
        <p:spPr>
          <a:xfrm>
            <a:off x="6352821" y="5154111"/>
            <a:ext cx="5352191" cy="679130"/>
          </a:xfrm>
          <a:custGeom>
            <a:avLst/>
            <a:gdLst/>
            <a:ahLst/>
            <a:cxnLst/>
            <a:rect l="l" t="t" r="r" b="b"/>
            <a:pathLst>
              <a:path w="5352191" h="679130">
                <a:moveTo>
                  <a:pt x="64680" y="0"/>
                </a:moveTo>
                <a:lnTo>
                  <a:pt x="5287511" y="0"/>
                </a:lnTo>
                <a:cubicBezTo>
                  <a:pt x="5323233" y="0"/>
                  <a:pt x="5352191" y="28958"/>
                  <a:pt x="5352191" y="64680"/>
                </a:cubicBezTo>
                <a:lnTo>
                  <a:pt x="5352191" y="614450"/>
                </a:lnTo>
                <a:cubicBezTo>
                  <a:pt x="5352191" y="650172"/>
                  <a:pt x="5323233" y="679130"/>
                  <a:pt x="5287511" y="679130"/>
                </a:cubicBezTo>
                <a:lnTo>
                  <a:pt x="64680" y="679130"/>
                </a:lnTo>
                <a:cubicBezTo>
                  <a:pt x="28982" y="679130"/>
                  <a:pt x="0" y="650148"/>
                  <a:pt x="0" y="614450"/>
                </a:cubicBezTo>
                <a:lnTo>
                  <a:pt x="0" y="64680"/>
                </a:lnTo>
                <a:cubicBezTo>
                  <a:pt x="0" y="28982"/>
                  <a:pt x="28982" y="0"/>
                  <a:pt x="64680" y="0"/>
                </a:cubicBezTo>
                <a:close/>
              </a:path>
            </a:pathLst>
          </a:custGeom>
          <a:solidFill>
            <a:srgbClr val="FFFFFF">
              <a:alpha val="10196"/>
            </a:srgbClr>
          </a:solidFill>
          <a:ln/>
        </p:spPr>
      </p:sp>
      <p:sp>
        <p:nvSpPr>
          <p:cNvPr id="70" name="Text 68"/>
          <p:cNvSpPr/>
          <p:nvPr/>
        </p:nvSpPr>
        <p:spPr>
          <a:xfrm>
            <a:off x="6449840" y="5251130"/>
            <a:ext cx="5214748" cy="161698"/>
          </a:xfrm>
          <a:prstGeom prst="rect">
            <a:avLst/>
          </a:prstGeom>
          <a:noFill/>
          <a:ln/>
        </p:spPr>
        <p:txBody>
          <a:bodyPr wrap="square" lIns="0" tIns="0" rIns="0" bIns="0" rtlCol="0" anchor="ctr"/>
          <a:lstStyle/>
          <a:p>
            <a:pPr>
              <a:lnSpc>
                <a:spcPct val="120000"/>
              </a:lnSpc>
            </a:pPr>
            <a:r>
              <a:rPr lang="en-US" sz="891" b="1" dirty="0">
                <a:solidFill>
                  <a:srgbClr val="FFFFFF"/>
                </a:solidFill>
                <a:latin typeface="Quattrocento Sans" pitchFamily="34" charset="0"/>
                <a:ea typeface="Quattrocento Sans" pitchFamily="34" charset="-122"/>
                <a:cs typeface="Quattrocento Sans" pitchFamily="34" charset="-120"/>
              </a:rPr>
              <a:t>Casier Seine Bassée</a:t>
            </a:r>
            <a:endParaRPr lang="en-US" sz="1600" dirty="0"/>
          </a:p>
        </p:txBody>
      </p:sp>
      <p:sp>
        <p:nvSpPr>
          <p:cNvPr id="71" name="Text 69"/>
          <p:cNvSpPr/>
          <p:nvPr/>
        </p:nvSpPr>
        <p:spPr>
          <a:xfrm>
            <a:off x="6449840" y="5445167"/>
            <a:ext cx="5214748" cy="161698"/>
          </a:xfrm>
          <a:prstGeom prst="rect">
            <a:avLst/>
          </a:prstGeom>
          <a:noFill/>
          <a:ln/>
        </p:spPr>
        <p:txBody>
          <a:bodyPr wrap="square" lIns="0" tIns="0" rIns="0" bIns="0" rtlCol="0" anchor="ctr"/>
          <a:lstStyle/>
          <a:p>
            <a:pPr>
              <a:lnSpc>
                <a:spcPct val="120000"/>
              </a:lnSpc>
            </a:pPr>
            <a:r>
              <a:rPr lang="en-US" sz="891" dirty="0">
                <a:solidFill>
                  <a:srgbClr val="FFFFFF"/>
                </a:solidFill>
                <a:latin typeface="Quattrocento Sans" pitchFamily="34" charset="0"/>
                <a:ea typeface="Quattrocento Sans" pitchFamily="34" charset="-122"/>
                <a:cs typeface="Quattrocento Sans" pitchFamily="34" charset="-120"/>
              </a:rPr>
              <a:t>Capacité : </a:t>
            </a:r>
            <a:r>
              <a:rPr lang="en-US" sz="891" b="1" dirty="0">
                <a:solidFill>
                  <a:srgbClr val="FFFFFF"/>
                </a:solidFill>
                <a:latin typeface="Quattrocento Sans" pitchFamily="34" charset="0"/>
                <a:ea typeface="Quattrocento Sans" pitchFamily="34" charset="-122"/>
                <a:cs typeface="Quattrocento Sans" pitchFamily="34" charset="-120"/>
              </a:rPr>
              <a:t>10 millions m³</a:t>
            </a:r>
            <a:r>
              <a:rPr lang="en-US" sz="891" dirty="0">
                <a:solidFill>
                  <a:srgbClr val="FFFFFF"/>
                </a:solidFill>
                <a:latin typeface="Quattrocento Sans" pitchFamily="34" charset="0"/>
                <a:ea typeface="Quattrocento Sans" pitchFamily="34" charset="-122"/>
                <a:cs typeface="Quattrocento Sans" pitchFamily="34" charset="-120"/>
              </a:rPr>
              <a:t> (en service fin 2024)</a:t>
            </a:r>
            <a:endParaRPr lang="en-US" sz="1600" dirty="0"/>
          </a:p>
        </p:txBody>
      </p:sp>
      <p:sp>
        <p:nvSpPr>
          <p:cNvPr id="72" name="Text 70"/>
          <p:cNvSpPr/>
          <p:nvPr/>
        </p:nvSpPr>
        <p:spPr>
          <a:xfrm>
            <a:off x="6449840" y="5606865"/>
            <a:ext cx="5206663" cy="129358"/>
          </a:xfrm>
          <a:prstGeom prst="rect">
            <a:avLst/>
          </a:prstGeom>
          <a:noFill/>
          <a:ln/>
        </p:spPr>
        <p:txBody>
          <a:bodyPr wrap="square" lIns="0" tIns="0" rIns="0" bIns="0" rtlCol="0" anchor="ctr"/>
          <a:lstStyle/>
          <a:p>
            <a:pPr>
              <a:lnSpc>
                <a:spcPct val="110000"/>
              </a:lnSpc>
            </a:pPr>
            <a:r>
              <a:rPr lang="en-US" sz="764" dirty="0">
                <a:solidFill>
                  <a:srgbClr val="FFFFFF">
                    <a:alpha val="80000"/>
                  </a:srgbClr>
                </a:solidFill>
                <a:latin typeface="Quattrocento Sans" pitchFamily="34" charset="0"/>
                <a:ea typeface="Quattrocento Sans" pitchFamily="34" charset="-122"/>
                <a:cs typeface="Quattrocento Sans" pitchFamily="34" charset="-120"/>
              </a:rPr>
              <a:t>Réduction du niveau de la Seine de 3 à 15 cm</a:t>
            </a:r>
            <a:endParaRPr lang="en-US" sz="1600" dirty="0"/>
          </a:p>
        </p:txBody>
      </p:sp>
      <p:sp>
        <p:nvSpPr>
          <p:cNvPr id="73" name="Shape 71"/>
          <p:cNvSpPr/>
          <p:nvPr/>
        </p:nvSpPr>
        <p:spPr>
          <a:xfrm>
            <a:off x="6199209" y="6132382"/>
            <a:ext cx="5659416" cy="598281"/>
          </a:xfrm>
          <a:custGeom>
            <a:avLst/>
            <a:gdLst/>
            <a:ahLst/>
            <a:cxnLst/>
            <a:rect l="l" t="t" r="r" b="b"/>
            <a:pathLst>
              <a:path w="5659416" h="598281">
                <a:moveTo>
                  <a:pt x="64680" y="0"/>
                </a:moveTo>
                <a:lnTo>
                  <a:pt x="5594736" y="0"/>
                </a:lnTo>
                <a:cubicBezTo>
                  <a:pt x="5630458" y="0"/>
                  <a:pt x="5659416" y="28958"/>
                  <a:pt x="5659416" y="64680"/>
                </a:cubicBezTo>
                <a:lnTo>
                  <a:pt x="5659416" y="533601"/>
                </a:lnTo>
                <a:cubicBezTo>
                  <a:pt x="5659416" y="569323"/>
                  <a:pt x="5630458" y="598281"/>
                  <a:pt x="5594736" y="598281"/>
                </a:cubicBezTo>
                <a:lnTo>
                  <a:pt x="64680" y="598281"/>
                </a:lnTo>
                <a:cubicBezTo>
                  <a:pt x="28958" y="598281"/>
                  <a:pt x="0" y="569323"/>
                  <a:pt x="0" y="533601"/>
                </a:cubicBezTo>
                <a:lnTo>
                  <a:pt x="0" y="64680"/>
                </a:lnTo>
                <a:cubicBezTo>
                  <a:pt x="0" y="28982"/>
                  <a:pt x="28982" y="0"/>
                  <a:pt x="64680" y="0"/>
                </a:cubicBezTo>
                <a:close/>
              </a:path>
            </a:pathLst>
          </a:custGeom>
          <a:solidFill>
            <a:srgbClr val="2E7D32">
              <a:alpha val="10196"/>
            </a:srgbClr>
          </a:solidFill>
          <a:ln w="25400">
            <a:solidFill>
              <a:srgbClr val="2E7D32"/>
            </a:solidFill>
            <a:prstDash val="solid"/>
          </a:ln>
        </p:spPr>
      </p:sp>
      <p:sp>
        <p:nvSpPr>
          <p:cNvPr id="74" name="Shape 72"/>
          <p:cNvSpPr/>
          <p:nvPr/>
        </p:nvSpPr>
        <p:spPr>
          <a:xfrm>
            <a:off x="6352821" y="6294080"/>
            <a:ext cx="113188" cy="113188"/>
          </a:xfrm>
          <a:custGeom>
            <a:avLst/>
            <a:gdLst/>
            <a:ahLst/>
            <a:cxnLst/>
            <a:rect l="l" t="t" r="r" b="b"/>
            <a:pathLst>
              <a:path w="113188" h="113188">
                <a:moveTo>
                  <a:pt x="56594" y="113188"/>
                </a:moveTo>
                <a:cubicBezTo>
                  <a:pt x="87829" y="113188"/>
                  <a:pt x="113188" y="87829"/>
                  <a:pt x="113188" y="56594"/>
                </a:cubicBezTo>
                <a:cubicBezTo>
                  <a:pt x="113188" y="25359"/>
                  <a:pt x="87829" y="0"/>
                  <a:pt x="56594" y="0"/>
                </a:cubicBezTo>
                <a:cubicBezTo>
                  <a:pt x="25359" y="0"/>
                  <a:pt x="0" y="25359"/>
                  <a:pt x="0" y="56594"/>
                </a:cubicBezTo>
                <a:cubicBezTo>
                  <a:pt x="0" y="87829"/>
                  <a:pt x="25359" y="113188"/>
                  <a:pt x="56594" y="113188"/>
                </a:cubicBezTo>
                <a:close/>
                <a:moveTo>
                  <a:pt x="56594" y="30066"/>
                </a:moveTo>
                <a:cubicBezTo>
                  <a:pt x="59534" y="30066"/>
                  <a:pt x="61900" y="32431"/>
                  <a:pt x="61900" y="35371"/>
                </a:cubicBezTo>
                <a:lnTo>
                  <a:pt x="61900" y="60131"/>
                </a:lnTo>
                <a:cubicBezTo>
                  <a:pt x="61900" y="63072"/>
                  <a:pt x="59534" y="65437"/>
                  <a:pt x="56594" y="65437"/>
                </a:cubicBezTo>
                <a:cubicBezTo>
                  <a:pt x="53654" y="65437"/>
                  <a:pt x="51288" y="63072"/>
                  <a:pt x="51288" y="60131"/>
                </a:cubicBezTo>
                <a:lnTo>
                  <a:pt x="51288" y="35371"/>
                </a:lnTo>
                <a:cubicBezTo>
                  <a:pt x="51288" y="32431"/>
                  <a:pt x="53654" y="30066"/>
                  <a:pt x="56594" y="30066"/>
                </a:cubicBezTo>
                <a:close/>
                <a:moveTo>
                  <a:pt x="50692" y="77817"/>
                </a:moveTo>
                <a:cubicBezTo>
                  <a:pt x="50557" y="75626"/>
                  <a:pt x="51650" y="73541"/>
                  <a:pt x="53528" y="72405"/>
                </a:cubicBezTo>
                <a:cubicBezTo>
                  <a:pt x="55406" y="71269"/>
                  <a:pt x="57760" y="71269"/>
                  <a:pt x="59638" y="72405"/>
                </a:cubicBezTo>
                <a:cubicBezTo>
                  <a:pt x="61516" y="73541"/>
                  <a:pt x="62609" y="75626"/>
                  <a:pt x="62475" y="77817"/>
                </a:cubicBezTo>
                <a:cubicBezTo>
                  <a:pt x="62609" y="80008"/>
                  <a:pt x="61516" y="82092"/>
                  <a:pt x="59638" y="83229"/>
                </a:cubicBezTo>
                <a:cubicBezTo>
                  <a:pt x="57760" y="84365"/>
                  <a:pt x="55406" y="84365"/>
                  <a:pt x="53528" y="83229"/>
                </a:cubicBezTo>
                <a:cubicBezTo>
                  <a:pt x="51650" y="82092"/>
                  <a:pt x="50557" y="80008"/>
                  <a:pt x="50692" y="77817"/>
                </a:cubicBezTo>
                <a:close/>
              </a:path>
            </a:pathLst>
          </a:custGeom>
          <a:solidFill>
            <a:srgbClr val="2E7D32"/>
          </a:solidFill>
          <a:ln/>
        </p:spPr>
      </p:sp>
      <p:sp>
        <p:nvSpPr>
          <p:cNvPr id="75" name="Text 73"/>
          <p:cNvSpPr/>
          <p:nvPr/>
        </p:nvSpPr>
        <p:spPr>
          <a:xfrm>
            <a:off x="6523354" y="6269825"/>
            <a:ext cx="5254422" cy="323395"/>
          </a:xfrm>
          <a:prstGeom prst="rect">
            <a:avLst/>
          </a:prstGeom>
          <a:noFill/>
          <a:ln/>
        </p:spPr>
        <p:txBody>
          <a:bodyPr wrap="square" lIns="0" tIns="0" rIns="0" bIns="0" rtlCol="0" anchor="ctr"/>
          <a:lstStyle/>
          <a:p>
            <a:pPr>
              <a:lnSpc>
                <a:spcPct val="120000"/>
              </a:lnSpc>
            </a:pPr>
            <a:r>
              <a:rPr lang="en-US" sz="891" b="1" dirty="0">
                <a:solidFill>
                  <a:srgbClr val="1A202C"/>
                </a:solidFill>
                <a:latin typeface="Quattrocento Sans" pitchFamily="34" charset="0"/>
                <a:ea typeface="Quattrocento Sans" pitchFamily="34" charset="-122"/>
                <a:cs typeface="Quattrocento Sans" pitchFamily="34" charset="-120"/>
              </a:rPr>
              <a:t>Enjeux :</a:t>
            </a:r>
            <a:r>
              <a:rPr lang="en-US" sz="891" dirty="0">
                <a:solidFill>
                  <a:srgbClr val="1A202C"/>
                </a:solidFill>
                <a:latin typeface="Quattrocento Sans" pitchFamily="34" charset="0"/>
                <a:ea typeface="Quattrocento Sans" pitchFamily="34" charset="-122"/>
                <a:cs typeface="Quattrocento Sans" pitchFamily="34" charset="-120"/>
              </a:rPr>
              <a:t> Impacts environnementaux (modification des écosystèmes, émissions de méthane), déplacements de populations, investissements considérables.</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41274" y="426592"/>
            <a:ext cx="341274" cy="34127"/>
          </a:xfrm>
          <a:custGeom>
            <a:avLst/>
            <a:gdLst/>
            <a:ahLst/>
            <a:cxnLst/>
            <a:rect l="l" t="t" r="r" b="b"/>
            <a:pathLst>
              <a:path w="341274" h="34127">
                <a:moveTo>
                  <a:pt x="0" y="0"/>
                </a:moveTo>
                <a:lnTo>
                  <a:pt x="341274" y="0"/>
                </a:lnTo>
                <a:lnTo>
                  <a:pt x="341274" y="34127"/>
                </a:lnTo>
                <a:lnTo>
                  <a:pt x="0" y="34127"/>
                </a:lnTo>
                <a:lnTo>
                  <a:pt x="0" y="0"/>
                </a:lnTo>
                <a:close/>
              </a:path>
            </a:pathLst>
          </a:custGeom>
          <a:solidFill>
            <a:srgbClr val="2E7D32"/>
          </a:solidFill>
          <a:ln/>
        </p:spPr>
      </p:sp>
      <p:sp>
        <p:nvSpPr>
          <p:cNvPr id="3" name="Text 1"/>
          <p:cNvSpPr/>
          <p:nvPr/>
        </p:nvSpPr>
        <p:spPr>
          <a:xfrm>
            <a:off x="784929" y="341274"/>
            <a:ext cx="938502" cy="204764"/>
          </a:xfrm>
          <a:prstGeom prst="rect">
            <a:avLst/>
          </a:prstGeom>
          <a:noFill/>
          <a:ln/>
        </p:spPr>
        <p:txBody>
          <a:bodyPr wrap="square" lIns="0" tIns="0" rIns="0" bIns="0" rtlCol="0" anchor="ctr"/>
          <a:lstStyle/>
          <a:p>
            <a:pPr>
              <a:lnSpc>
                <a:spcPct val="130000"/>
              </a:lnSpc>
            </a:pPr>
            <a:r>
              <a:rPr lang="en-US" sz="1075" b="1" kern="0" spc="54" dirty="0">
                <a:solidFill>
                  <a:srgbClr val="4A90A4"/>
                </a:solidFill>
                <a:latin typeface="Quattrocento Sans" pitchFamily="34" charset="0"/>
                <a:ea typeface="Quattrocento Sans" pitchFamily="34" charset="-122"/>
                <a:cs typeface="Quattrocento Sans" pitchFamily="34" charset="-120"/>
              </a:rPr>
              <a:t>Protection</a:t>
            </a:r>
            <a:endParaRPr lang="en-US" sz="1600" dirty="0"/>
          </a:p>
        </p:txBody>
      </p:sp>
      <p:sp>
        <p:nvSpPr>
          <p:cNvPr id="4" name="Text 2"/>
          <p:cNvSpPr/>
          <p:nvPr/>
        </p:nvSpPr>
        <p:spPr>
          <a:xfrm>
            <a:off x="341274" y="648420"/>
            <a:ext cx="11663026" cy="341274"/>
          </a:xfrm>
          <a:prstGeom prst="rect">
            <a:avLst/>
          </a:prstGeom>
          <a:noFill/>
          <a:ln/>
        </p:spPr>
        <p:txBody>
          <a:bodyPr wrap="square" lIns="0" tIns="0" rIns="0" bIns="0" rtlCol="0" anchor="ctr"/>
          <a:lstStyle/>
          <a:p>
            <a:pPr>
              <a:lnSpc>
                <a:spcPct val="90000"/>
              </a:lnSpc>
            </a:pPr>
            <a:r>
              <a:rPr lang="en-US" sz="2418" b="1" dirty="0">
                <a:solidFill>
                  <a:srgbClr val="1E3A5F"/>
                </a:solidFill>
                <a:latin typeface="Liter" pitchFamily="34" charset="0"/>
                <a:ea typeface="Liter" pitchFamily="34" charset="-122"/>
                <a:cs typeface="Liter" pitchFamily="34" charset="-120"/>
              </a:rPr>
              <a:t>Systèmes d'endiguement et digues</a:t>
            </a:r>
            <a:endParaRPr lang="en-US" sz="1600" dirty="0"/>
          </a:p>
        </p:txBody>
      </p:sp>
      <p:sp>
        <p:nvSpPr>
          <p:cNvPr id="5" name="Shape 3"/>
          <p:cNvSpPr/>
          <p:nvPr/>
        </p:nvSpPr>
        <p:spPr>
          <a:xfrm>
            <a:off x="341274" y="1126203"/>
            <a:ext cx="6842536" cy="2295065"/>
          </a:xfrm>
          <a:custGeom>
            <a:avLst/>
            <a:gdLst/>
            <a:ahLst/>
            <a:cxnLst/>
            <a:rect l="l" t="t" r="r" b="b"/>
            <a:pathLst>
              <a:path w="6842536" h="2295065">
                <a:moveTo>
                  <a:pt x="102383" y="0"/>
                </a:moveTo>
                <a:lnTo>
                  <a:pt x="6740153" y="0"/>
                </a:lnTo>
                <a:cubicBezTo>
                  <a:pt x="6796698" y="0"/>
                  <a:pt x="6842536" y="45838"/>
                  <a:pt x="6842536" y="102383"/>
                </a:cubicBezTo>
                <a:lnTo>
                  <a:pt x="6842536" y="2192682"/>
                </a:lnTo>
                <a:cubicBezTo>
                  <a:pt x="6842536" y="2249227"/>
                  <a:pt x="6796698" y="2295065"/>
                  <a:pt x="6740153" y="2295065"/>
                </a:cubicBezTo>
                <a:lnTo>
                  <a:pt x="102383" y="2295065"/>
                </a:lnTo>
                <a:cubicBezTo>
                  <a:pt x="45838" y="2295065"/>
                  <a:pt x="0" y="2249227"/>
                  <a:pt x="0" y="2192682"/>
                </a:cubicBezTo>
                <a:lnTo>
                  <a:pt x="0" y="102383"/>
                </a:lnTo>
                <a:cubicBezTo>
                  <a:pt x="0" y="45876"/>
                  <a:pt x="45876" y="0"/>
                  <a:pt x="102383" y="0"/>
                </a:cubicBezTo>
                <a:close/>
              </a:path>
            </a:pathLst>
          </a:custGeom>
          <a:solidFill>
            <a:srgbClr val="FFFFFF"/>
          </a:solidFill>
          <a:ln/>
          <a:effectLst>
            <a:outerShdw blurRad="127978" dist="85318" dir="5400000" algn="bl" rotWithShape="0">
              <a:srgbClr val="000000">
                <a:alpha val="10196"/>
              </a:srgbClr>
            </a:outerShdw>
          </a:effectLst>
        </p:spPr>
      </p:sp>
      <p:sp>
        <p:nvSpPr>
          <p:cNvPr id="6" name="Shape 4"/>
          <p:cNvSpPr/>
          <p:nvPr/>
        </p:nvSpPr>
        <p:spPr>
          <a:xfrm>
            <a:off x="533240" y="1330967"/>
            <a:ext cx="170637" cy="170637"/>
          </a:xfrm>
          <a:custGeom>
            <a:avLst/>
            <a:gdLst/>
            <a:ahLst/>
            <a:cxnLst/>
            <a:rect l="l" t="t" r="r" b="b"/>
            <a:pathLst>
              <a:path w="170637" h="170637">
                <a:moveTo>
                  <a:pt x="85318" y="0"/>
                </a:moveTo>
                <a:cubicBezTo>
                  <a:pt x="86851" y="0"/>
                  <a:pt x="88385" y="333"/>
                  <a:pt x="89784" y="966"/>
                </a:cubicBezTo>
                <a:lnTo>
                  <a:pt x="152573" y="27595"/>
                </a:lnTo>
                <a:cubicBezTo>
                  <a:pt x="159905" y="30695"/>
                  <a:pt x="165371" y="37927"/>
                  <a:pt x="165338" y="46659"/>
                </a:cubicBezTo>
                <a:cubicBezTo>
                  <a:pt x="165171" y="79719"/>
                  <a:pt x="151573" y="140209"/>
                  <a:pt x="94150" y="167704"/>
                </a:cubicBezTo>
                <a:cubicBezTo>
                  <a:pt x="88584" y="170370"/>
                  <a:pt x="82119" y="170370"/>
                  <a:pt x="76553" y="167704"/>
                </a:cubicBezTo>
                <a:cubicBezTo>
                  <a:pt x="19097" y="140209"/>
                  <a:pt x="5532" y="79719"/>
                  <a:pt x="5366" y="46659"/>
                </a:cubicBezTo>
                <a:cubicBezTo>
                  <a:pt x="5332" y="37927"/>
                  <a:pt x="10798" y="30695"/>
                  <a:pt x="18130" y="27595"/>
                </a:cubicBezTo>
                <a:lnTo>
                  <a:pt x="80886" y="966"/>
                </a:lnTo>
                <a:cubicBezTo>
                  <a:pt x="82286" y="333"/>
                  <a:pt x="83785" y="0"/>
                  <a:pt x="85318" y="0"/>
                </a:cubicBezTo>
                <a:close/>
                <a:moveTo>
                  <a:pt x="85318" y="22263"/>
                </a:moveTo>
                <a:lnTo>
                  <a:pt x="85318" y="148274"/>
                </a:lnTo>
                <a:cubicBezTo>
                  <a:pt x="131310" y="126011"/>
                  <a:pt x="143675" y="76687"/>
                  <a:pt x="143975" y="47158"/>
                </a:cubicBezTo>
                <a:lnTo>
                  <a:pt x="85318" y="22296"/>
                </a:lnTo>
                <a:lnTo>
                  <a:pt x="85318" y="22296"/>
                </a:lnTo>
                <a:close/>
              </a:path>
            </a:pathLst>
          </a:custGeom>
          <a:solidFill>
            <a:srgbClr val="4A90A4"/>
          </a:solidFill>
          <a:ln/>
        </p:spPr>
      </p:sp>
      <p:sp>
        <p:nvSpPr>
          <p:cNvPr id="7" name="Text 5"/>
          <p:cNvSpPr/>
          <p:nvPr/>
        </p:nvSpPr>
        <p:spPr>
          <a:xfrm>
            <a:off x="725206" y="1296840"/>
            <a:ext cx="6373285" cy="238892"/>
          </a:xfrm>
          <a:prstGeom prst="rect">
            <a:avLst/>
          </a:prstGeom>
          <a:noFill/>
          <a:ln/>
        </p:spPr>
        <p:txBody>
          <a:bodyPr wrap="square" lIns="0" tIns="0" rIns="0" bIns="0" rtlCol="0" anchor="ctr"/>
          <a:lstStyle/>
          <a:p>
            <a:pPr>
              <a:lnSpc>
                <a:spcPct val="120000"/>
              </a:lnSpc>
            </a:pPr>
            <a:r>
              <a:rPr lang="en-US" sz="1344" b="1" dirty="0">
                <a:solidFill>
                  <a:srgbClr val="1E3A5F"/>
                </a:solidFill>
                <a:latin typeface="Liter" pitchFamily="34" charset="0"/>
                <a:ea typeface="Liter" pitchFamily="34" charset="-122"/>
                <a:cs typeface="Liter" pitchFamily="34" charset="-120"/>
              </a:rPr>
              <a:t>Définition d'un système d'endiguement</a:t>
            </a:r>
            <a:endParaRPr lang="en-US" sz="1600" dirty="0"/>
          </a:p>
        </p:txBody>
      </p:sp>
      <p:sp>
        <p:nvSpPr>
          <p:cNvPr id="8" name="Shape 6"/>
          <p:cNvSpPr/>
          <p:nvPr/>
        </p:nvSpPr>
        <p:spPr>
          <a:xfrm>
            <a:off x="511910" y="1672241"/>
            <a:ext cx="6501262" cy="469251"/>
          </a:xfrm>
          <a:custGeom>
            <a:avLst/>
            <a:gdLst/>
            <a:ahLst/>
            <a:cxnLst/>
            <a:rect l="l" t="t" r="r" b="b"/>
            <a:pathLst>
              <a:path w="6501262" h="469251">
                <a:moveTo>
                  <a:pt x="68253" y="0"/>
                </a:moveTo>
                <a:lnTo>
                  <a:pt x="6433010" y="0"/>
                </a:lnTo>
                <a:cubicBezTo>
                  <a:pt x="6470705" y="0"/>
                  <a:pt x="6501262" y="30558"/>
                  <a:pt x="6501262" y="68253"/>
                </a:cubicBezTo>
                <a:lnTo>
                  <a:pt x="6501262" y="400999"/>
                </a:lnTo>
                <a:cubicBezTo>
                  <a:pt x="6501262" y="438693"/>
                  <a:pt x="6470705" y="469251"/>
                  <a:pt x="6433010" y="469251"/>
                </a:cubicBezTo>
                <a:lnTo>
                  <a:pt x="68253" y="469251"/>
                </a:lnTo>
                <a:cubicBezTo>
                  <a:pt x="30558" y="469251"/>
                  <a:pt x="0" y="438693"/>
                  <a:pt x="0" y="400999"/>
                </a:cubicBezTo>
                <a:lnTo>
                  <a:pt x="0" y="68253"/>
                </a:lnTo>
                <a:cubicBezTo>
                  <a:pt x="0" y="30583"/>
                  <a:pt x="30583" y="0"/>
                  <a:pt x="68253" y="0"/>
                </a:cubicBezTo>
                <a:close/>
              </a:path>
            </a:pathLst>
          </a:custGeom>
          <a:solidFill>
            <a:srgbClr val="4A90A4">
              <a:alpha val="5098"/>
            </a:srgbClr>
          </a:solidFill>
          <a:ln/>
        </p:spPr>
      </p:sp>
      <p:sp>
        <p:nvSpPr>
          <p:cNvPr id="9" name="Text 7"/>
          <p:cNvSpPr/>
          <p:nvPr/>
        </p:nvSpPr>
        <p:spPr>
          <a:xfrm>
            <a:off x="648420" y="1808750"/>
            <a:ext cx="6287966" cy="196232"/>
          </a:xfrm>
          <a:prstGeom prst="rect">
            <a:avLst/>
          </a:prstGeom>
          <a:noFill/>
          <a:ln/>
        </p:spPr>
        <p:txBody>
          <a:bodyPr wrap="square" lIns="0" tIns="0" rIns="0" bIns="0" rtlCol="0" anchor="ctr"/>
          <a:lstStyle/>
          <a:p>
            <a:pPr>
              <a:lnSpc>
                <a:spcPct val="140000"/>
              </a:lnSpc>
            </a:pPr>
            <a:r>
              <a:rPr lang="en-US" sz="941" dirty="0">
                <a:solidFill>
                  <a:srgbClr val="1A202C"/>
                </a:solidFill>
                <a:latin typeface="Quattrocento Sans" pitchFamily="34" charset="0"/>
                <a:ea typeface="Quattrocento Sans" pitchFamily="34" charset="-122"/>
                <a:cs typeface="Quattrocento Sans" pitchFamily="34" charset="-120"/>
              </a:rPr>
              <a:t>Un </a:t>
            </a:r>
            <a:r>
              <a:rPr lang="en-US" sz="941" b="1" dirty="0">
                <a:solidFill>
                  <a:srgbClr val="1A202C"/>
                </a:solidFill>
                <a:latin typeface="Quattrocento Sans" pitchFamily="34" charset="0"/>
                <a:ea typeface="Quattrocento Sans" pitchFamily="34" charset="-122"/>
                <a:cs typeface="Quattrocento Sans" pitchFamily="34" charset="-120"/>
              </a:rPr>
              <a:t>système d'endiguement (SE)</a:t>
            </a:r>
            <a:r>
              <a:rPr lang="en-US" sz="941" dirty="0">
                <a:solidFill>
                  <a:srgbClr val="1A202C"/>
                </a:solidFill>
                <a:latin typeface="Quattrocento Sans" pitchFamily="34" charset="0"/>
                <a:ea typeface="Quattrocento Sans" pitchFamily="34" charset="-122"/>
                <a:cs typeface="Quattrocento Sans" pitchFamily="34" charset="-120"/>
              </a:rPr>
              <a:t> se définit par trois composantes essentielles qui déterminent sa fonction de protection.</a:t>
            </a:r>
            <a:endParaRPr lang="en-US" sz="1600" dirty="0"/>
          </a:p>
        </p:txBody>
      </p:sp>
      <p:sp>
        <p:nvSpPr>
          <p:cNvPr id="10" name="Shape 8"/>
          <p:cNvSpPr/>
          <p:nvPr/>
        </p:nvSpPr>
        <p:spPr>
          <a:xfrm>
            <a:off x="520442" y="2284400"/>
            <a:ext cx="2081769" cy="955566"/>
          </a:xfrm>
          <a:custGeom>
            <a:avLst/>
            <a:gdLst/>
            <a:ahLst/>
            <a:cxnLst/>
            <a:rect l="l" t="t" r="r" b="b"/>
            <a:pathLst>
              <a:path w="2081769" h="955566">
                <a:moveTo>
                  <a:pt x="68256" y="0"/>
                </a:moveTo>
                <a:lnTo>
                  <a:pt x="2013513" y="0"/>
                </a:lnTo>
                <a:cubicBezTo>
                  <a:pt x="2051210" y="0"/>
                  <a:pt x="2081769" y="30559"/>
                  <a:pt x="2081769" y="68256"/>
                </a:cubicBezTo>
                <a:lnTo>
                  <a:pt x="2081769" y="887310"/>
                </a:lnTo>
                <a:cubicBezTo>
                  <a:pt x="2081769" y="925007"/>
                  <a:pt x="2051210" y="955566"/>
                  <a:pt x="2013513" y="955566"/>
                </a:cubicBezTo>
                <a:lnTo>
                  <a:pt x="68256" y="955566"/>
                </a:lnTo>
                <a:cubicBezTo>
                  <a:pt x="30559" y="955566"/>
                  <a:pt x="0" y="925007"/>
                  <a:pt x="0" y="887310"/>
                </a:cubicBezTo>
                <a:lnTo>
                  <a:pt x="0" y="68256"/>
                </a:lnTo>
                <a:cubicBezTo>
                  <a:pt x="0" y="30559"/>
                  <a:pt x="30559" y="0"/>
                  <a:pt x="68256" y="0"/>
                </a:cubicBezTo>
                <a:close/>
              </a:path>
            </a:pathLst>
          </a:custGeom>
          <a:solidFill>
            <a:srgbClr val="1E3A5F">
              <a:alpha val="10196"/>
            </a:srgbClr>
          </a:solidFill>
          <a:ln w="25400">
            <a:solidFill>
              <a:srgbClr val="1E3A5F"/>
            </a:solidFill>
            <a:prstDash val="solid"/>
          </a:ln>
        </p:spPr>
      </p:sp>
      <p:sp>
        <p:nvSpPr>
          <p:cNvPr id="11" name="Shape 9"/>
          <p:cNvSpPr/>
          <p:nvPr/>
        </p:nvSpPr>
        <p:spPr>
          <a:xfrm>
            <a:off x="1434816" y="2429442"/>
            <a:ext cx="255955" cy="255955"/>
          </a:xfrm>
          <a:custGeom>
            <a:avLst/>
            <a:gdLst/>
            <a:ahLst/>
            <a:cxnLst/>
            <a:rect l="l" t="t" r="r" b="b"/>
            <a:pathLst>
              <a:path w="255955" h="255955">
                <a:moveTo>
                  <a:pt x="32944" y="114230"/>
                </a:moveTo>
                <a:cubicBezTo>
                  <a:pt x="39593" y="67738"/>
                  <a:pt x="79636" y="31994"/>
                  <a:pt x="127978" y="31994"/>
                </a:cubicBezTo>
                <a:cubicBezTo>
                  <a:pt x="154473" y="31994"/>
                  <a:pt x="178469" y="42743"/>
                  <a:pt x="195866" y="60089"/>
                </a:cubicBezTo>
                <a:cubicBezTo>
                  <a:pt x="195966" y="60189"/>
                  <a:pt x="196066" y="60289"/>
                  <a:pt x="196166" y="60389"/>
                </a:cubicBezTo>
                <a:lnTo>
                  <a:pt x="199965" y="63989"/>
                </a:lnTo>
                <a:lnTo>
                  <a:pt x="176019" y="63989"/>
                </a:lnTo>
                <a:cubicBezTo>
                  <a:pt x="167171" y="63989"/>
                  <a:pt x="160022" y="71138"/>
                  <a:pt x="160022" y="79986"/>
                </a:cubicBezTo>
                <a:cubicBezTo>
                  <a:pt x="160022" y="88834"/>
                  <a:pt x="167171" y="95983"/>
                  <a:pt x="176019" y="95983"/>
                </a:cubicBezTo>
                <a:lnTo>
                  <a:pt x="240008" y="95983"/>
                </a:lnTo>
                <a:cubicBezTo>
                  <a:pt x="248856" y="95983"/>
                  <a:pt x="256005" y="88834"/>
                  <a:pt x="256005" y="79986"/>
                </a:cubicBezTo>
                <a:lnTo>
                  <a:pt x="256005" y="15997"/>
                </a:lnTo>
                <a:cubicBezTo>
                  <a:pt x="256005" y="7149"/>
                  <a:pt x="248856" y="0"/>
                  <a:pt x="240008" y="0"/>
                </a:cubicBezTo>
                <a:cubicBezTo>
                  <a:pt x="231160" y="0"/>
                  <a:pt x="224011" y="7149"/>
                  <a:pt x="224011" y="15997"/>
                </a:cubicBezTo>
                <a:lnTo>
                  <a:pt x="224011" y="42693"/>
                </a:lnTo>
                <a:lnTo>
                  <a:pt x="218362" y="37343"/>
                </a:lnTo>
                <a:cubicBezTo>
                  <a:pt x="195216" y="14297"/>
                  <a:pt x="163221" y="0"/>
                  <a:pt x="127978" y="0"/>
                </a:cubicBezTo>
                <a:cubicBezTo>
                  <a:pt x="63489" y="0"/>
                  <a:pt x="10148" y="47692"/>
                  <a:pt x="1300" y="109731"/>
                </a:cubicBezTo>
                <a:cubicBezTo>
                  <a:pt x="50" y="118479"/>
                  <a:pt x="6099" y="126578"/>
                  <a:pt x="14847" y="127828"/>
                </a:cubicBezTo>
                <a:cubicBezTo>
                  <a:pt x="23596" y="129077"/>
                  <a:pt x="31694" y="122978"/>
                  <a:pt x="32944" y="114280"/>
                </a:cubicBezTo>
                <a:close/>
                <a:moveTo>
                  <a:pt x="254655" y="146224"/>
                </a:moveTo>
                <a:cubicBezTo>
                  <a:pt x="255905" y="137476"/>
                  <a:pt x="249806" y="129377"/>
                  <a:pt x="241108" y="128128"/>
                </a:cubicBezTo>
                <a:cubicBezTo>
                  <a:pt x="232409" y="126878"/>
                  <a:pt x="224261" y="132977"/>
                  <a:pt x="223011" y="141675"/>
                </a:cubicBezTo>
                <a:cubicBezTo>
                  <a:pt x="216362" y="188167"/>
                  <a:pt x="176319" y="223911"/>
                  <a:pt x="127978" y="223911"/>
                </a:cubicBezTo>
                <a:cubicBezTo>
                  <a:pt x="101482" y="223911"/>
                  <a:pt x="77486" y="213163"/>
                  <a:pt x="60089" y="195816"/>
                </a:cubicBezTo>
                <a:cubicBezTo>
                  <a:pt x="59990" y="195716"/>
                  <a:pt x="59890" y="195616"/>
                  <a:pt x="59790" y="195516"/>
                </a:cubicBezTo>
                <a:lnTo>
                  <a:pt x="55990" y="191916"/>
                </a:lnTo>
                <a:lnTo>
                  <a:pt x="79936" y="191916"/>
                </a:lnTo>
                <a:cubicBezTo>
                  <a:pt x="88784" y="191916"/>
                  <a:pt x="95933" y="184768"/>
                  <a:pt x="95933" y="175919"/>
                </a:cubicBezTo>
                <a:cubicBezTo>
                  <a:pt x="95933" y="167071"/>
                  <a:pt x="88784" y="159922"/>
                  <a:pt x="79936" y="159922"/>
                </a:cubicBezTo>
                <a:lnTo>
                  <a:pt x="15997" y="159972"/>
                </a:lnTo>
                <a:cubicBezTo>
                  <a:pt x="11748" y="159972"/>
                  <a:pt x="7649" y="161672"/>
                  <a:pt x="4649" y="164721"/>
                </a:cubicBezTo>
                <a:cubicBezTo>
                  <a:pt x="1650" y="167771"/>
                  <a:pt x="-50" y="171820"/>
                  <a:pt x="0" y="176119"/>
                </a:cubicBezTo>
                <a:lnTo>
                  <a:pt x="500" y="239608"/>
                </a:lnTo>
                <a:cubicBezTo>
                  <a:pt x="550" y="248457"/>
                  <a:pt x="7799" y="255555"/>
                  <a:pt x="16647" y="255455"/>
                </a:cubicBezTo>
                <a:cubicBezTo>
                  <a:pt x="25496" y="255355"/>
                  <a:pt x="32594" y="248157"/>
                  <a:pt x="32494" y="239308"/>
                </a:cubicBezTo>
                <a:lnTo>
                  <a:pt x="32294" y="213563"/>
                </a:lnTo>
                <a:lnTo>
                  <a:pt x="37643" y="218612"/>
                </a:lnTo>
                <a:cubicBezTo>
                  <a:pt x="60789" y="241658"/>
                  <a:pt x="92734" y="255955"/>
                  <a:pt x="127978" y="255955"/>
                </a:cubicBezTo>
                <a:cubicBezTo>
                  <a:pt x="192466" y="255955"/>
                  <a:pt x="245807" y="208264"/>
                  <a:pt x="254655" y="146224"/>
                </a:cubicBezTo>
                <a:close/>
              </a:path>
            </a:pathLst>
          </a:custGeom>
          <a:solidFill>
            <a:srgbClr val="1E3A5F"/>
          </a:solidFill>
          <a:ln/>
        </p:spPr>
      </p:sp>
      <p:sp>
        <p:nvSpPr>
          <p:cNvPr id="12" name="Text 10"/>
          <p:cNvSpPr/>
          <p:nvPr/>
        </p:nvSpPr>
        <p:spPr>
          <a:xfrm>
            <a:off x="635622" y="2753652"/>
            <a:ext cx="1851409" cy="170637"/>
          </a:xfrm>
          <a:prstGeom prst="rect">
            <a:avLst/>
          </a:prstGeom>
          <a:noFill/>
          <a:ln/>
        </p:spPr>
        <p:txBody>
          <a:bodyPr wrap="square" lIns="0" tIns="0" rIns="0" bIns="0" rtlCol="0" anchor="ctr"/>
          <a:lstStyle/>
          <a:p>
            <a:pPr algn="ctr">
              <a:lnSpc>
                <a:spcPct val="120000"/>
              </a:lnSpc>
            </a:pPr>
            <a:r>
              <a:rPr lang="en-US" sz="941" b="1" dirty="0">
                <a:solidFill>
                  <a:srgbClr val="1A202C"/>
                </a:solidFill>
                <a:latin typeface="Quattrocento Sans" pitchFamily="34" charset="0"/>
                <a:ea typeface="Quattrocento Sans" pitchFamily="34" charset="-122"/>
                <a:cs typeface="Quattrocento Sans" pitchFamily="34" charset="-120"/>
              </a:rPr>
              <a:t>Ouvrages de protection</a:t>
            </a:r>
            <a:endParaRPr lang="en-US" sz="1600" dirty="0"/>
          </a:p>
        </p:txBody>
      </p:sp>
      <p:sp>
        <p:nvSpPr>
          <p:cNvPr id="13" name="Text 11"/>
          <p:cNvSpPr/>
          <p:nvPr/>
        </p:nvSpPr>
        <p:spPr>
          <a:xfrm>
            <a:off x="639888" y="2958416"/>
            <a:ext cx="1842878" cy="136509"/>
          </a:xfrm>
          <a:prstGeom prst="rect">
            <a:avLst/>
          </a:prstGeom>
          <a:noFill/>
          <a:ln/>
        </p:spPr>
        <p:txBody>
          <a:bodyPr wrap="square" lIns="0" tIns="0" rIns="0" bIns="0" rtlCol="0" anchor="ctr"/>
          <a:lstStyle/>
          <a:p>
            <a:pPr algn="ctr">
              <a:lnSpc>
                <a:spcPct val="110000"/>
              </a:lnSpc>
            </a:pPr>
            <a:r>
              <a:rPr lang="en-US" sz="806" dirty="0">
                <a:solidFill>
                  <a:srgbClr val="1A202C">
                    <a:alpha val="60000"/>
                  </a:srgbClr>
                </a:solidFill>
                <a:latin typeface="Quattrocento Sans" pitchFamily="34" charset="0"/>
                <a:ea typeface="Quattrocento Sans" pitchFamily="34" charset="-122"/>
                <a:cs typeface="Quattrocento Sans" pitchFamily="34" charset="-120"/>
              </a:rPr>
              <a:t>Digues, batardeaux</a:t>
            </a:r>
            <a:endParaRPr lang="en-US" sz="1600" dirty="0"/>
          </a:p>
        </p:txBody>
      </p:sp>
      <p:sp>
        <p:nvSpPr>
          <p:cNvPr id="14" name="Shape 12"/>
          <p:cNvSpPr/>
          <p:nvPr/>
        </p:nvSpPr>
        <p:spPr>
          <a:xfrm>
            <a:off x="2720457" y="2284400"/>
            <a:ext cx="2081769" cy="955566"/>
          </a:xfrm>
          <a:custGeom>
            <a:avLst/>
            <a:gdLst/>
            <a:ahLst/>
            <a:cxnLst/>
            <a:rect l="l" t="t" r="r" b="b"/>
            <a:pathLst>
              <a:path w="2081769" h="955566">
                <a:moveTo>
                  <a:pt x="68256" y="0"/>
                </a:moveTo>
                <a:lnTo>
                  <a:pt x="2013513" y="0"/>
                </a:lnTo>
                <a:cubicBezTo>
                  <a:pt x="2051210" y="0"/>
                  <a:pt x="2081769" y="30559"/>
                  <a:pt x="2081769" y="68256"/>
                </a:cubicBezTo>
                <a:lnTo>
                  <a:pt x="2081769" y="887310"/>
                </a:lnTo>
                <a:cubicBezTo>
                  <a:pt x="2081769" y="925007"/>
                  <a:pt x="2051210" y="955566"/>
                  <a:pt x="2013513" y="955566"/>
                </a:cubicBezTo>
                <a:lnTo>
                  <a:pt x="68256" y="955566"/>
                </a:lnTo>
                <a:cubicBezTo>
                  <a:pt x="30559" y="955566"/>
                  <a:pt x="0" y="925007"/>
                  <a:pt x="0" y="887310"/>
                </a:cubicBezTo>
                <a:lnTo>
                  <a:pt x="0" y="68256"/>
                </a:lnTo>
                <a:cubicBezTo>
                  <a:pt x="0" y="30559"/>
                  <a:pt x="30559" y="0"/>
                  <a:pt x="68256" y="0"/>
                </a:cubicBezTo>
                <a:close/>
              </a:path>
            </a:pathLst>
          </a:custGeom>
          <a:solidFill>
            <a:srgbClr val="4A90A4">
              <a:alpha val="10196"/>
            </a:srgbClr>
          </a:solidFill>
          <a:ln w="25400">
            <a:solidFill>
              <a:srgbClr val="4A90A4"/>
            </a:solidFill>
            <a:prstDash val="solid"/>
          </a:ln>
        </p:spPr>
      </p:sp>
      <p:sp>
        <p:nvSpPr>
          <p:cNvPr id="15" name="Shape 13"/>
          <p:cNvSpPr/>
          <p:nvPr/>
        </p:nvSpPr>
        <p:spPr>
          <a:xfrm>
            <a:off x="3602836" y="2429442"/>
            <a:ext cx="319944" cy="255955"/>
          </a:xfrm>
          <a:custGeom>
            <a:avLst/>
            <a:gdLst/>
            <a:ahLst/>
            <a:cxnLst/>
            <a:rect l="l" t="t" r="r" b="b"/>
            <a:pathLst>
              <a:path w="319944" h="255955">
                <a:moveTo>
                  <a:pt x="287950" y="23996"/>
                </a:moveTo>
                <a:cubicBezTo>
                  <a:pt x="287950" y="18447"/>
                  <a:pt x="285100" y="13298"/>
                  <a:pt x="280351" y="10398"/>
                </a:cubicBezTo>
                <a:cubicBezTo>
                  <a:pt x="275602" y="7499"/>
                  <a:pt x="269753" y="7199"/>
                  <a:pt x="264804" y="9698"/>
                </a:cubicBezTo>
                <a:lnTo>
                  <a:pt x="206714" y="38743"/>
                </a:lnTo>
                <a:lnTo>
                  <a:pt x="117030" y="8798"/>
                </a:lnTo>
                <a:cubicBezTo>
                  <a:pt x="112980" y="7449"/>
                  <a:pt x="108631" y="7749"/>
                  <a:pt x="104832" y="9648"/>
                </a:cubicBezTo>
                <a:lnTo>
                  <a:pt x="40843" y="41643"/>
                </a:lnTo>
                <a:cubicBezTo>
                  <a:pt x="35394" y="44392"/>
                  <a:pt x="31994" y="49941"/>
                  <a:pt x="31994" y="55990"/>
                </a:cubicBezTo>
                <a:lnTo>
                  <a:pt x="31994" y="231959"/>
                </a:lnTo>
                <a:cubicBezTo>
                  <a:pt x="31994" y="237508"/>
                  <a:pt x="34844" y="242658"/>
                  <a:pt x="39593" y="245557"/>
                </a:cubicBezTo>
                <a:cubicBezTo>
                  <a:pt x="44342" y="248457"/>
                  <a:pt x="50191" y="248756"/>
                  <a:pt x="55140" y="246257"/>
                </a:cubicBezTo>
                <a:lnTo>
                  <a:pt x="113180" y="217212"/>
                </a:lnTo>
                <a:lnTo>
                  <a:pt x="199815" y="246107"/>
                </a:lnTo>
                <a:cubicBezTo>
                  <a:pt x="197665" y="242907"/>
                  <a:pt x="195566" y="239558"/>
                  <a:pt x="193516" y="236159"/>
                </a:cubicBezTo>
                <a:cubicBezTo>
                  <a:pt x="188017" y="227010"/>
                  <a:pt x="182568" y="216512"/>
                  <a:pt x="178519" y="205264"/>
                </a:cubicBezTo>
                <a:lnTo>
                  <a:pt x="127928" y="188417"/>
                </a:lnTo>
                <a:lnTo>
                  <a:pt x="127928" y="46192"/>
                </a:lnTo>
                <a:lnTo>
                  <a:pt x="191916" y="67538"/>
                </a:lnTo>
                <a:lnTo>
                  <a:pt x="191916" y="117179"/>
                </a:lnTo>
                <a:cubicBezTo>
                  <a:pt x="207414" y="99283"/>
                  <a:pt x="230410" y="87985"/>
                  <a:pt x="255905" y="87985"/>
                </a:cubicBezTo>
                <a:cubicBezTo>
                  <a:pt x="267203" y="87985"/>
                  <a:pt x="278001" y="90184"/>
                  <a:pt x="287900" y="94234"/>
                </a:cubicBezTo>
                <a:lnTo>
                  <a:pt x="287950" y="23996"/>
                </a:lnTo>
                <a:close/>
                <a:moveTo>
                  <a:pt x="255955" y="111980"/>
                </a:moveTo>
                <a:cubicBezTo>
                  <a:pt x="222811" y="111980"/>
                  <a:pt x="195966" y="138376"/>
                  <a:pt x="195966" y="170920"/>
                </a:cubicBezTo>
                <a:cubicBezTo>
                  <a:pt x="195966" y="205364"/>
                  <a:pt x="228010" y="246107"/>
                  <a:pt x="245257" y="265554"/>
                </a:cubicBezTo>
                <a:cubicBezTo>
                  <a:pt x="251056" y="272052"/>
                  <a:pt x="260904" y="272052"/>
                  <a:pt x="266703" y="265554"/>
                </a:cubicBezTo>
                <a:cubicBezTo>
                  <a:pt x="283950" y="246107"/>
                  <a:pt x="315995" y="205364"/>
                  <a:pt x="315995" y="170920"/>
                </a:cubicBezTo>
                <a:cubicBezTo>
                  <a:pt x="315995" y="138376"/>
                  <a:pt x="289149" y="111980"/>
                  <a:pt x="256005" y="111980"/>
                </a:cubicBezTo>
                <a:close/>
                <a:moveTo>
                  <a:pt x="235959" y="171970"/>
                </a:moveTo>
                <a:cubicBezTo>
                  <a:pt x="235959" y="160934"/>
                  <a:pt x="244919" y="151973"/>
                  <a:pt x="255955" y="151973"/>
                </a:cubicBezTo>
                <a:cubicBezTo>
                  <a:pt x="266992" y="151973"/>
                  <a:pt x="275952" y="160934"/>
                  <a:pt x="275952" y="171970"/>
                </a:cubicBezTo>
                <a:cubicBezTo>
                  <a:pt x="275952" y="183006"/>
                  <a:pt x="266992" y="191966"/>
                  <a:pt x="255955" y="191966"/>
                </a:cubicBezTo>
                <a:cubicBezTo>
                  <a:pt x="244919" y="191966"/>
                  <a:pt x="235959" y="183006"/>
                  <a:pt x="235959" y="171970"/>
                </a:cubicBezTo>
                <a:close/>
              </a:path>
            </a:pathLst>
          </a:custGeom>
          <a:solidFill>
            <a:srgbClr val="4A90A4"/>
          </a:solidFill>
          <a:ln/>
        </p:spPr>
      </p:sp>
      <p:sp>
        <p:nvSpPr>
          <p:cNvPr id="16" name="Text 14"/>
          <p:cNvSpPr/>
          <p:nvPr/>
        </p:nvSpPr>
        <p:spPr>
          <a:xfrm>
            <a:off x="2835637" y="2753652"/>
            <a:ext cx="1851409" cy="170637"/>
          </a:xfrm>
          <a:prstGeom prst="rect">
            <a:avLst/>
          </a:prstGeom>
          <a:noFill/>
          <a:ln/>
        </p:spPr>
        <p:txBody>
          <a:bodyPr wrap="square" lIns="0" tIns="0" rIns="0" bIns="0" rtlCol="0" anchor="ctr"/>
          <a:lstStyle/>
          <a:p>
            <a:pPr algn="ctr">
              <a:lnSpc>
                <a:spcPct val="120000"/>
              </a:lnSpc>
            </a:pPr>
            <a:r>
              <a:rPr lang="en-US" sz="941" b="1" dirty="0">
                <a:solidFill>
                  <a:srgbClr val="1A202C"/>
                </a:solidFill>
                <a:latin typeface="Quattrocento Sans" pitchFamily="34" charset="0"/>
                <a:ea typeface="Quattrocento Sans" pitchFamily="34" charset="-122"/>
                <a:cs typeface="Quattrocento Sans" pitchFamily="34" charset="-120"/>
              </a:rPr>
              <a:t>Zone protégée</a:t>
            </a:r>
            <a:endParaRPr lang="en-US" sz="1600" dirty="0"/>
          </a:p>
        </p:txBody>
      </p:sp>
      <p:sp>
        <p:nvSpPr>
          <p:cNvPr id="17" name="Text 15"/>
          <p:cNvSpPr/>
          <p:nvPr/>
        </p:nvSpPr>
        <p:spPr>
          <a:xfrm>
            <a:off x="2839903" y="2958416"/>
            <a:ext cx="1842878" cy="136509"/>
          </a:xfrm>
          <a:prstGeom prst="rect">
            <a:avLst/>
          </a:prstGeom>
          <a:noFill/>
          <a:ln/>
        </p:spPr>
        <p:txBody>
          <a:bodyPr wrap="square" lIns="0" tIns="0" rIns="0" bIns="0" rtlCol="0" anchor="ctr"/>
          <a:lstStyle/>
          <a:p>
            <a:pPr algn="ctr">
              <a:lnSpc>
                <a:spcPct val="110000"/>
              </a:lnSpc>
            </a:pPr>
            <a:r>
              <a:rPr lang="en-US" sz="806" dirty="0">
                <a:solidFill>
                  <a:srgbClr val="1A202C">
                    <a:alpha val="60000"/>
                  </a:srgbClr>
                </a:solidFill>
                <a:latin typeface="Quattrocento Sans" pitchFamily="34" charset="0"/>
                <a:ea typeface="Quattrocento Sans" pitchFamily="34" charset="-122"/>
                <a:cs typeface="Quattrocento Sans" pitchFamily="34" charset="-120"/>
              </a:rPr>
              <a:t>Territoire à enjeux</a:t>
            </a:r>
            <a:endParaRPr lang="en-US" sz="1600" dirty="0"/>
          </a:p>
        </p:txBody>
      </p:sp>
      <p:sp>
        <p:nvSpPr>
          <p:cNvPr id="18" name="Shape 16"/>
          <p:cNvSpPr/>
          <p:nvPr/>
        </p:nvSpPr>
        <p:spPr>
          <a:xfrm>
            <a:off x="4920472" y="2284400"/>
            <a:ext cx="2081769" cy="955566"/>
          </a:xfrm>
          <a:custGeom>
            <a:avLst/>
            <a:gdLst/>
            <a:ahLst/>
            <a:cxnLst/>
            <a:rect l="l" t="t" r="r" b="b"/>
            <a:pathLst>
              <a:path w="2081769" h="955566">
                <a:moveTo>
                  <a:pt x="68256" y="0"/>
                </a:moveTo>
                <a:lnTo>
                  <a:pt x="2013513" y="0"/>
                </a:lnTo>
                <a:cubicBezTo>
                  <a:pt x="2051210" y="0"/>
                  <a:pt x="2081769" y="30559"/>
                  <a:pt x="2081769" y="68256"/>
                </a:cubicBezTo>
                <a:lnTo>
                  <a:pt x="2081769" y="887310"/>
                </a:lnTo>
                <a:cubicBezTo>
                  <a:pt x="2081769" y="925007"/>
                  <a:pt x="2051210" y="955566"/>
                  <a:pt x="2013513" y="955566"/>
                </a:cubicBezTo>
                <a:lnTo>
                  <a:pt x="68256" y="955566"/>
                </a:lnTo>
                <a:cubicBezTo>
                  <a:pt x="30559" y="955566"/>
                  <a:pt x="0" y="925007"/>
                  <a:pt x="0" y="887310"/>
                </a:cubicBezTo>
                <a:lnTo>
                  <a:pt x="0" y="68256"/>
                </a:lnTo>
                <a:cubicBezTo>
                  <a:pt x="0" y="30559"/>
                  <a:pt x="30559" y="0"/>
                  <a:pt x="68256" y="0"/>
                </a:cubicBezTo>
                <a:close/>
              </a:path>
            </a:pathLst>
          </a:custGeom>
          <a:solidFill>
            <a:srgbClr val="2E7D32">
              <a:alpha val="10196"/>
            </a:srgbClr>
          </a:solidFill>
          <a:ln w="25400">
            <a:solidFill>
              <a:srgbClr val="2E7D32"/>
            </a:solidFill>
            <a:prstDash val="solid"/>
          </a:ln>
        </p:spPr>
      </p:sp>
      <p:sp>
        <p:nvSpPr>
          <p:cNvPr id="19" name="Shape 17"/>
          <p:cNvSpPr/>
          <p:nvPr/>
        </p:nvSpPr>
        <p:spPr>
          <a:xfrm>
            <a:off x="5834846" y="2429442"/>
            <a:ext cx="255955" cy="255955"/>
          </a:xfrm>
          <a:custGeom>
            <a:avLst/>
            <a:gdLst/>
            <a:ahLst/>
            <a:cxnLst/>
            <a:rect l="l" t="t" r="r" b="b"/>
            <a:pathLst>
              <a:path w="255955" h="255955">
                <a:moveTo>
                  <a:pt x="31994" y="31994"/>
                </a:moveTo>
                <a:cubicBezTo>
                  <a:pt x="31994" y="23146"/>
                  <a:pt x="24846" y="15997"/>
                  <a:pt x="15997" y="15997"/>
                </a:cubicBezTo>
                <a:cubicBezTo>
                  <a:pt x="7149" y="15997"/>
                  <a:pt x="0" y="23146"/>
                  <a:pt x="0" y="31994"/>
                </a:cubicBezTo>
                <a:lnTo>
                  <a:pt x="0" y="199965"/>
                </a:lnTo>
                <a:cubicBezTo>
                  <a:pt x="0" y="222061"/>
                  <a:pt x="17897" y="239958"/>
                  <a:pt x="39993" y="239958"/>
                </a:cubicBezTo>
                <a:lnTo>
                  <a:pt x="239958" y="239958"/>
                </a:lnTo>
                <a:cubicBezTo>
                  <a:pt x="248806" y="239958"/>
                  <a:pt x="255955" y="232809"/>
                  <a:pt x="255955" y="223961"/>
                </a:cubicBezTo>
                <a:cubicBezTo>
                  <a:pt x="255955" y="215112"/>
                  <a:pt x="248806" y="207964"/>
                  <a:pt x="239958" y="207964"/>
                </a:cubicBezTo>
                <a:lnTo>
                  <a:pt x="39993" y="207964"/>
                </a:lnTo>
                <a:cubicBezTo>
                  <a:pt x="35594" y="207964"/>
                  <a:pt x="31994" y="204364"/>
                  <a:pt x="31994" y="199965"/>
                </a:cubicBezTo>
                <a:lnTo>
                  <a:pt x="31994" y="31994"/>
                </a:lnTo>
                <a:close/>
                <a:moveTo>
                  <a:pt x="235259" y="75287"/>
                </a:moveTo>
                <a:cubicBezTo>
                  <a:pt x="241508" y="69038"/>
                  <a:pt x="241508" y="58890"/>
                  <a:pt x="235259" y="52641"/>
                </a:cubicBezTo>
                <a:cubicBezTo>
                  <a:pt x="229010" y="46392"/>
                  <a:pt x="218862" y="46392"/>
                  <a:pt x="212613" y="52641"/>
                </a:cubicBezTo>
                <a:lnTo>
                  <a:pt x="159972" y="105332"/>
                </a:lnTo>
                <a:lnTo>
                  <a:pt x="131277" y="76687"/>
                </a:lnTo>
                <a:cubicBezTo>
                  <a:pt x="125028" y="70438"/>
                  <a:pt x="114880" y="70438"/>
                  <a:pt x="108631" y="76687"/>
                </a:cubicBezTo>
                <a:lnTo>
                  <a:pt x="60639" y="124678"/>
                </a:lnTo>
                <a:cubicBezTo>
                  <a:pt x="54390" y="130927"/>
                  <a:pt x="54390" y="141075"/>
                  <a:pt x="60639" y="147324"/>
                </a:cubicBezTo>
                <a:cubicBezTo>
                  <a:pt x="66888" y="153573"/>
                  <a:pt x="77037" y="153573"/>
                  <a:pt x="83285" y="147324"/>
                </a:cubicBezTo>
                <a:lnTo>
                  <a:pt x="119979" y="110631"/>
                </a:lnTo>
                <a:lnTo>
                  <a:pt x="148674" y="139326"/>
                </a:lnTo>
                <a:cubicBezTo>
                  <a:pt x="154923" y="145575"/>
                  <a:pt x="165071" y="145575"/>
                  <a:pt x="171320" y="139326"/>
                </a:cubicBezTo>
                <a:lnTo>
                  <a:pt x="235309" y="75337"/>
                </a:lnTo>
                <a:close/>
              </a:path>
            </a:pathLst>
          </a:custGeom>
          <a:solidFill>
            <a:srgbClr val="2E7D32"/>
          </a:solidFill>
          <a:ln/>
        </p:spPr>
      </p:sp>
      <p:sp>
        <p:nvSpPr>
          <p:cNvPr id="20" name="Text 18"/>
          <p:cNvSpPr/>
          <p:nvPr/>
        </p:nvSpPr>
        <p:spPr>
          <a:xfrm>
            <a:off x="5035652" y="2753652"/>
            <a:ext cx="1851409" cy="170637"/>
          </a:xfrm>
          <a:prstGeom prst="rect">
            <a:avLst/>
          </a:prstGeom>
          <a:noFill/>
          <a:ln/>
        </p:spPr>
        <p:txBody>
          <a:bodyPr wrap="square" lIns="0" tIns="0" rIns="0" bIns="0" rtlCol="0" anchor="ctr"/>
          <a:lstStyle/>
          <a:p>
            <a:pPr algn="ctr">
              <a:lnSpc>
                <a:spcPct val="120000"/>
              </a:lnSpc>
            </a:pPr>
            <a:r>
              <a:rPr lang="en-US" sz="941" b="1" dirty="0">
                <a:solidFill>
                  <a:srgbClr val="1A202C"/>
                </a:solidFill>
                <a:latin typeface="Quattrocento Sans" pitchFamily="34" charset="0"/>
                <a:ea typeface="Quattrocento Sans" pitchFamily="34" charset="-122"/>
                <a:cs typeface="Quattrocento Sans" pitchFamily="34" charset="-120"/>
              </a:rPr>
              <a:t>Niveau de protection</a:t>
            </a:r>
            <a:endParaRPr lang="en-US" sz="1600" dirty="0"/>
          </a:p>
        </p:txBody>
      </p:sp>
      <p:sp>
        <p:nvSpPr>
          <p:cNvPr id="21" name="Text 19"/>
          <p:cNvSpPr/>
          <p:nvPr/>
        </p:nvSpPr>
        <p:spPr>
          <a:xfrm>
            <a:off x="5039918" y="2958416"/>
            <a:ext cx="1842878" cy="136509"/>
          </a:xfrm>
          <a:prstGeom prst="rect">
            <a:avLst/>
          </a:prstGeom>
          <a:noFill/>
          <a:ln/>
        </p:spPr>
        <p:txBody>
          <a:bodyPr wrap="square" lIns="0" tIns="0" rIns="0" bIns="0" rtlCol="0" anchor="ctr"/>
          <a:lstStyle/>
          <a:p>
            <a:pPr algn="ctr">
              <a:lnSpc>
                <a:spcPct val="110000"/>
              </a:lnSpc>
            </a:pPr>
            <a:r>
              <a:rPr lang="en-US" sz="806" dirty="0">
                <a:solidFill>
                  <a:srgbClr val="1A202C">
                    <a:alpha val="60000"/>
                  </a:srgbClr>
                </a:solidFill>
                <a:latin typeface="Quattrocento Sans" pitchFamily="34" charset="0"/>
                <a:ea typeface="Quattrocento Sans" pitchFamily="34" charset="-122"/>
                <a:cs typeface="Quattrocento Sans" pitchFamily="34" charset="-120"/>
              </a:rPr>
              <a:t>Crue de référence</a:t>
            </a:r>
            <a:endParaRPr lang="en-US" sz="1600" dirty="0"/>
          </a:p>
        </p:txBody>
      </p:sp>
      <p:sp>
        <p:nvSpPr>
          <p:cNvPr id="22" name="Shape 20"/>
          <p:cNvSpPr/>
          <p:nvPr/>
        </p:nvSpPr>
        <p:spPr>
          <a:xfrm>
            <a:off x="341274" y="3555645"/>
            <a:ext cx="6842536" cy="2235342"/>
          </a:xfrm>
          <a:custGeom>
            <a:avLst/>
            <a:gdLst/>
            <a:ahLst/>
            <a:cxnLst/>
            <a:rect l="l" t="t" r="r" b="b"/>
            <a:pathLst>
              <a:path w="6842536" h="2235342">
                <a:moveTo>
                  <a:pt x="102379" y="0"/>
                </a:moveTo>
                <a:lnTo>
                  <a:pt x="6740157" y="0"/>
                </a:lnTo>
                <a:cubicBezTo>
                  <a:pt x="6796700" y="0"/>
                  <a:pt x="6842536" y="45836"/>
                  <a:pt x="6842536" y="102379"/>
                </a:cubicBezTo>
                <a:lnTo>
                  <a:pt x="6842536" y="2132964"/>
                </a:lnTo>
                <a:cubicBezTo>
                  <a:pt x="6842536" y="2189506"/>
                  <a:pt x="6796700" y="2235342"/>
                  <a:pt x="6740157" y="2235342"/>
                </a:cubicBezTo>
                <a:lnTo>
                  <a:pt x="102379" y="2235342"/>
                </a:lnTo>
                <a:cubicBezTo>
                  <a:pt x="45836" y="2235342"/>
                  <a:pt x="0" y="2189506"/>
                  <a:pt x="0" y="2132964"/>
                </a:cubicBezTo>
                <a:lnTo>
                  <a:pt x="0" y="102379"/>
                </a:lnTo>
                <a:cubicBezTo>
                  <a:pt x="0" y="45836"/>
                  <a:pt x="45836" y="0"/>
                  <a:pt x="102379" y="0"/>
                </a:cubicBezTo>
                <a:close/>
              </a:path>
            </a:pathLst>
          </a:custGeom>
          <a:solidFill>
            <a:srgbClr val="FFFFFF"/>
          </a:solidFill>
          <a:ln/>
          <a:effectLst>
            <a:outerShdw blurRad="127978" dist="85318" dir="5400000" algn="bl" rotWithShape="0">
              <a:srgbClr val="000000">
                <a:alpha val="10196"/>
              </a:srgbClr>
            </a:outerShdw>
          </a:effectLst>
        </p:spPr>
      </p:sp>
      <p:sp>
        <p:nvSpPr>
          <p:cNvPr id="23" name="Shape 21"/>
          <p:cNvSpPr/>
          <p:nvPr/>
        </p:nvSpPr>
        <p:spPr>
          <a:xfrm>
            <a:off x="533240" y="3760409"/>
            <a:ext cx="170637" cy="170637"/>
          </a:xfrm>
          <a:custGeom>
            <a:avLst/>
            <a:gdLst/>
            <a:ahLst/>
            <a:cxnLst/>
            <a:rect l="l" t="t" r="r" b="b"/>
            <a:pathLst>
              <a:path w="170637" h="170637">
                <a:moveTo>
                  <a:pt x="85318" y="0"/>
                </a:moveTo>
                <a:cubicBezTo>
                  <a:pt x="90218" y="0"/>
                  <a:pt x="94717" y="2700"/>
                  <a:pt x="97050" y="6999"/>
                </a:cubicBezTo>
                <a:lnTo>
                  <a:pt x="169037" y="140309"/>
                </a:lnTo>
                <a:cubicBezTo>
                  <a:pt x="171270" y="144441"/>
                  <a:pt x="171170" y="149441"/>
                  <a:pt x="168770" y="153473"/>
                </a:cubicBezTo>
                <a:cubicBezTo>
                  <a:pt x="166371" y="157506"/>
                  <a:pt x="162005" y="159972"/>
                  <a:pt x="157306" y="159972"/>
                </a:cubicBezTo>
                <a:lnTo>
                  <a:pt x="13331" y="159972"/>
                </a:lnTo>
                <a:cubicBezTo>
                  <a:pt x="8632" y="159972"/>
                  <a:pt x="4299" y="157506"/>
                  <a:pt x="1866" y="153473"/>
                </a:cubicBezTo>
                <a:cubicBezTo>
                  <a:pt x="-567" y="149441"/>
                  <a:pt x="-633" y="144441"/>
                  <a:pt x="1600" y="140309"/>
                </a:cubicBezTo>
                <a:lnTo>
                  <a:pt x="73587" y="6999"/>
                </a:lnTo>
                <a:cubicBezTo>
                  <a:pt x="75920" y="2700"/>
                  <a:pt x="80419" y="0"/>
                  <a:pt x="85318" y="0"/>
                </a:cubicBezTo>
                <a:close/>
                <a:moveTo>
                  <a:pt x="85318" y="55990"/>
                </a:moveTo>
                <a:cubicBezTo>
                  <a:pt x="80886" y="55990"/>
                  <a:pt x="77320" y="59556"/>
                  <a:pt x="77320" y="63989"/>
                </a:cubicBezTo>
                <a:lnTo>
                  <a:pt x="77320" y="101316"/>
                </a:lnTo>
                <a:cubicBezTo>
                  <a:pt x="77320" y="105748"/>
                  <a:pt x="80886" y="109314"/>
                  <a:pt x="85318" y="109314"/>
                </a:cubicBezTo>
                <a:cubicBezTo>
                  <a:pt x="89751" y="109314"/>
                  <a:pt x="93317" y="105748"/>
                  <a:pt x="93317" y="101316"/>
                </a:cubicBezTo>
                <a:lnTo>
                  <a:pt x="93317" y="63989"/>
                </a:lnTo>
                <a:cubicBezTo>
                  <a:pt x="93317" y="59556"/>
                  <a:pt x="89751" y="55990"/>
                  <a:pt x="85318" y="55990"/>
                </a:cubicBezTo>
                <a:close/>
                <a:moveTo>
                  <a:pt x="94217" y="127978"/>
                </a:moveTo>
                <a:cubicBezTo>
                  <a:pt x="94419" y="124675"/>
                  <a:pt x="92772" y="121532"/>
                  <a:pt x="89941" y="119819"/>
                </a:cubicBezTo>
                <a:cubicBezTo>
                  <a:pt x="87109" y="118107"/>
                  <a:pt x="83561" y="118107"/>
                  <a:pt x="80730" y="119819"/>
                </a:cubicBezTo>
                <a:cubicBezTo>
                  <a:pt x="77898" y="121532"/>
                  <a:pt x="76251" y="124675"/>
                  <a:pt x="76453" y="127978"/>
                </a:cubicBezTo>
                <a:cubicBezTo>
                  <a:pt x="76251" y="131281"/>
                  <a:pt x="77898" y="134423"/>
                  <a:pt x="80730" y="136136"/>
                </a:cubicBezTo>
                <a:cubicBezTo>
                  <a:pt x="83561" y="137849"/>
                  <a:pt x="87109" y="137849"/>
                  <a:pt x="89941" y="136136"/>
                </a:cubicBezTo>
                <a:cubicBezTo>
                  <a:pt x="92772" y="134423"/>
                  <a:pt x="94419" y="131281"/>
                  <a:pt x="94217" y="127978"/>
                </a:cubicBezTo>
                <a:close/>
              </a:path>
            </a:pathLst>
          </a:custGeom>
          <a:solidFill>
            <a:srgbClr val="1E3A5F"/>
          </a:solidFill>
          <a:ln/>
        </p:spPr>
      </p:sp>
      <p:sp>
        <p:nvSpPr>
          <p:cNvPr id="24" name="Text 22"/>
          <p:cNvSpPr/>
          <p:nvPr/>
        </p:nvSpPr>
        <p:spPr>
          <a:xfrm>
            <a:off x="725206" y="3726281"/>
            <a:ext cx="6373285" cy="238892"/>
          </a:xfrm>
          <a:prstGeom prst="rect">
            <a:avLst/>
          </a:prstGeom>
          <a:noFill/>
          <a:ln/>
        </p:spPr>
        <p:txBody>
          <a:bodyPr wrap="square" lIns="0" tIns="0" rIns="0" bIns="0" rtlCol="0" anchor="ctr"/>
          <a:lstStyle/>
          <a:p>
            <a:pPr>
              <a:lnSpc>
                <a:spcPct val="120000"/>
              </a:lnSpc>
            </a:pPr>
            <a:r>
              <a:rPr lang="en-US" sz="1344" b="1" dirty="0">
                <a:solidFill>
                  <a:srgbClr val="1E3A5F"/>
                </a:solidFill>
                <a:latin typeface="Liter" pitchFamily="34" charset="0"/>
                <a:ea typeface="Liter" pitchFamily="34" charset="-122"/>
                <a:cs typeface="Liter" pitchFamily="34" charset="-120"/>
              </a:rPr>
              <a:t>Classification des systèmes d'endiguement</a:t>
            </a:r>
            <a:endParaRPr lang="en-US" sz="1600" dirty="0"/>
          </a:p>
        </p:txBody>
      </p:sp>
      <p:sp>
        <p:nvSpPr>
          <p:cNvPr id="25" name="Shape 23"/>
          <p:cNvSpPr/>
          <p:nvPr/>
        </p:nvSpPr>
        <p:spPr>
          <a:xfrm>
            <a:off x="516176" y="4105948"/>
            <a:ext cx="6492731" cy="1510136"/>
          </a:xfrm>
          <a:custGeom>
            <a:avLst/>
            <a:gdLst/>
            <a:ahLst/>
            <a:cxnLst/>
            <a:rect l="l" t="t" r="r" b="b"/>
            <a:pathLst>
              <a:path w="6492731" h="1510136">
                <a:moveTo>
                  <a:pt x="68258" y="0"/>
                </a:moveTo>
                <a:lnTo>
                  <a:pt x="6424472" y="0"/>
                </a:lnTo>
                <a:cubicBezTo>
                  <a:pt x="6462170" y="0"/>
                  <a:pt x="6492731" y="30560"/>
                  <a:pt x="6492731" y="68258"/>
                </a:cubicBezTo>
                <a:lnTo>
                  <a:pt x="6492731" y="1441878"/>
                </a:lnTo>
                <a:cubicBezTo>
                  <a:pt x="6492731" y="1479576"/>
                  <a:pt x="6462170" y="1510136"/>
                  <a:pt x="6424472" y="1510136"/>
                </a:cubicBezTo>
                <a:lnTo>
                  <a:pt x="68258" y="1510136"/>
                </a:lnTo>
                <a:cubicBezTo>
                  <a:pt x="30560" y="1510136"/>
                  <a:pt x="0" y="1479576"/>
                  <a:pt x="0" y="1441878"/>
                </a:cubicBezTo>
                <a:lnTo>
                  <a:pt x="0" y="68258"/>
                </a:lnTo>
                <a:cubicBezTo>
                  <a:pt x="0" y="30560"/>
                  <a:pt x="30560" y="0"/>
                  <a:pt x="68258" y="0"/>
                </a:cubicBezTo>
                <a:close/>
              </a:path>
            </a:pathLst>
          </a:custGeom>
          <a:solidFill>
            <a:srgbClr val="000000">
              <a:alpha val="0"/>
            </a:srgbClr>
          </a:solidFill>
          <a:ln w="12700">
            <a:solidFill>
              <a:srgbClr val="1E3A5F">
                <a:alpha val="20000"/>
              </a:srgbClr>
            </a:solidFill>
            <a:prstDash val="solid"/>
          </a:ln>
        </p:spPr>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520442" y="4110214"/>
          <a:ext cx="6484199" cy="1501604"/>
        </p:xfrm>
        <a:graphic>
          <a:graphicData uri="http://schemas.openxmlformats.org/drawingml/2006/table">
            <a:tbl>
              <a:tblPr/>
              <a:tblGrid>
                <a:gridCol w="1433349">
                  <a:extLst>
                    <a:ext uri="{9D8B030D-6E8A-4147-A177-3AD203B41FA5}">
                      <a16:colId xmlns:a16="http://schemas.microsoft.com/office/drawing/2014/main" val="20000"/>
                    </a:ext>
                  </a:extLst>
                </a:gridCol>
                <a:gridCol w="2789912">
                  <a:extLst>
                    <a:ext uri="{9D8B030D-6E8A-4147-A177-3AD203B41FA5}">
                      <a16:colId xmlns:a16="http://schemas.microsoft.com/office/drawing/2014/main" val="20001"/>
                    </a:ext>
                  </a:extLst>
                </a:gridCol>
                <a:gridCol w="2260938">
                  <a:extLst>
                    <a:ext uri="{9D8B030D-6E8A-4147-A177-3AD203B41FA5}">
                      <a16:colId xmlns:a16="http://schemas.microsoft.com/office/drawing/2014/main" val="20002"/>
                    </a:ext>
                  </a:extLst>
                </a:gridCol>
              </a:tblGrid>
              <a:tr h="375401">
                <a:tc>
                  <a:txBody>
                    <a:bodyPr/>
                    <a:lstStyle/>
                    <a:p>
                      <a:pPr algn="l"/>
                      <a:r>
                        <a:rPr lang="en-US" sz="900" b="1" u="none" dirty="0">
                          <a:solidFill>
                            <a:srgbClr val="FFFFFF"/>
                          </a:solidFill>
                          <a:latin typeface="微软雅黑" pitchFamily="34" charset="0"/>
                          <a:ea typeface="微软雅黑" pitchFamily="34" charset="-122"/>
                          <a:cs typeface="微软雅黑" pitchFamily="34" charset="-120"/>
                        </a:rPr>
                        <a:t>Classe</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solidFill>
                  </a:tcPr>
                </a:tc>
                <a:tc>
                  <a:txBody>
                    <a:bodyPr/>
                    <a:lstStyle/>
                    <a:p>
                      <a:pPr algn="ctr"/>
                      <a:r>
                        <a:rPr lang="en-US" sz="900" b="1" u="none" dirty="0">
                          <a:solidFill>
                            <a:srgbClr val="FFFFFF"/>
                          </a:solidFill>
                          <a:latin typeface="微软雅黑" pitchFamily="34" charset="0"/>
                          <a:ea typeface="微软雅黑" pitchFamily="34" charset="-122"/>
                          <a:cs typeface="微软雅黑" pitchFamily="34" charset="-120"/>
                        </a:rPr>
                        <a:t>Population protégée</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solidFill>
                  </a:tcPr>
                </a:tc>
                <a:tc>
                  <a:txBody>
                    <a:bodyPr/>
                    <a:lstStyle/>
                    <a:p>
                      <a:pPr algn="ctr"/>
                      <a:r>
                        <a:rPr lang="en-US" sz="900" b="1" u="none" dirty="0">
                          <a:solidFill>
                            <a:srgbClr val="FFFFFF"/>
                          </a:solidFill>
                          <a:latin typeface="微软雅黑" pitchFamily="34" charset="0"/>
                          <a:ea typeface="微软雅黑" pitchFamily="34" charset="-122"/>
                          <a:cs typeface="微软雅黑" pitchFamily="34" charset="-120"/>
                        </a:rPr>
                        <a:t>Enjeux</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solidFill>
                  </a:tcPr>
                </a:tc>
                <a:extLst>
                  <a:ext uri="{0D108BD9-81ED-4DB2-BD59-A6C34878D82A}">
                    <a16:rowId xmlns:a16="http://schemas.microsoft.com/office/drawing/2014/main" val="10000"/>
                  </a:ext>
                </a:extLst>
              </a:tr>
              <a:tr h="375401">
                <a:tc>
                  <a:txBody>
                    <a:bodyPr/>
                    <a:lstStyle/>
                    <a:p>
                      <a:r>
                        <a:rPr lang="en-US" sz="900" b="1" u="none" dirty="0">
                          <a:solidFill>
                            <a:srgbClr val="1A202C"/>
                          </a:solidFill>
                          <a:latin typeface="微软雅黑" pitchFamily="34" charset="0"/>
                          <a:ea typeface="微软雅黑" pitchFamily="34" charset="-122"/>
                          <a:cs typeface="微软雅黑" pitchFamily="34" charset="-120"/>
                        </a:rPr>
                        <a:t>Classe A</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&gt; 30 000 personnes</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Très importants</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alpha val="5000"/>
                      </a:srgbClr>
                    </a:solidFill>
                  </a:tcPr>
                </a:tc>
                <a:extLst>
                  <a:ext uri="{0D108BD9-81ED-4DB2-BD59-A6C34878D82A}">
                    <a16:rowId xmlns:a16="http://schemas.microsoft.com/office/drawing/2014/main" val="10001"/>
                  </a:ext>
                </a:extLst>
              </a:tr>
              <a:tr h="375401">
                <a:tc>
                  <a:txBody>
                    <a:bodyPr/>
                    <a:lstStyle/>
                    <a:p>
                      <a:r>
                        <a:rPr lang="en-US" sz="900" b="1" u="none" dirty="0">
                          <a:solidFill>
                            <a:srgbClr val="1A202C"/>
                          </a:solidFill>
                          <a:latin typeface="微软雅黑" pitchFamily="34" charset="0"/>
                          <a:ea typeface="微软雅黑" pitchFamily="34" charset="-122"/>
                          <a:cs typeface="微软雅黑" pitchFamily="34" charset="-120"/>
                        </a:rPr>
                        <a:t>Classe B</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&gt; 3 000 personnes</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Importants</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FFFFFF">
                        <a:alpha val="0"/>
                      </a:srgbClr>
                    </a:solidFill>
                  </a:tcPr>
                </a:tc>
                <a:extLst>
                  <a:ext uri="{0D108BD9-81ED-4DB2-BD59-A6C34878D82A}">
                    <a16:rowId xmlns:a16="http://schemas.microsoft.com/office/drawing/2014/main" val="10002"/>
                  </a:ext>
                </a:extLst>
              </a:tr>
              <a:tr h="375401">
                <a:tc>
                  <a:txBody>
                    <a:bodyPr/>
                    <a:lstStyle/>
                    <a:p>
                      <a:r>
                        <a:rPr lang="en-US" sz="900" b="1" u="none" dirty="0">
                          <a:solidFill>
                            <a:srgbClr val="1A202C"/>
                          </a:solidFill>
                          <a:latin typeface="微软雅黑" pitchFamily="34" charset="0"/>
                          <a:ea typeface="微软雅黑" pitchFamily="34" charset="-122"/>
                          <a:cs typeface="微软雅黑" pitchFamily="34" charset="-120"/>
                        </a:rPr>
                        <a:t>Classe C</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&lt; 3 000 personnes</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Modérés</a:t>
                      </a:r>
                      <a:endParaRPr lang="en-US" sz="900" dirty="0">
                        <a:latin typeface="微软雅黑" charset="0"/>
                        <a:ea typeface="微软雅黑" charset="0"/>
                        <a:cs typeface="微软雅黑" charset="0"/>
                      </a:endParaRPr>
                    </a:p>
                  </a:txBody>
                  <a:tcPr marL="102382" marR="102382" marT="102382" marB="102382" anchor="ctr">
                    <a:lnL w="0" cap="flat" cmpd="sng" algn="ctr">
                      <a:noFill/>
                    </a:lnL>
                    <a:lnR w="0" cap="flat" cmpd="sng" algn="ctr">
                      <a:noFill/>
                    </a:lnR>
                    <a:lnT w="0" cap="flat" cmpd="sng" algn="ctr">
                      <a:noFill/>
                    </a:lnT>
                    <a:lnB w="0" cap="flat" cmpd="sng" algn="ctr">
                      <a:noFill/>
                    </a:lnB>
                    <a:solidFill>
                      <a:srgbClr val="1E3A5F">
                        <a:alpha val="5000"/>
                      </a:srgbClr>
                    </a:solidFill>
                  </a:tcPr>
                </a:tc>
                <a:extLst>
                  <a:ext uri="{0D108BD9-81ED-4DB2-BD59-A6C34878D82A}">
                    <a16:rowId xmlns:a16="http://schemas.microsoft.com/office/drawing/2014/main" val="10003"/>
                  </a:ext>
                </a:extLst>
              </a:tr>
            </a:tbl>
          </a:graphicData>
        </a:graphic>
      </p:graphicFrame>
      <p:sp>
        <p:nvSpPr>
          <p:cNvPr id="27" name="Shape 24"/>
          <p:cNvSpPr/>
          <p:nvPr/>
        </p:nvSpPr>
        <p:spPr>
          <a:xfrm>
            <a:off x="7350980" y="1126203"/>
            <a:ext cx="4504812" cy="3105590"/>
          </a:xfrm>
          <a:custGeom>
            <a:avLst/>
            <a:gdLst/>
            <a:ahLst/>
            <a:cxnLst/>
            <a:rect l="l" t="t" r="r" b="b"/>
            <a:pathLst>
              <a:path w="4504812" h="3105590">
                <a:moveTo>
                  <a:pt x="102391" y="0"/>
                </a:moveTo>
                <a:lnTo>
                  <a:pt x="4402420" y="0"/>
                </a:lnTo>
                <a:cubicBezTo>
                  <a:pt x="4458970" y="0"/>
                  <a:pt x="4504812" y="45842"/>
                  <a:pt x="4504812" y="102391"/>
                </a:cubicBezTo>
                <a:lnTo>
                  <a:pt x="4504812" y="3003199"/>
                </a:lnTo>
                <a:cubicBezTo>
                  <a:pt x="4504812" y="3059748"/>
                  <a:pt x="4458970" y="3105590"/>
                  <a:pt x="4402420" y="3105590"/>
                </a:cubicBezTo>
                <a:lnTo>
                  <a:pt x="102391" y="3105590"/>
                </a:lnTo>
                <a:cubicBezTo>
                  <a:pt x="45842" y="3105590"/>
                  <a:pt x="0" y="3059748"/>
                  <a:pt x="0" y="3003199"/>
                </a:cubicBezTo>
                <a:lnTo>
                  <a:pt x="0" y="102391"/>
                </a:lnTo>
                <a:cubicBezTo>
                  <a:pt x="0" y="45880"/>
                  <a:pt x="45880" y="0"/>
                  <a:pt x="102391" y="0"/>
                </a:cubicBezTo>
                <a:close/>
              </a:path>
            </a:pathLst>
          </a:custGeom>
          <a:solidFill>
            <a:srgbClr val="FFFFFF"/>
          </a:solidFill>
          <a:ln/>
          <a:effectLst>
            <a:outerShdw blurRad="127978" dist="85318" dir="5400000" algn="bl" rotWithShape="0">
              <a:srgbClr val="000000">
                <a:alpha val="10196"/>
              </a:srgbClr>
            </a:outerShdw>
          </a:effectLst>
        </p:spPr>
      </p:sp>
      <p:sp>
        <p:nvSpPr>
          <p:cNvPr id="28" name="Shape 25"/>
          <p:cNvSpPr/>
          <p:nvPr/>
        </p:nvSpPr>
        <p:spPr>
          <a:xfrm>
            <a:off x="7532282" y="1330967"/>
            <a:ext cx="191966" cy="170637"/>
          </a:xfrm>
          <a:custGeom>
            <a:avLst/>
            <a:gdLst/>
            <a:ahLst/>
            <a:cxnLst/>
            <a:rect l="l" t="t" r="r" b="b"/>
            <a:pathLst>
              <a:path w="191966" h="170637">
                <a:moveTo>
                  <a:pt x="56523" y="51124"/>
                </a:moveTo>
                <a:lnTo>
                  <a:pt x="50291" y="44892"/>
                </a:lnTo>
                <a:cubicBezTo>
                  <a:pt x="46125" y="40726"/>
                  <a:pt x="46125" y="33961"/>
                  <a:pt x="50291" y="29795"/>
                </a:cubicBezTo>
                <a:lnTo>
                  <a:pt x="88518" y="-8465"/>
                </a:lnTo>
                <a:cubicBezTo>
                  <a:pt x="92684" y="-12631"/>
                  <a:pt x="99449" y="-12631"/>
                  <a:pt x="103615" y="-8465"/>
                </a:cubicBezTo>
                <a:lnTo>
                  <a:pt x="109847" y="-2200"/>
                </a:lnTo>
                <a:cubicBezTo>
                  <a:pt x="114013" y="1966"/>
                  <a:pt x="114013" y="8732"/>
                  <a:pt x="109847" y="12898"/>
                </a:cubicBezTo>
                <a:lnTo>
                  <a:pt x="71621" y="51124"/>
                </a:lnTo>
                <a:cubicBezTo>
                  <a:pt x="67455" y="55290"/>
                  <a:pt x="60689" y="55290"/>
                  <a:pt x="56523" y="51124"/>
                </a:cubicBezTo>
                <a:close/>
                <a:moveTo>
                  <a:pt x="91984" y="70554"/>
                </a:moveTo>
                <a:lnTo>
                  <a:pt x="81519" y="60089"/>
                </a:lnTo>
                <a:lnTo>
                  <a:pt x="118846" y="22763"/>
                </a:lnTo>
                <a:lnTo>
                  <a:pt x="158639" y="62556"/>
                </a:lnTo>
                <a:lnTo>
                  <a:pt x="121312" y="99883"/>
                </a:lnTo>
                <a:lnTo>
                  <a:pt x="110847" y="89418"/>
                </a:lnTo>
                <a:lnTo>
                  <a:pt x="33527" y="166737"/>
                </a:lnTo>
                <a:cubicBezTo>
                  <a:pt x="28328" y="171937"/>
                  <a:pt x="19897" y="171937"/>
                  <a:pt x="14664" y="166737"/>
                </a:cubicBezTo>
                <a:cubicBezTo>
                  <a:pt x="9432" y="161538"/>
                  <a:pt x="9465" y="153107"/>
                  <a:pt x="14664" y="147874"/>
                </a:cubicBezTo>
                <a:lnTo>
                  <a:pt x="91984" y="70554"/>
                </a:lnTo>
                <a:close/>
                <a:moveTo>
                  <a:pt x="130277" y="124845"/>
                </a:moveTo>
                <a:cubicBezTo>
                  <a:pt x="126111" y="120679"/>
                  <a:pt x="126111" y="113913"/>
                  <a:pt x="130277" y="109747"/>
                </a:cubicBezTo>
                <a:lnTo>
                  <a:pt x="168504" y="71521"/>
                </a:lnTo>
                <a:cubicBezTo>
                  <a:pt x="172670" y="67355"/>
                  <a:pt x="179435" y="67355"/>
                  <a:pt x="183601" y="71521"/>
                </a:cubicBezTo>
                <a:lnTo>
                  <a:pt x="189833" y="77753"/>
                </a:lnTo>
                <a:cubicBezTo>
                  <a:pt x="193999" y="81919"/>
                  <a:pt x="193999" y="88684"/>
                  <a:pt x="189833" y="92850"/>
                </a:cubicBezTo>
                <a:lnTo>
                  <a:pt x="151607" y="131110"/>
                </a:lnTo>
                <a:cubicBezTo>
                  <a:pt x="147441" y="135276"/>
                  <a:pt x="140675" y="135276"/>
                  <a:pt x="136509" y="131110"/>
                </a:cubicBezTo>
                <a:lnTo>
                  <a:pt x="130277" y="124878"/>
                </a:lnTo>
                <a:close/>
              </a:path>
            </a:pathLst>
          </a:custGeom>
          <a:solidFill>
            <a:srgbClr val="2E7D32"/>
          </a:solidFill>
          <a:ln/>
        </p:spPr>
      </p:sp>
      <p:sp>
        <p:nvSpPr>
          <p:cNvPr id="29" name="Text 26"/>
          <p:cNvSpPr/>
          <p:nvPr/>
        </p:nvSpPr>
        <p:spPr>
          <a:xfrm>
            <a:off x="7734913" y="1296840"/>
            <a:ext cx="4035561" cy="238892"/>
          </a:xfrm>
          <a:prstGeom prst="rect">
            <a:avLst/>
          </a:prstGeom>
          <a:noFill/>
          <a:ln/>
        </p:spPr>
        <p:txBody>
          <a:bodyPr wrap="square" lIns="0" tIns="0" rIns="0" bIns="0" rtlCol="0" anchor="ctr"/>
          <a:lstStyle/>
          <a:p>
            <a:pPr>
              <a:lnSpc>
                <a:spcPct val="120000"/>
              </a:lnSpc>
            </a:pPr>
            <a:r>
              <a:rPr lang="en-US" sz="1344" b="1" dirty="0">
                <a:solidFill>
                  <a:srgbClr val="1E3A5F"/>
                </a:solidFill>
                <a:latin typeface="Liter" pitchFamily="34" charset="0"/>
                <a:ea typeface="Liter" pitchFamily="34" charset="-122"/>
                <a:cs typeface="Liter" pitchFamily="34" charset="-120"/>
              </a:rPr>
              <a:t>Réglementation</a:t>
            </a:r>
            <a:endParaRPr lang="en-US" sz="1600" dirty="0"/>
          </a:p>
        </p:txBody>
      </p:sp>
      <p:sp>
        <p:nvSpPr>
          <p:cNvPr id="30" name="Shape 27"/>
          <p:cNvSpPr/>
          <p:nvPr/>
        </p:nvSpPr>
        <p:spPr>
          <a:xfrm>
            <a:off x="7521617" y="1672241"/>
            <a:ext cx="4163538" cy="614293"/>
          </a:xfrm>
          <a:custGeom>
            <a:avLst/>
            <a:gdLst/>
            <a:ahLst/>
            <a:cxnLst/>
            <a:rect l="l" t="t" r="r" b="b"/>
            <a:pathLst>
              <a:path w="4163538" h="614293">
                <a:moveTo>
                  <a:pt x="68254" y="0"/>
                </a:moveTo>
                <a:lnTo>
                  <a:pt x="4095284" y="0"/>
                </a:lnTo>
                <a:cubicBezTo>
                  <a:pt x="4132980" y="0"/>
                  <a:pt x="4163538" y="30558"/>
                  <a:pt x="4163538" y="68254"/>
                </a:cubicBezTo>
                <a:lnTo>
                  <a:pt x="4163538" y="546038"/>
                </a:lnTo>
                <a:cubicBezTo>
                  <a:pt x="4163538" y="583734"/>
                  <a:pt x="4132980" y="614293"/>
                  <a:pt x="4095284" y="614293"/>
                </a:cubicBezTo>
                <a:lnTo>
                  <a:pt x="68254" y="614293"/>
                </a:lnTo>
                <a:cubicBezTo>
                  <a:pt x="30558" y="614293"/>
                  <a:pt x="0" y="583734"/>
                  <a:pt x="0" y="546038"/>
                </a:cubicBezTo>
                <a:lnTo>
                  <a:pt x="0" y="68254"/>
                </a:lnTo>
                <a:cubicBezTo>
                  <a:pt x="0" y="30558"/>
                  <a:pt x="30558" y="0"/>
                  <a:pt x="68254" y="0"/>
                </a:cubicBezTo>
                <a:close/>
              </a:path>
            </a:pathLst>
          </a:custGeom>
          <a:solidFill>
            <a:srgbClr val="1E3A5F">
              <a:alpha val="5098"/>
            </a:srgbClr>
          </a:solidFill>
          <a:ln/>
        </p:spPr>
      </p:sp>
      <p:sp>
        <p:nvSpPr>
          <p:cNvPr id="31" name="Text 28"/>
          <p:cNvSpPr/>
          <p:nvPr/>
        </p:nvSpPr>
        <p:spPr>
          <a:xfrm>
            <a:off x="7623999" y="1774623"/>
            <a:ext cx="4027029" cy="204764"/>
          </a:xfrm>
          <a:prstGeom prst="rect">
            <a:avLst/>
          </a:prstGeom>
          <a:noFill/>
          <a:ln/>
        </p:spPr>
        <p:txBody>
          <a:bodyPr wrap="square" lIns="0" tIns="0" rIns="0" bIns="0" rtlCol="0" anchor="ctr"/>
          <a:lstStyle/>
          <a:p>
            <a:pPr>
              <a:lnSpc>
                <a:spcPct val="130000"/>
              </a:lnSpc>
            </a:pPr>
            <a:r>
              <a:rPr lang="en-US" sz="1075" b="1" dirty="0">
                <a:solidFill>
                  <a:srgbClr val="1A202C"/>
                </a:solidFill>
                <a:latin typeface="Quattrocento Sans" pitchFamily="34" charset="0"/>
                <a:ea typeface="Quattrocento Sans" pitchFamily="34" charset="-122"/>
                <a:cs typeface="Quattrocento Sans" pitchFamily="34" charset="-120"/>
              </a:rPr>
              <a:t>Décret du 12 mai 2015</a:t>
            </a:r>
            <a:endParaRPr lang="en-US" sz="1600" dirty="0"/>
          </a:p>
        </p:txBody>
      </p:sp>
      <p:sp>
        <p:nvSpPr>
          <p:cNvPr id="32" name="Text 29"/>
          <p:cNvSpPr/>
          <p:nvPr/>
        </p:nvSpPr>
        <p:spPr>
          <a:xfrm>
            <a:off x="7623999" y="2013514"/>
            <a:ext cx="4018497" cy="170637"/>
          </a:xfrm>
          <a:prstGeom prst="rect">
            <a:avLst/>
          </a:prstGeom>
          <a:noFill/>
          <a:ln/>
        </p:spPr>
        <p:txBody>
          <a:bodyPr wrap="square" lIns="0" tIns="0" rIns="0" bIns="0" rtlCol="0" anchor="ctr"/>
          <a:lstStyle/>
          <a:p>
            <a:pPr>
              <a:lnSpc>
                <a:spcPct val="120000"/>
              </a:lnSpc>
            </a:pPr>
            <a:r>
              <a:rPr lang="en-US" sz="941" dirty="0">
                <a:solidFill>
                  <a:srgbClr val="1A202C">
                    <a:alpha val="80000"/>
                  </a:srgbClr>
                </a:solidFill>
                <a:latin typeface="Quattrocento Sans" pitchFamily="34" charset="0"/>
                <a:ea typeface="Quattrocento Sans" pitchFamily="34" charset="-122"/>
                <a:cs typeface="Quattrocento Sans" pitchFamily="34" charset="-120"/>
              </a:rPr>
              <a:t>Définit les ouvrages de prévention des inondations et encadre leur sécurité.</a:t>
            </a:r>
            <a:endParaRPr lang="en-US" sz="1600" dirty="0"/>
          </a:p>
        </p:txBody>
      </p:sp>
      <p:sp>
        <p:nvSpPr>
          <p:cNvPr id="33" name="Shape 30"/>
          <p:cNvSpPr/>
          <p:nvPr/>
        </p:nvSpPr>
        <p:spPr>
          <a:xfrm>
            <a:off x="7521617" y="2388915"/>
            <a:ext cx="4163538" cy="784929"/>
          </a:xfrm>
          <a:custGeom>
            <a:avLst/>
            <a:gdLst/>
            <a:ahLst/>
            <a:cxnLst/>
            <a:rect l="l" t="t" r="r" b="b"/>
            <a:pathLst>
              <a:path w="4163538" h="784929">
                <a:moveTo>
                  <a:pt x="68257" y="0"/>
                </a:moveTo>
                <a:lnTo>
                  <a:pt x="4095281" y="0"/>
                </a:lnTo>
                <a:cubicBezTo>
                  <a:pt x="4132978" y="0"/>
                  <a:pt x="4163538" y="30560"/>
                  <a:pt x="4163538" y="68257"/>
                </a:cubicBezTo>
                <a:lnTo>
                  <a:pt x="4163538" y="716672"/>
                </a:lnTo>
                <a:cubicBezTo>
                  <a:pt x="4163538" y="754369"/>
                  <a:pt x="4132978" y="784929"/>
                  <a:pt x="4095281" y="784929"/>
                </a:cubicBezTo>
                <a:lnTo>
                  <a:pt x="68257" y="784929"/>
                </a:lnTo>
                <a:cubicBezTo>
                  <a:pt x="30585" y="784929"/>
                  <a:pt x="0" y="754344"/>
                  <a:pt x="0" y="716672"/>
                </a:cubicBezTo>
                <a:lnTo>
                  <a:pt x="0" y="68257"/>
                </a:lnTo>
                <a:cubicBezTo>
                  <a:pt x="0" y="30585"/>
                  <a:pt x="30585" y="0"/>
                  <a:pt x="68257" y="0"/>
                </a:cubicBezTo>
                <a:close/>
              </a:path>
            </a:pathLst>
          </a:custGeom>
          <a:solidFill>
            <a:srgbClr val="4A90A4">
              <a:alpha val="5098"/>
            </a:srgbClr>
          </a:solidFill>
          <a:ln/>
        </p:spPr>
      </p:sp>
      <p:sp>
        <p:nvSpPr>
          <p:cNvPr id="34" name="Text 31"/>
          <p:cNvSpPr/>
          <p:nvPr/>
        </p:nvSpPr>
        <p:spPr>
          <a:xfrm>
            <a:off x="7623999" y="2491297"/>
            <a:ext cx="4027029" cy="204764"/>
          </a:xfrm>
          <a:prstGeom prst="rect">
            <a:avLst/>
          </a:prstGeom>
          <a:noFill/>
          <a:ln/>
        </p:spPr>
        <p:txBody>
          <a:bodyPr wrap="square" lIns="0" tIns="0" rIns="0" bIns="0" rtlCol="0" anchor="ctr"/>
          <a:lstStyle/>
          <a:p>
            <a:pPr>
              <a:lnSpc>
                <a:spcPct val="130000"/>
              </a:lnSpc>
            </a:pPr>
            <a:r>
              <a:rPr lang="en-US" sz="1075" b="1" dirty="0">
                <a:solidFill>
                  <a:srgbClr val="1A202C"/>
                </a:solidFill>
                <a:latin typeface="Quattrocento Sans" pitchFamily="34" charset="0"/>
                <a:ea typeface="Quattrocento Sans" pitchFamily="34" charset="-122"/>
                <a:cs typeface="Quattrocento Sans" pitchFamily="34" charset="-120"/>
              </a:rPr>
              <a:t>Compétence GEMAPI</a:t>
            </a:r>
            <a:endParaRPr lang="en-US" sz="1600" dirty="0"/>
          </a:p>
        </p:txBody>
      </p:sp>
      <p:sp>
        <p:nvSpPr>
          <p:cNvPr id="35" name="Text 32"/>
          <p:cNvSpPr/>
          <p:nvPr/>
        </p:nvSpPr>
        <p:spPr>
          <a:xfrm>
            <a:off x="7623999" y="2730189"/>
            <a:ext cx="4018497" cy="341274"/>
          </a:xfrm>
          <a:prstGeom prst="rect">
            <a:avLst/>
          </a:prstGeom>
          <a:noFill/>
          <a:ln/>
        </p:spPr>
        <p:txBody>
          <a:bodyPr wrap="square" lIns="0" tIns="0" rIns="0" bIns="0" rtlCol="0" anchor="ctr"/>
          <a:lstStyle/>
          <a:p>
            <a:pPr>
              <a:lnSpc>
                <a:spcPct val="120000"/>
              </a:lnSpc>
            </a:pPr>
            <a:r>
              <a:rPr lang="en-US" sz="941" dirty="0">
                <a:solidFill>
                  <a:srgbClr val="1A202C">
                    <a:alpha val="80000"/>
                  </a:srgbClr>
                </a:solidFill>
                <a:latin typeface="Quattrocento Sans" pitchFamily="34" charset="0"/>
                <a:ea typeface="Quattrocento Sans" pitchFamily="34" charset="-122"/>
                <a:cs typeface="Quattrocento Sans" pitchFamily="34" charset="-120"/>
              </a:rPr>
              <a:t>Gestion des Milieux Aquatiques et Prévention des Inondations attribuée aux collectivités.</a:t>
            </a:r>
            <a:endParaRPr lang="en-US" sz="1600" dirty="0"/>
          </a:p>
        </p:txBody>
      </p:sp>
      <p:sp>
        <p:nvSpPr>
          <p:cNvPr id="36" name="Shape 33"/>
          <p:cNvSpPr/>
          <p:nvPr/>
        </p:nvSpPr>
        <p:spPr>
          <a:xfrm>
            <a:off x="7521617" y="3276227"/>
            <a:ext cx="4163538" cy="784929"/>
          </a:xfrm>
          <a:custGeom>
            <a:avLst/>
            <a:gdLst/>
            <a:ahLst/>
            <a:cxnLst/>
            <a:rect l="l" t="t" r="r" b="b"/>
            <a:pathLst>
              <a:path w="4163538" h="784929">
                <a:moveTo>
                  <a:pt x="68257" y="0"/>
                </a:moveTo>
                <a:lnTo>
                  <a:pt x="4095281" y="0"/>
                </a:lnTo>
                <a:cubicBezTo>
                  <a:pt x="4132978" y="0"/>
                  <a:pt x="4163538" y="30560"/>
                  <a:pt x="4163538" y="68257"/>
                </a:cubicBezTo>
                <a:lnTo>
                  <a:pt x="4163538" y="716672"/>
                </a:lnTo>
                <a:cubicBezTo>
                  <a:pt x="4163538" y="754369"/>
                  <a:pt x="4132978" y="784929"/>
                  <a:pt x="4095281" y="784929"/>
                </a:cubicBezTo>
                <a:lnTo>
                  <a:pt x="68257" y="784929"/>
                </a:lnTo>
                <a:cubicBezTo>
                  <a:pt x="30585" y="784929"/>
                  <a:pt x="0" y="754344"/>
                  <a:pt x="0" y="716672"/>
                </a:cubicBezTo>
                <a:lnTo>
                  <a:pt x="0" y="68257"/>
                </a:lnTo>
                <a:cubicBezTo>
                  <a:pt x="0" y="30585"/>
                  <a:pt x="30585" y="0"/>
                  <a:pt x="68257" y="0"/>
                </a:cubicBezTo>
                <a:close/>
              </a:path>
            </a:pathLst>
          </a:custGeom>
          <a:solidFill>
            <a:srgbClr val="2E7D32">
              <a:alpha val="5098"/>
            </a:srgbClr>
          </a:solidFill>
          <a:ln/>
        </p:spPr>
      </p:sp>
      <p:sp>
        <p:nvSpPr>
          <p:cNvPr id="37" name="Text 34"/>
          <p:cNvSpPr/>
          <p:nvPr/>
        </p:nvSpPr>
        <p:spPr>
          <a:xfrm>
            <a:off x="7623999" y="3378609"/>
            <a:ext cx="4027029" cy="204764"/>
          </a:xfrm>
          <a:prstGeom prst="rect">
            <a:avLst/>
          </a:prstGeom>
          <a:noFill/>
          <a:ln/>
        </p:spPr>
        <p:txBody>
          <a:bodyPr wrap="square" lIns="0" tIns="0" rIns="0" bIns="0" rtlCol="0" anchor="ctr"/>
          <a:lstStyle/>
          <a:p>
            <a:pPr>
              <a:lnSpc>
                <a:spcPct val="130000"/>
              </a:lnSpc>
            </a:pPr>
            <a:r>
              <a:rPr lang="en-US" sz="1075" b="1" dirty="0">
                <a:solidFill>
                  <a:srgbClr val="1A202C"/>
                </a:solidFill>
                <a:latin typeface="Quattrocento Sans" pitchFamily="34" charset="0"/>
                <a:ea typeface="Quattrocento Sans" pitchFamily="34" charset="-122"/>
                <a:cs typeface="Quattrocento Sans" pitchFamily="34" charset="-120"/>
              </a:rPr>
              <a:t>Gestionnaire unique</a:t>
            </a:r>
            <a:endParaRPr lang="en-US" sz="1600" dirty="0"/>
          </a:p>
        </p:txBody>
      </p:sp>
      <p:sp>
        <p:nvSpPr>
          <p:cNvPr id="38" name="Text 35"/>
          <p:cNvSpPr/>
          <p:nvPr/>
        </p:nvSpPr>
        <p:spPr>
          <a:xfrm>
            <a:off x="7623999" y="3617500"/>
            <a:ext cx="4018497" cy="341274"/>
          </a:xfrm>
          <a:prstGeom prst="rect">
            <a:avLst/>
          </a:prstGeom>
          <a:noFill/>
          <a:ln/>
        </p:spPr>
        <p:txBody>
          <a:bodyPr wrap="square" lIns="0" tIns="0" rIns="0" bIns="0" rtlCol="0" anchor="ctr"/>
          <a:lstStyle/>
          <a:p>
            <a:pPr>
              <a:lnSpc>
                <a:spcPct val="120000"/>
              </a:lnSpc>
            </a:pPr>
            <a:r>
              <a:rPr lang="en-US" sz="941" dirty="0">
                <a:solidFill>
                  <a:srgbClr val="1A202C">
                    <a:alpha val="80000"/>
                  </a:srgbClr>
                </a:solidFill>
                <a:latin typeface="Quattrocento Sans" pitchFamily="34" charset="0"/>
                <a:ea typeface="Quattrocento Sans" pitchFamily="34" charset="-122"/>
                <a:cs typeface="Quattrocento Sans" pitchFamily="34" charset="-120"/>
              </a:rPr>
              <a:t>Le porteur du dossier devient gestionnaire unique et assume les obligations réglementaires.</a:t>
            </a:r>
            <a:endParaRPr lang="en-US" sz="1600" dirty="0"/>
          </a:p>
        </p:txBody>
      </p:sp>
      <p:sp>
        <p:nvSpPr>
          <p:cNvPr id="39" name="Shape 36"/>
          <p:cNvSpPr/>
          <p:nvPr/>
        </p:nvSpPr>
        <p:spPr>
          <a:xfrm>
            <a:off x="7350980" y="4368302"/>
            <a:ext cx="4504812" cy="1569859"/>
          </a:xfrm>
          <a:custGeom>
            <a:avLst/>
            <a:gdLst/>
            <a:ahLst/>
            <a:cxnLst/>
            <a:rect l="l" t="t" r="r" b="b"/>
            <a:pathLst>
              <a:path w="4504812" h="1569859">
                <a:moveTo>
                  <a:pt x="102386" y="0"/>
                </a:moveTo>
                <a:lnTo>
                  <a:pt x="4402426" y="0"/>
                </a:lnTo>
                <a:cubicBezTo>
                  <a:pt x="4458972" y="0"/>
                  <a:pt x="4504812" y="45840"/>
                  <a:pt x="4504812" y="102386"/>
                </a:cubicBezTo>
                <a:lnTo>
                  <a:pt x="4504812" y="1467472"/>
                </a:lnTo>
                <a:cubicBezTo>
                  <a:pt x="4504812" y="1524019"/>
                  <a:pt x="4458972" y="1569859"/>
                  <a:pt x="4402426" y="1569859"/>
                </a:cubicBezTo>
                <a:lnTo>
                  <a:pt x="102386" y="1569859"/>
                </a:lnTo>
                <a:cubicBezTo>
                  <a:pt x="45840" y="1569859"/>
                  <a:pt x="0" y="1524019"/>
                  <a:pt x="0" y="1467472"/>
                </a:cubicBezTo>
                <a:lnTo>
                  <a:pt x="0" y="102386"/>
                </a:lnTo>
                <a:cubicBezTo>
                  <a:pt x="0" y="45878"/>
                  <a:pt x="45878" y="0"/>
                  <a:pt x="102386" y="0"/>
                </a:cubicBezTo>
                <a:close/>
              </a:path>
            </a:pathLst>
          </a:custGeom>
          <a:gradFill flip="none" rotWithShape="1">
            <a:gsLst>
              <a:gs pos="0">
                <a:srgbClr val="2E7D32"/>
              </a:gs>
              <a:gs pos="100000">
                <a:srgbClr val="4A90A4"/>
              </a:gs>
            </a:gsLst>
            <a:lin ang="2700000" scaled="1"/>
          </a:gradFill>
          <a:ln/>
        </p:spPr>
      </p:sp>
      <p:sp>
        <p:nvSpPr>
          <p:cNvPr id="40" name="Shape 37"/>
          <p:cNvSpPr/>
          <p:nvPr/>
        </p:nvSpPr>
        <p:spPr>
          <a:xfrm>
            <a:off x="7533348" y="4581598"/>
            <a:ext cx="172770" cy="153573"/>
          </a:xfrm>
          <a:custGeom>
            <a:avLst/>
            <a:gdLst/>
            <a:ahLst/>
            <a:cxnLst/>
            <a:rect l="l" t="t" r="r" b="b"/>
            <a:pathLst>
              <a:path w="172770" h="153573">
                <a:moveTo>
                  <a:pt x="67218" y="29125"/>
                </a:moveTo>
                <a:lnTo>
                  <a:pt x="67218" y="44002"/>
                </a:lnTo>
                <a:lnTo>
                  <a:pt x="67368" y="44152"/>
                </a:lnTo>
                <a:cubicBezTo>
                  <a:pt x="69318" y="19437"/>
                  <a:pt x="89984" y="0"/>
                  <a:pt x="115210" y="0"/>
                </a:cubicBezTo>
                <a:cubicBezTo>
                  <a:pt x="121239" y="0"/>
                  <a:pt x="127028" y="1110"/>
                  <a:pt x="132337" y="3149"/>
                </a:cubicBezTo>
                <a:cubicBezTo>
                  <a:pt x="135336" y="4289"/>
                  <a:pt x="135876" y="8099"/>
                  <a:pt x="133627" y="10378"/>
                </a:cubicBezTo>
                <a:lnTo>
                  <a:pt x="107021" y="36984"/>
                </a:lnTo>
                <a:cubicBezTo>
                  <a:pt x="106121" y="37883"/>
                  <a:pt x="105612" y="39113"/>
                  <a:pt x="105612" y="40373"/>
                </a:cubicBezTo>
                <a:lnTo>
                  <a:pt x="105612" y="52791"/>
                </a:lnTo>
                <a:cubicBezTo>
                  <a:pt x="105612" y="55430"/>
                  <a:pt x="107771" y="57590"/>
                  <a:pt x="110411" y="57590"/>
                </a:cubicBezTo>
                <a:lnTo>
                  <a:pt x="122829" y="57590"/>
                </a:lnTo>
                <a:cubicBezTo>
                  <a:pt x="124088" y="57590"/>
                  <a:pt x="125318" y="57080"/>
                  <a:pt x="126218" y="56180"/>
                </a:cubicBezTo>
                <a:lnTo>
                  <a:pt x="152823" y="29575"/>
                </a:lnTo>
                <a:cubicBezTo>
                  <a:pt x="155103" y="27295"/>
                  <a:pt x="158912" y="27865"/>
                  <a:pt x="160052" y="30865"/>
                </a:cubicBezTo>
                <a:cubicBezTo>
                  <a:pt x="162092" y="36174"/>
                  <a:pt x="163201" y="41963"/>
                  <a:pt x="163201" y="47992"/>
                </a:cubicBezTo>
                <a:cubicBezTo>
                  <a:pt x="163201" y="66168"/>
                  <a:pt x="153093" y="82006"/>
                  <a:pt x="138156" y="90134"/>
                </a:cubicBezTo>
                <a:lnTo>
                  <a:pt x="162602" y="114580"/>
                </a:lnTo>
                <a:cubicBezTo>
                  <a:pt x="168211" y="120189"/>
                  <a:pt x="168211" y="129307"/>
                  <a:pt x="162602" y="134946"/>
                </a:cubicBezTo>
                <a:lnTo>
                  <a:pt x="144575" y="152973"/>
                </a:lnTo>
                <a:cubicBezTo>
                  <a:pt x="138966" y="158582"/>
                  <a:pt x="129847" y="158582"/>
                  <a:pt x="124208" y="152973"/>
                </a:cubicBezTo>
                <a:lnTo>
                  <a:pt x="86415" y="115180"/>
                </a:lnTo>
                <a:cubicBezTo>
                  <a:pt x="78196" y="106961"/>
                  <a:pt x="76337" y="94813"/>
                  <a:pt x="80866" y="84795"/>
                </a:cubicBezTo>
                <a:lnTo>
                  <a:pt x="53661" y="57590"/>
                </a:lnTo>
                <a:lnTo>
                  <a:pt x="38783" y="57590"/>
                </a:lnTo>
                <a:cubicBezTo>
                  <a:pt x="35574" y="57590"/>
                  <a:pt x="32574" y="56000"/>
                  <a:pt x="30805" y="53331"/>
                </a:cubicBezTo>
                <a:lnTo>
                  <a:pt x="7019" y="17667"/>
                </a:lnTo>
                <a:cubicBezTo>
                  <a:pt x="5759" y="15777"/>
                  <a:pt x="5999" y="13228"/>
                  <a:pt x="7619" y="11608"/>
                </a:cubicBezTo>
                <a:lnTo>
                  <a:pt x="21236" y="-2010"/>
                </a:lnTo>
                <a:cubicBezTo>
                  <a:pt x="22856" y="-3629"/>
                  <a:pt x="25376" y="-3869"/>
                  <a:pt x="27295" y="-2610"/>
                </a:cubicBezTo>
                <a:lnTo>
                  <a:pt x="62959" y="21146"/>
                </a:lnTo>
                <a:cubicBezTo>
                  <a:pt x="65629" y="22916"/>
                  <a:pt x="67218" y="25915"/>
                  <a:pt x="67218" y="29125"/>
                </a:cubicBezTo>
                <a:close/>
                <a:moveTo>
                  <a:pt x="64669" y="88964"/>
                </a:moveTo>
                <a:cubicBezTo>
                  <a:pt x="62779" y="100062"/>
                  <a:pt x="65389" y="111790"/>
                  <a:pt x="72587" y="121179"/>
                </a:cubicBezTo>
                <a:lnTo>
                  <a:pt x="44092" y="149644"/>
                </a:lnTo>
                <a:cubicBezTo>
                  <a:pt x="35664" y="158072"/>
                  <a:pt x="21986" y="158072"/>
                  <a:pt x="13558" y="149644"/>
                </a:cubicBezTo>
                <a:cubicBezTo>
                  <a:pt x="5129" y="141215"/>
                  <a:pt x="5129" y="127538"/>
                  <a:pt x="13558" y="119109"/>
                </a:cubicBezTo>
                <a:lnTo>
                  <a:pt x="54171" y="78496"/>
                </a:lnTo>
                <a:lnTo>
                  <a:pt x="64669" y="88994"/>
                </a:lnTo>
                <a:close/>
              </a:path>
            </a:pathLst>
          </a:custGeom>
          <a:solidFill>
            <a:srgbClr val="FFFFFF"/>
          </a:solidFill>
          <a:ln/>
        </p:spPr>
      </p:sp>
      <p:sp>
        <p:nvSpPr>
          <p:cNvPr id="41" name="Text 38"/>
          <p:cNvSpPr/>
          <p:nvPr/>
        </p:nvSpPr>
        <p:spPr>
          <a:xfrm>
            <a:off x="7717850" y="4538939"/>
            <a:ext cx="4044092" cy="238892"/>
          </a:xfrm>
          <a:prstGeom prst="rect">
            <a:avLst/>
          </a:prstGeom>
          <a:noFill/>
          <a:ln/>
        </p:spPr>
        <p:txBody>
          <a:bodyPr wrap="square" lIns="0" tIns="0" rIns="0" bIns="0" rtlCol="0" anchor="ctr"/>
          <a:lstStyle/>
          <a:p>
            <a:pPr>
              <a:lnSpc>
                <a:spcPct val="130000"/>
              </a:lnSpc>
            </a:pPr>
            <a:r>
              <a:rPr lang="en-US" sz="1209" b="1" dirty="0">
                <a:solidFill>
                  <a:srgbClr val="FFFFFF"/>
                </a:solidFill>
                <a:latin typeface="Liter" pitchFamily="34" charset="0"/>
                <a:ea typeface="Liter" pitchFamily="34" charset="-122"/>
                <a:cs typeface="Liter" pitchFamily="34" charset="-120"/>
              </a:rPr>
              <a:t>Maintenance et surveillance</a:t>
            </a:r>
            <a:endParaRPr lang="en-US" sz="1600" dirty="0"/>
          </a:p>
        </p:txBody>
      </p:sp>
      <p:sp>
        <p:nvSpPr>
          <p:cNvPr id="42" name="Shape 39"/>
          <p:cNvSpPr/>
          <p:nvPr/>
        </p:nvSpPr>
        <p:spPr>
          <a:xfrm>
            <a:off x="7546146" y="4914340"/>
            <a:ext cx="104515" cy="119446"/>
          </a:xfrm>
          <a:custGeom>
            <a:avLst/>
            <a:gdLst/>
            <a:ahLst/>
            <a:cxnLst/>
            <a:rect l="l" t="t" r="r" b="b"/>
            <a:pathLst>
              <a:path w="104515" h="119446">
                <a:moveTo>
                  <a:pt x="101436" y="16354"/>
                </a:moveTo>
                <a:cubicBezTo>
                  <a:pt x="104772" y="18780"/>
                  <a:pt x="105518" y="23446"/>
                  <a:pt x="103092" y="26782"/>
                </a:cubicBezTo>
                <a:lnTo>
                  <a:pt x="43369" y="108901"/>
                </a:lnTo>
                <a:cubicBezTo>
                  <a:pt x="42086" y="110674"/>
                  <a:pt x="40103" y="111770"/>
                  <a:pt x="37910" y="111957"/>
                </a:cubicBezTo>
                <a:cubicBezTo>
                  <a:pt x="35717" y="112144"/>
                  <a:pt x="33594" y="111327"/>
                  <a:pt x="32054" y="109787"/>
                </a:cubicBezTo>
                <a:lnTo>
                  <a:pt x="2193" y="79926"/>
                </a:lnTo>
                <a:cubicBezTo>
                  <a:pt x="-723" y="77010"/>
                  <a:pt x="-723" y="72274"/>
                  <a:pt x="2193" y="69358"/>
                </a:cubicBezTo>
                <a:cubicBezTo>
                  <a:pt x="5109" y="66442"/>
                  <a:pt x="9845" y="66442"/>
                  <a:pt x="12761" y="69358"/>
                </a:cubicBezTo>
                <a:lnTo>
                  <a:pt x="36440" y="93037"/>
                </a:lnTo>
                <a:lnTo>
                  <a:pt x="91031" y="17987"/>
                </a:lnTo>
                <a:cubicBezTo>
                  <a:pt x="93457" y="14651"/>
                  <a:pt x="98123" y="13904"/>
                  <a:pt x="101459" y="16330"/>
                </a:cubicBezTo>
                <a:close/>
              </a:path>
            </a:pathLst>
          </a:custGeom>
          <a:solidFill>
            <a:srgbClr val="FFFFFF"/>
          </a:solidFill>
          <a:ln/>
        </p:spPr>
      </p:sp>
      <p:sp>
        <p:nvSpPr>
          <p:cNvPr id="43" name="Text 40"/>
          <p:cNvSpPr/>
          <p:nvPr/>
        </p:nvSpPr>
        <p:spPr>
          <a:xfrm>
            <a:off x="7739179" y="4880213"/>
            <a:ext cx="2491297" cy="170637"/>
          </a:xfrm>
          <a:prstGeom prst="rect">
            <a:avLst/>
          </a:prstGeom>
          <a:noFill/>
          <a:ln/>
        </p:spPr>
        <p:txBody>
          <a:bodyPr wrap="square" lIns="0" tIns="0" rIns="0" bIns="0" rtlCol="0" anchor="ctr"/>
          <a:lstStyle/>
          <a:p>
            <a:pPr>
              <a:lnSpc>
                <a:spcPct val="120000"/>
              </a:lnSpc>
            </a:pPr>
            <a:r>
              <a:rPr lang="en-US" sz="941" b="1" dirty="0">
                <a:solidFill>
                  <a:srgbClr val="FFFFFF"/>
                </a:solidFill>
                <a:latin typeface="Quattrocento Sans" pitchFamily="34" charset="0"/>
                <a:ea typeface="Quattrocento Sans" pitchFamily="34" charset="-122"/>
                <a:cs typeface="Quattrocento Sans" pitchFamily="34" charset="-120"/>
              </a:rPr>
              <a:t>Visites d'inspection :</a:t>
            </a:r>
            <a:r>
              <a:rPr lang="en-US" sz="941" dirty="0">
                <a:solidFill>
                  <a:srgbClr val="FFFFFF"/>
                </a:solidFill>
                <a:latin typeface="Quattrocento Sans" pitchFamily="34" charset="0"/>
                <a:ea typeface="Quattrocento Sans" pitchFamily="34" charset="-122"/>
                <a:cs typeface="Quattrocento Sans" pitchFamily="34" charset="-120"/>
              </a:rPr>
              <a:t> Périodiques et après crues</a:t>
            </a:r>
            <a:endParaRPr lang="en-US" sz="1600" dirty="0"/>
          </a:p>
        </p:txBody>
      </p:sp>
      <p:sp>
        <p:nvSpPr>
          <p:cNvPr id="44" name="Shape 41"/>
          <p:cNvSpPr/>
          <p:nvPr/>
        </p:nvSpPr>
        <p:spPr>
          <a:xfrm>
            <a:off x="7546146" y="5153232"/>
            <a:ext cx="104515" cy="119446"/>
          </a:xfrm>
          <a:custGeom>
            <a:avLst/>
            <a:gdLst/>
            <a:ahLst/>
            <a:cxnLst/>
            <a:rect l="l" t="t" r="r" b="b"/>
            <a:pathLst>
              <a:path w="104515" h="119446">
                <a:moveTo>
                  <a:pt x="101436" y="16354"/>
                </a:moveTo>
                <a:cubicBezTo>
                  <a:pt x="104772" y="18780"/>
                  <a:pt x="105518" y="23446"/>
                  <a:pt x="103092" y="26782"/>
                </a:cubicBezTo>
                <a:lnTo>
                  <a:pt x="43369" y="108901"/>
                </a:lnTo>
                <a:cubicBezTo>
                  <a:pt x="42086" y="110674"/>
                  <a:pt x="40103" y="111770"/>
                  <a:pt x="37910" y="111957"/>
                </a:cubicBezTo>
                <a:cubicBezTo>
                  <a:pt x="35717" y="112144"/>
                  <a:pt x="33594" y="111327"/>
                  <a:pt x="32054" y="109787"/>
                </a:cubicBezTo>
                <a:lnTo>
                  <a:pt x="2193" y="79926"/>
                </a:lnTo>
                <a:cubicBezTo>
                  <a:pt x="-723" y="77010"/>
                  <a:pt x="-723" y="72274"/>
                  <a:pt x="2193" y="69358"/>
                </a:cubicBezTo>
                <a:cubicBezTo>
                  <a:pt x="5109" y="66442"/>
                  <a:pt x="9845" y="66442"/>
                  <a:pt x="12761" y="69358"/>
                </a:cubicBezTo>
                <a:lnTo>
                  <a:pt x="36440" y="93037"/>
                </a:lnTo>
                <a:lnTo>
                  <a:pt x="91031" y="17987"/>
                </a:lnTo>
                <a:cubicBezTo>
                  <a:pt x="93457" y="14651"/>
                  <a:pt x="98123" y="13904"/>
                  <a:pt x="101459" y="16330"/>
                </a:cubicBezTo>
                <a:close/>
              </a:path>
            </a:pathLst>
          </a:custGeom>
          <a:solidFill>
            <a:srgbClr val="FFFFFF"/>
          </a:solidFill>
          <a:ln/>
        </p:spPr>
      </p:sp>
      <p:sp>
        <p:nvSpPr>
          <p:cNvPr id="45" name="Text 42"/>
          <p:cNvSpPr/>
          <p:nvPr/>
        </p:nvSpPr>
        <p:spPr>
          <a:xfrm>
            <a:off x="7739179" y="5119104"/>
            <a:ext cx="2457170" cy="170637"/>
          </a:xfrm>
          <a:prstGeom prst="rect">
            <a:avLst/>
          </a:prstGeom>
          <a:noFill/>
          <a:ln/>
        </p:spPr>
        <p:txBody>
          <a:bodyPr wrap="square" lIns="0" tIns="0" rIns="0" bIns="0" rtlCol="0" anchor="ctr"/>
          <a:lstStyle/>
          <a:p>
            <a:pPr>
              <a:lnSpc>
                <a:spcPct val="120000"/>
              </a:lnSpc>
            </a:pPr>
            <a:r>
              <a:rPr lang="en-US" sz="941" b="1" dirty="0">
                <a:solidFill>
                  <a:srgbClr val="FFFFFF"/>
                </a:solidFill>
                <a:latin typeface="Quattrocento Sans" pitchFamily="34" charset="0"/>
                <a:ea typeface="Quattrocento Sans" pitchFamily="34" charset="-122"/>
                <a:cs typeface="Quattrocento Sans" pitchFamily="34" charset="-120"/>
              </a:rPr>
              <a:t>Contrôle technique :</a:t>
            </a:r>
            <a:r>
              <a:rPr lang="en-US" sz="941" dirty="0">
                <a:solidFill>
                  <a:srgbClr val="FFFFFF"/>
                </a:solidFill>
                <a:latin typeface="Quattrocento Sans" pitchFamily="34" charset="0"/>
                <a:ea typeface="Quattrocento Sans" pitchFamily="34" charset="-122"/>
                <a:cs typeface="Quattrocento Sans" pitchFamily="34" charset="-120"/>
              </a:rPr>
              <a:t> Sous l'autorité des DREAL</a:t>
            </a:r>
            <a:endParaRPr lang="en-US" sz="1600" dirty="0"/>
          </a:p>
        </p:txBody>
      </p:sp>
      <p:sp>
        <p:nvSpPr>
          <p:cNvPr id="46" name="Shape 43"/>
          <p:cNvSpPr/>
          <p:nvPr/>
        </p:nvSpPr>
        <p:spPr>
          <a:xfrm>
            <a:off x="7546146" y="5392123"/>
            <a:ext cx="104515" cy="119446"/>
          </a:xfrm>
          <a:custGeom>
            <a:avLst/>
            <a:gdLst/>
            <a:ahLst/>
            <a:cxnLst/>
            <a:rect l="l" t="t" r="r" b="b"/>
            <a:pathLst>
              <a:path w="104515" h="119446">
                <a:moveTo>
                  <a:pt x="101436" y="16354"/>
                </a:moveTo>
                <a:cubicBezTo>
                  <a:pt x="104772" y="18780"/>
                  <a:pt x="105518" y="23446"/>
                  <a:pt x="103092" y="26782"/>
                </a:cubicBezTo>
                <a:lnTo>
                  <a:pt x="43369" y="108901"/>
                </a:lnTo>
                <a:cubicBezTo>
                  <a:pt x="42086" y="110674"/>
                  <a:pt x="40103" y="111770"/>
                  <a:pt x="37910" y="111957"/>
                </a:cubicBezTo>
                <a:cubicBezTo>
                  <a:pt x="35717" y="112144"/>
                  <a:pt x="33594" y="111327"/>
                  <a:pt x="32054" y="109787"/>
                </a:cubicBezTo>
                <a:lnTo>
                  <a:pt x="2193" y="79926"/>
                </a:lnTo>
                <a:cubicBezTo>
                  <a:pt x="-723" y="77010"/>
                  <a:pt x="-723" y="72274"/>
                  <a:pt x="2193" y="69358"/>
                </a:cubicBezTo>
                <a:cubicBezTo>
                  <a:pt x="5109" y="66442"/>
                  <a:pt x="9845" y="66442"/>
                  <a:pt x="12761" y="69358"/>
                </a:cubicBezTo>
                <a:lnTo>
                  <a:pt x="36440" y="93037"/>
                </a:lnTo>
                <a:lnTo>
                  <a:pt x="91031" y="17987"/>
                </a:lnTo>
                <a:cubicBezTo>
                  <a:pt x="93457" y="14651"/>
                  <a:pt x="98123" y="13904"/>
                  <a:pt x="101459" y="16330"/>
                </a:cubicBezTo>
                <a:close/>
              </a:path>
            </a:pathLst>
          </a:custGeom>
          <a:solidFill>
            <a:srgbClr val="FFFFFF"/>
          </a:solidFill>
          <a:ln/>
        </p:spPr>
      </p:sp>
      <p:sp>
        <p:nvSpPr>
          <p:cNvPr id="47" name="Text 44"/>
          <p:cNvSpPr/>
          <p:nvPr/>
        </p:nvSpPr>
        <p:spPr>
          <a:xfrm>
            <a:off x="7739179" y="5357996"/>
            <a:ext cx="2798444" cy="170637"/>
          </a:xfrm>
          <a:prstGeom prst="rect">
            <a:avLst/>
          </a:prstGeom>
          <a:noFill/>
          <a:ln/>
        </p:spPr>
        <p:txBody>
          <a:bodyPr wrap="square" lIns="0" tIns="0" rIns="0" bIns="0" rtlCol="0" anchor="ctr"/>
          <a:lstStyle/>
          <a:p>
            <a:pPr>
              <a:lnSpc>
                <a:spcPct val="120000"/>
              </a:lnSpc>
            </a:pPr>
            <a:r>
              <a:rPr lang="en-US" sz="941" b="1" dirty="0">
                <a:solidFill>
                  <a:srgbClr val="FFFFFF"/>
                </a:solidFill>
                <a:latin typeface="Quattrocento Sans" pitchFamily="34" charset="0"/>
                <a:ea typeface="Quattrocento Sans" pitchFamily="34" charset="-122"/>
                <a:cs typeface="Quattrocento Sans" pitchFamily="34" charset="-120"/>
              </a:rPr>
              <a:t>Travaux d'entretien :</a:t>
            </a:r>
            <a:r>
              <a:rPr lang="en-US" sz="941" dirty="0">
                <a:solidFill>
                  <a:srgbClr val="FFFFFF"/>
                </a:solidFill>
                <a:latin typeface="Quattrocento Sans" pitchFamily="34" charset="0"/>
                <a:ea typeface="Quattrocento Sans" pitchFamily="34" charset="-122"/>
                <a:cs typeface="Quattrocento Sans" pitchFamily="34" charset="-120"/>
              </a:rPr>
              <a:t> Préservation de la fonctionnalité</a:t>
            </a:r>
            <a:endParaRPr lang="en-US" sz="1600" dirty="0"/>
          </a:p>
        </p:txBody>
      </p:sp>
      <p:sp>
        <p:nvSpPr>
          <p:cNvPr id="48" name="Shape 45"/>
          <p:cNvSpPr/>
          <p:nvPr/>
        </p:nvSpPr>
        <p:spPr>
          <a:xfrm>
            <a:off x="7546146" y="5631015"/>
            <a:ext cx="104515" cy="119446"/>
          </a:xfrm>
          <a:custGeom>
            <a:avLst/>
            <a:gdLst/>
            <a:ahLst/>
            <a:cxnLst/>
            <a:rect l="l" t="t" r="r" b="b"/>
            <a:pathLst>
              <a:path w="104515" h="119446">
                <a:moveTo>
                  <a:pt x="101436" y="16354"/>
                </a:moveTo>
                <a:cubicBezTo>
                  <a:pt x="104772" y="18780"/>
                  <a:pt x="105518" y="23446"/>
                  <a:pt x="103092" y="26782"/>
                </a:cubicBezTo>
                <a:lnTo>
                  <a:pt x="43369" y="108901"/>
                </a:lnTo>
                <a:cubicBezTo>
                  <a:pt x="42086" y="110674"/>
                  <a:pt x="40103" y="111770"/>
                  <a:pt x="37910" y="111957"/>
                </a:cubicBezTo>
                <a:cubicBezTo>
                  <a:pt x="35717" y="112144"/>
                  <a:pt x="33594" y="111327"/>
                  <a:pt x="32054" y="109787"/>
                </a:cubicBezTo>
                <a:lnTo>
                  <a:pt x="2193" y="79926"/>
                </a:lnTo>
                <a:cubicBezTo>
                  <a:pt x="-723" y="77010"/>
                  <a:pt x="-723" y="72274"/>
                  <a:pt x="2193" y="69358"/>
                </a:cubicBezTo>
                <a:cubicBezTo>
                  <a:pt x="5109" y="66442"/>
                  <a:pt x="9845" y="66442"/>
                  <a:pt x="12761" y="69358"/>
                </a:cubicBezTo>
                <a:lnTo>
                  <a:pt x="36440" y="93037"/>
                </a:lnTo>
                <a:lnTo>
                  <a:pt x="91031" y="17987"/>
                </a:lnTo>
                <a:cubicBezTo>
                  <a:pt x="93457" y="14651"/>
                  <a:pt x="98123" y="13904"/>
                  <a:pt x="101459" y="16330"/>
                </a:cubicBezTo>
                <a:close/>
              </a:path>
            </a:pathLst>
          </a:custGeom>
          <a:solidFill>
            <a:srgbClr val="FFFFFF"/>
          </a:solidFill>
          <a:ln/>
        </p:spPr>
      </p:sp>
      <p:sp>
        <p:nvSpPr>
          <p:cNvPr id="49" name="Text 46"/>
          <p:cNvSpPr/>
          <p:nvPr/>
        </p:nvSpPr>
        <p:spPr>
          <a:xfrm>
            <a:off x="7739179" y="5596887"/>
            <a:ext cx="2039110" cy="170637"/>
          </a:xfrm>
          <a:prstGeom prst="rect">
            <a:avLst/>
          </a:prstGeom>
          <a:noFill/>
          <a:ln/>
        </p:spPr>
        <p:txBody>
          <a:bodyPr wrap="square" lIns="0" tIns="0" rIns="0" bIns="0" rtlCol="0" anchor="ctr"/>
          <a:lstStyle/>
          <a:p>
            <a:pPr>
              <a:lnSpc>
                <a:spcPct val="120000"/>
              </a:lnSpc>
            </a:pPr>
            <a:r>
              <a:rPr lang="en-US" sz="941" b="1" dirty="0">
                <a:solidFill>
                  <a:srgbClr val="FFFFFF"/>
                </a:solidFill>
                <a:latin typeface="Quattrocento Sans" pitchFamily="34" charset="0"/>
                <a:ea typeface="Quattrocento Sans" pitchFamily="34" charset="-122"/>
                <a:cs typeface="Quattrocento Sans" pitchFamily="34" charset="-120"/>
              </a:rPr>
              <a:t>Surveillance :</a:t>
            </a:r>
            <a:r>
              <a:rPr lang="en-US" sz="941" dirty="0">
                <a:solidFill>
                  <a:srgbClr val="FFFFFF"/>
                </a:solidFill>
                <a:latin typeface="Quattrocento Sans" pitchFamily="34" charset="0"/>
                <a:ea typeface="Quattrocento Sans" pitchFamily="34" charset="-122"/>
                <a:cs typeface="Quattrocento Sans" pitchFamily="34" charset="-120"/>
              </a:rPr>
              <a:t> Détection des désordres</a:t>
            </a:r>
            <a:endParaRPr lang="en-US" sz="1600" dirty="0"/>
          </a:p>
        </p:txBody>
      </p:sp>
      <p:sp>
        <p:nvSpPr>
          <p:cNvPr id="50" name="Shape 47"/>
          <p:cNvSpPr/>
          <p:nvPr/>
        </p:nvSpPr>
        <p:spPr>
          <a:xfrm>
            <a:off x="7350980" y="6074670"/>
            <a:ext cx="4504812" cy="614293"/>
          </a:xfrm>
          <a:custGeom>
            <a:avLst/>
            <a:gdLst/>
            <a:ahLst/>
            <a:cxnLst/>
            <a:rect l="l" t="t" r="r" b="b"/>
            <a:pathLst>
              <a:path w="4504812" h="614293">
                <a:moveTo>
                  <a:pt x="68254" y="0"/>
                </a:moveTo>
                <a:lnTo>
                  <a:pt x="4436558" y="0"/>
                </a:lnTo>
                <a:cubicBezTo>
                  <a:pt x="4474253" y="0"/>
                  <a:pt x="4504812" y="30558"/>
                  <a:pt x="4504812" y="68254"/>
                </a:cubicBezTo>
                <a:lnTo>
                  <a:pt x="4504812" y="546038"/>
                </a:lnTo>
                <a:cubicBezTo>
                  <a:pt x="4504812" y="583734"/>
                  <a:pt x="4474253" y="614293"/>
                  <a:pt x="4436558" y="614293"/>
                </a:cubicBezTo>
                <a:lnTo>
                  <a:pt x="68254" y="614293"/>
                </a:lnTo>
                <a:cubicBezTo>
                  <a:pt x="30558" y="614293"/>
                  <a:pt x="0" y="583734"/>
                  <a:pt x="0" y="546038"/>
                </a:cubicBezTo>
                <a:lnTo>
                  <a:pt x="0" y="68254"/>
                </a:lnTo>
                <a:cubicBezTo>
                  <a:pt x="0" y="30558"/>
                  <a:pt x="30558" y="0"/>
                  <a:pt x="68254" y="0"/>
                </a:cubicBezTo>
                <a:close/>
              </a:path>
            </a:pathLst>
          </a:custGeom>
          <a:solidFill>
            <a:srgbClr val="1E3A5F">
              <a:alpha val="5098"/>
            </a:srgbClr>
          </a:solidFill>
          <a:ln/>
        </p:spPr>
      </p:sp>
      <p:sp>
        <p:nvSpPr>
          <p:cNvPr id="51" name="Shape 48"/>
          <p:cNvSpPr/>
          <p:nvPr/>
        </p:nvSpPr>
        <p:spPr>
          <a:xfrm>
            <a:off x="7504554" y="6236775"/>
            <a:ext cx="119446" cy="119446"/>
          </a:xfrm>
          <a:custGeom>
            <a:avLst/>
            <a:gdLst/>
            <a:ahLst/>
            <a:cxnLst/>
            <a:rect l="l" t="t" r="r" b="b"/>
            <a:pathLst>
              <a:path w="119446" h="119446">
                <a:moveTo>
                  <a:pt x="59723" y="119446"/>
                </a:moveTo>
                <a:cubicBezTo>
                  <a:pt x="92685" y="119446"/>
                  <a:pt x="119446" y="92685"/>
                  <a:pt x="119446" y="59723"/>
                </a:cubicBezTo>
                <a:cubicBezTo>
                  <a:pt x="119446" y="26761"/>
                  <a:pt x="92685" y="0"/>
                  <a:pt x="59723" y="0"/>
                </a:cubicBezTo>
                <a:cubicBezTo>
                  <a:pt x="26761" y="0"/>
                  <a:pt x="0" y="26761"/>
                  <a:pt x="0" y="59723"/>
                </a:cubicBezTo>
                <a:cubicBezTo>
                  <a:pt x="0" y="92685"/>
                  <a:pt x="26761" y="119446"/>
                  <a:pt x="59723" y="119446"/>
                </a:cubicBezTo>
                <a:close/>
                <a:moveTo>
                  <a:pt x="52258" y="37327"/>
                </a:moveTo>
                <a:cubicBezTo>
                  <a:pt x="52258" y="33207"/>
                  <a:pt x="55603" y="29861"/>
                  <a:pt x="59723" y="29861"/>
                </a:cubicBezTo>
                <a:cubicBezTo>
                  <a:pt x="63843" y="29861"/>
                  <a:pt x="67188" y="33207"/>
                  <a:pt x="67188" y="37327"/>
                </a:cubicBezTo>
                <a:cubicBezTo>
                  <a:pt x="67188" y="41447"/>
                  <a:pt x="63843" y="44792"/>
                  <a:pt x="59723" y="44792"/>
                </a:cubicBezTo>
                <a:cubicBezTo>
                  <a:pt x="55603" y="44792"/>
                  <a:pt x="52258" y="41447"/>
                  <a:pt x="52258" y="37327"/>
                </a:cubicBezTo>
                <a:close/>
                <a:moveTo>
                  <a:pt x="50391" y="52258"/>
                </a:moveTo>
                <a:lnTo>
                  <a:pt x="61589" y="52258"/>
                </a:lnTo>
                <a:cubicBezTo>
                  <a:pt x="64692" y="52258"/>
                  <a:pt x="67188" y="54754"/>
                  <a:pt x="67188" y="57857"/>
                </a:cubicBezTo>
                <a:lnTo>
                  <a:pt x="67188" y="78386"/>
                </a:lnTo>
                <a:lnTo>
                  <a:pt x="69055" y="78386"/>
                </a:lnTo>
                <a:cubicBezTo>
                  <a:pt x="72157" y="78386"/>
                  <a:pt x="74654" y="80883"/>
                  <a:pt x="74654" y="83985"/>
                </a:cubicBezTo>
                <a:cubicBezTo>
                  <a:pt x="74654" y="87088"/>
                  <a:pt x="72157" y="89584"/>
                  <a:pt x="69055" y="89584"/>
                </a:cubicBezTo>
                <a:lnTo>
                  <a:pt x="50391" y="89584"/>
                </a:lnTo>
                <a:cubicBezTo>
                  <a:pt x="47288" y="89584"/>
                  <a:pt x="44792" y="87088"/>
                  <a:pt x="44792" y="83985"/>
                </a:cubicBezTo>
                <a:cubicBezTo>
                  <a:pt x="44792" y="80883"/>
                  <a:pt x="47288" y="78386"/>
                  <a:pt x="50391" y="78386"/>
                </a:cubicBezTo>
                <a:lnTo>
                  <a:pt x="55990" y="78386"/>
                </a:lnTo>
                <a:lnTo>
                  <a:pt x="55990" y="63456"/>
                </a:lnTo>
                <a:lnTo>
                  <a:pt x="50391" y="63456"/>
                </a:lnTo>
                <a:cubicBezTo>
                  <a:pt x="47288" y="63456"/>
                  <a:pt x="44792" y="60959"/>
                  <a:pt x="44792" y="57857"/>
                </a:cubicBezTo>
                <a:cubicBezTo>
                  <a:pt x="44792" y="54754"/>
                  <a:pt x="47288" y="52258"/>
                  <a:pt x="50391" y="52258"/>
                </a:cubicBezTo>
                <a:close/>
              </a:path>
            </a:pathLst>
          </a:custGeom>
          <a:solidFill>
            <a:srgbClr val="4A90A4"/>
          </a:solidFill>
          <a:ln/>
        </p:spPr>
      </p:sp>
      <p:sp>
        <p:nvSpPr>
          <p:cNvPr id="52" name="Text 49"/>
          <p:cNvSpPr/>
          <p:nvPr/>
        </p:nvSpPr>
        <p:spPr>
          <a:xfrm>
            <a:off x="7686916" y="6211180"/>
            <a:ext cx="4092089" cy="341274"/>
          </a:xfrm>
          <a:prstGeom prst="rect">
            <a:avLst/>
          </a:prstGeom>
          <a:noFill/>
          <a:ln/>
        </p:spPr>
        <p:txBody>
          <a:bodyPr wrap="square" lIns="0" tIns="0" rIns="0" bIns="0" rtlCol="0" anchor="ctr"/>
          <a:lstStyle/>
          <a:p>
            <a:pPr>
              <a:lnSpc>
                <a:spcPct val="120000"/>
              </a:lnSpc>
            </a:pPr>
            <a:r>
              <a:rPr lang="en-US" sz="941" b="1" dirty="0">
                <a:solidFill>
                  <a:srgbClr val="1A202C"/>
                </a:solidFill>
                <a:latin typeface="Quattrocento Sans" pitchFamily="34" charset="0"/>
                <a:ea typeface="Quattrocento Sans" pitchFamily="34" charset="-122"/>
                <a:cs typeface="Quattrocento Sans" pitchFamily="34" charset="-120"/>
              </a:rPr>
              <a:t>En Île-de-France :</a:t>
            </a:r>
            <a:r>
              <a:rPr lang="en-US" sz="941" dirty="0">
                <a:solidFill>
                  <a:srgbClr val="1A202C"/>
                </a:solidFill>
                <a:latin typeface="Quattrocento Sans" pitchFamily="34" charset="0"/>
                <a:ea typeface="Quattrocento Sans" pitchFamily="34" charset="-122"/>
                <a:cs typeface="Quattrocento Sans" pitchFamily="34" charset="-120"/>
              </a:rPr>
              <a:t> 12 systèmes d'endiguement de classe A et B autorisés, protégeant plus de </a:t>
            </a:r>
            <a:r>
              <a:rPr lang="en-US" sz="941" b="1" dirty="0">
                <a:solidFill>
                  <a:srgbClr val="1A202C"/>
                </a:solidFill>
                <a:latin typeface="Quattrocento Sans" pitchFamily="34" charset="0"/>
                <a:ea typeface="Quattrocento Sans" pitchFamily="34" charset="-122"/>
                <a:cs typeface="Quattrocento Sans" pitchFamily="34" charset="-120"/>
              </a:rPr>
              <a:t>230 000 personnes</a:t>
            </a:r>
            <a:r>
              <a:rPr lang="en-US" sz="941" dirty="0">
                <a:solidFill>
                  <a:srgbClr val="1A202C"/>
                </a:solidFill>
                <a:latin typeface="Quattrocento Sans" pitchFamily="34" charset="0"/>
                <a:ea typeface="Quattrocento Sans" pitchFamily="34" charset="-122"/>
                <a:cs typeface="Quattrocento Sans" pitchFamily="34" charset="-120"/>
              </a:rPr>
              <a:t>.</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2E7D32"/>
        </a:solidFill>
        <a:effectLst/>
      </p:bgPr>
    </p:bg>
    <p:spTree>
      <p:nvGrpSpPr>
        <p:cNvPr id="1" name=""/>
        <p:cNvGrpSpPr/>
        <p:nvPr/>
      </p:nvGrpSpPr>
      <p:grpSpPr>
        <a:xfrm>
          <a:off x="0" y="0"/>
          <a:ext cx="0" cy="0"/>
          <a:chOff x="0" y="0"/>
          <a:chExt cx="0" cy="0"/>
        </a:xfrm>
      </p:grpSpPr>
      <p:pic>
        <p:nvPicPr>
          <p:cNvPr id="2" name="Image 0" descr="https://kimi-web-img.moonshot.cn/img/c8.alamy.com/1632fcbb53c3c258ac4e928e68e6262ce6c7400b.jpg"/>
          <p:cNvPicPr>
            <a:picLocks noChangeAspect="1"/>
          </p:cNvPicPr>
          <p:nvPr/>
        </p:nvPicPr>
        <p:blipFill>
          <a:blip r:embed="rId3">
            <a:alphaModFix amt="20000"/>
          </a:blip>
          <a:srcRect t="11755" b="1175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2E7D32">
                  <a:alpha val="95000"/>
                </a:srgbClr>
              </a:gs>
              <a:gs pos="50000">
                <a:srgbClr val="2E7D32">
                  <a:alpha val="90000"/>
                </a:srgbClr>
              </a:gs>
              <a:gs pos="100000">
                <a:srgbClr val="1E3A5F">
                  <a:alpha val="85000"/>
                </a:srgbClr>
              </a:gs>
            </a:gsLst>
            <a:lin ang="2700000" scaled="1"/>
          </a:gradFill>
          <a:ln/>
        </p:spPr>
      </p:sp>
      <p:sp>
        <p:nvSpPr>
          <p:cNvPr id="4" name="Shape 1"/>
          <p:cNvSpPr/>
          <p:nvPr/>
        </p:nvSpPr>
        <p:spPr>
          <a:xfrm>
            <a:off x="381000" y="1876425"/>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1E3A5F"/>
          </a:solidFill>
          <a:ln/>
        </p:spPr>
      </p:sp>
      <p:sp>
        <p:nvSpPr>
          <p:cNvPr id="5" name="Text 2"/>
          <p:cNvSpPr/>
          <p:nvPr/>
        </p:nvSpPr>
        <p:spPr>
          <a:xfrm>
            <a:off x="295275" y="1876425"/>
            <a:ext cx="933450" cy="762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Quattrocento Sans" pitchFamily="34" charset="0"/>
                <a:ea typeface="Quattrocento Sans" pitchFamily="34" charset="-122"/>
                <a:cs typeface="Quattrocento Sans" pitchFamily="34" charset="-120"/>
              </a:rPr>
              <a:t>06</a:t>
            </a:r>
            <a:endParaRPr lang="en-US" sz="1600" dirty="0"/>
          </a:p>
        </p:txBody>
      </p:sp>
      <p:sp>
        <p:nvSpPr>
          <p:cNvPr id="6" name="Shape 3"/>
          <p:cNvSpPr/>
          <p:nvPr/>
        </p:nvSpPr>
        <p:spPr>
          <a:xfrm>
            <a:off x="1295400" y="2238375"/>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1E3A5F"/>
          </a:solidFill>
          <a:ln/>
        </p:spPr>
      </p:sp>
      <p:sp>
        <p:nvSpPr>
          <p:cNvPr id="7" name="Text 4"/>
          <p:cNvSpPr/>
          <p:nvPr/>
        </p:nvSpPr>
        <p:spPr>
          <a:xfrm>
            <a:off x="381000" y="2943225"/>
            <a:ext cx="11715750" cy="1428750"/>
          </a:xfrm>
          <a:prstGeom prst="rect">
            <a:avLst/>
          </a:prstGeom>
          <a:noFill/>
          <a:ln/>
        </p:spPr>
        <p:txBody>
          <a:bodyPr wrap="square" lIns="0" tIns="0" rIns="0" bIns="0" rtlCol="0" anchor="ctr"/>
          <a:lstStyle/>
          <a:p>
            <a:pPr>
              <a:lnSpc>
                <a:spcPct val="100000"/>
              </a:lnSpc>
            </a:pPr>
            <a:r>
              <a:rPr lang="en-US" sz="4500" b="1" dirty="0">
                <a:solidFill>
                  <a:srgbClr val="F7FAFC"/>
                </a:solidFill>
                <a:latin typeface="Liter" pitchFamily="34" charset="0"/>
                <a:ea typeface="Liter" pitchFamily="34" charset="-122"/>
                <a:cs typeface="Liter" pitchFamily="34" charset="-120"/>
              </a:rPr>
              <a:t>Gestion des crues</a:t>
            </a:r>
            <a:endParaRPr lang="en-US" sz="1600" dirty="0"/>
          </a:p>
          <a:p>
            <a:pPr>
              <a:lnSpc>
                <a:spcPct val="100000"/>
              </a:lnSpc>
            </a:pPr>
            <a:r>
              <a:rPr lang="en-US" sz="4500" b="1" dirty="0">
                <a:solidFill>
                  <a:srgbClr val="4A90A4"/>
                </a:solidFill>
                <a:latin typeface="Liter" pitchFamily="34" charset="0"/>
                <a:ea typeface="Liter" pitchFamily="34" charset="-122"/>
                <a:cs typeface="Liter" pitchFamily="34" charset="-120"/>
              </a:rPr>
              <a:t>et protection</a:t>
            </a:r>
            <a:endParaRPr lang="en-US" sz="1600" dirty="0"/>
          </a:p>
        </p:txBody>
      </p:sp>
      <p:sp>
        <p:nvSpPr>
          <p:cNvPr id="8" name="Text 5"/>
          <p:cNvSpPr/>
          <p:nvPr/>
        </p:nvSpPr>
        <p:spPr>
          <a:xfrm>
            <a:off x="381000" y="4676775"/>
            <a:ext cx="6515100" cy="304800"/>
          </a:xfrm>
          <a:prstGeom prst="rect">
            <a:avLst/>
          </a:prstGeom>
          <a:noFill/>
          <a:ln/>
        </p:spPr>
        <p:txBody>
          <a:bodyPr wrap="square" lIns="0" tIns="0" rIns="0" bIns="0" rtlCol="0" anchor="ctr"/>
          <a:lstStyle/>
          <a:p>
            <a:pPr>
              <a:lnSpc>
                <a:spcPct val="110000"/>
              </a:lnSpc>
            </a:pPr>
            <a:r>
              <a:rPr lang="en-US" sz="1800" dirty="0">
                <a:solidFill>
                  <a:srgbClr val="F7FAFC">
                    <a:alpha val="80000"/>
                  </a:srgbClr>
                </a:solidFill>
                <a:latin typeface="Quattrocento Sans" pitchFamily="34" charset="0"/>
                <a:ea typeface="Quattrocento Sans" pitchFamily="34" charset="-122"/>
                <a:cs typeface="Quattrocento Sans" pitchFamily="34" charset="-120"/>
              </a:rPr>
              <a:t>Prévention des inondations et gestion des risques</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81000" y="476250"/>
            <a:ext cx="457200" cy="38100"/>
          </a:xfrm>
          <a:custGeom>
            <a:avLst/>
            <a:gdLst/>
            <a:ahLst/>
            <a:cxnLst/>
            <a:rect l="l" t="t" r="r" b="b"/>
            <a:pathLst>
              <a:path w="457200" h="38100">
                <a:moveTo>
                  <a:pt x="0" y="0"/>
                </a:moveTo>
                <a:lnTo>
                  <a:pt x="457200" y="0"/>
                </a:lnTo>
                <a:lnTo>
                  <a:pt x="457200" y="38100"/>
                </a:lnTo>
                <a:lnTo>
                  <a:pt x="0" y="38100"/>
                </a:lnTo>
                <a:lnTo>
                  <a:pt x="0" y="0"/>
                </a:lnTo>
                <a:close/>
              </a:path>
            </a:pathLst>
          </a:custGeom>
          <a:solidFill>
            <a:srgbClr val="2E7D32"/>
          </a:solidFill>
          <a:ln/>
        </p:spPr>
      </p:sp>
      <p:sp>
        <p:nvSpPr>
          <p:cNvPr id="3" name="Text 1"/>
          <p:cNvSpPr/>
          <p:nvPr/>
        </p:nvSpPr>
        <p:spPr>
          <a:xfrm>
            <a:off x="952500" y="381000"/>
            <a:ext cx="1409700" cy="228600"/>
          </a:xfrm>
          <a:prstGeom prst="rect">
            <a:avLst/>
          </a:prstGeom>
          <a:noFill/>
          <a:ln/>
        </p:spPr>
        <p:txBody>
          <a:bodyPr wrap="square" lIns="0" tIns="0" rIns="0" bIns="0" rtlCol="0" anchor="ctr"/>
          <a:lstStyle/>
          <a:p>
            <a:pPr>
              <a:lnSpc>
                <a:spcPct val="130000"/>
              </a:lnSpc>
            </a:pPr>
            <a:r>
              <a:rPr lang="en-US" sz="1200" b="1" kern="0" spc="120" dirty="0">
                <a:solidFill>
                  <a:srgbClr val="4A90A4"/>
                </a:solidFill>
                <a:latin typeface="Quattrocento Sans" pitchFamily="34" charset="0"/>
                <a:ea typeface="Quattrocento Sans" pitchFamily="34" charset="-122"/>
                <a:cs typeface="Quattrocento Sans" pitchFamily="34" charset="-120"/>
              </a:rPr>
              <a:t>Plan du cours</a:t>
            </a:r>
            <a:endParaRPr lang="en-US" sz="1600" dirty="0"/>
          </a:p>
        </p:txBody>
      </p:sp>
      <p:sp>
        <p:nvSpPr>
          <p:cNvPr id="4" name="Text 2"/>
          <p:cNvSpPr/>
          <p:nvPr/>
        </p:nvSpPr>
        <p:spPr>
          <a:xfrm>
            <a:off x="381000" y="762000"/>
            <a:ext cx="11658600" cy="457200"/>
          </a:xfrm>
          <a:prstGeom prst="rect">
            <a:avLst/>
          </a:prstGeom>
          <a:noFill/>
          <a:ln/>
        </p:spPr>
        <p:txBody>
          <a:bodyPr wrap="square" lIns="0" tIns="0" rIns="0" bIns="0" rtlCol="0" anchor="ctr"/>
          <a:lstStyle/>
          <a:p>
            <a:pPr>
              <a:lnSpc>
                <a:spcPct val="80000"/>
              </a:lnSpc>
            </a:pPr>
            <a:r>
              <a:rPr lang="en-US" sz="3600" b="1" dirty="0">
                <a:solidFill>
                  <a:srgbClr val="1E3A5F"/>
                </a:solidFill>
                <a:latin typeface="Liter" pitchFamily="34" charset="0"/>
                <a:ea typeface="Liter" pitchFamily="34" charset="-122"/>
                <a:cs typeface="Liter" pitchFamily="34" charset="-120"/>
              </a:rPr>
              <a:t>Sommaire</a:t>
            </a:r>
            <a:endParaRPr lang="en-US" sz="1600" dirty="0"/>
          </a:p>
        </p:txBody>
      </p:sp>
      <p:sp>
        <p:nvSpPr>
          <p:cNvPr id="5" name="Shape 3"/>
          <p:cNvSpPr/>
          <p:nvPr/>
        </p:nvSpPr>
        <p:spPr>
          <a:xfrm>
            <a:off x="400050" y="1524000"/>
            <a:ext cx="5581650" cy="1181100"/>
          </a:xfrm>
          <a:custGeom>
            <a:avLst/>
            <a:gdLst/>
            <a:ahLst/>
            <a:cxnLst/>
            <a:rect l="l" t="t" r="r" b="b"/>
            <a:pathLst>
              <a:path w="5581650" h="1181100">
                <a:moveTo>
                  <a:pt x="38100" y="0"/>
                </a:moveTo>
                <a:lnTo>
                  <a:pt x="5467355" y="0"/>
                </a:lnTo>
                <a:cubicBezTo>
                  <a:pt x="5530478" y="0"/>
                  <a:pt x="5581650" y="51172"/>
                  <a:pt x="5581650" y="114295"/>
                </a:cubicBezTo>
                <a:lnTo>
                  <a:pt x="5581650" y="1066805"/>
                </a:lnTo>
                <a:cubicBezTo>
                  <a:pt x="5581650" y="1129928"/>
                  <a:pt x="5530478" y="1181100"/>
                  <a:pt x="5467355" y="1181100"/>
                </a:cubicBezTo>
                <a:lnTo>
                  <a:pt x="38100" y="1181100"/>
                </a:lnTo>
                <a:cubicBezTo>
                  <a:pt x="17072" y="1181100"/>
                  <a:pt x="0" y="1164028"/>
                  <a:pt x="0" y="11430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6" name="Shape 4"/>
          <p:cNvSpPr/>
          <p:nvPr/>
        </p:nvSpPr>
        <p:spPr>
          <a:xfrm>
            <a:off x="400050" y="1524000"/>
            <a:ext cx="38100" cy="1181100"/>
          </a:xfrm>
          <a:custGeom>
            <a:avLst/>
            <a:gdLst/>
            <a:ahLst/>
            <a:cxnLst/>
            <a:rect l="l" t="t" r="r" b="b"/>
            <a:pathLst>
              <a:path w="38100" h="1181100">
                <a:moveTo>
                  <a:pt x="38100" y="0"/>
                </a:moveTo>
                <a:lnTo>
                  <a:pt x="38100" y="0"/>
                </a:lnTo>
                <a:lnTo>
                  <a:pt x="38100" y="1181100"/>
                </a:lnTo>
                <a:lnTo>
                  <a:pt x="38100" y="1181100"/>
                </a:lnTo>
                <a:cubicBezTo>
                  <a:pt x="17072" y="1181100"/>
                  <a:pt x="0" y="1164028"/>
                  <a:pt x="0" y="1143000"/>
                </a:cubicBezTo>
                <a:lnTo>
                  <a:pt x="0" y="38100"/>
                </a:lnTo>
                <a:cubicBezTo>
                  <a:pt x="0" y="17072"/>
                  <a:pt x="17072" y="0"/>
                  <a:pt x="38100" y="0"/>
                </a:cubicBezTo>
                <a:close/>
              </a:path>
            </a:pathLst>
          </a:custGeom>
          <a:solidFill>
            <a:srgbClr val="1E3A5F"/>
          </a:solidFill>
          <a:ln/>
        </p:spPr>
      </p:sp>
      <p:sp>
        <p:nvSpPr>
          <p:cNvPr id="7" name="Shape 5"/>
          <p:cNvSpPr/>
          <p:nvPr/>
        </p:nvSpPr>
        <p:spPr>
          <a:xfrm>
            <a:off x="609600" y="17145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E3A5F"/>
          </a:solidFill>
          <a:ln/>
        </p:spPr>
      </p:sp>
      <p:sp>
        <p:nvSpPr>
          <p:cNvPr id="8" name="Text 6"/>
          <p:cNvSpPr/>
          <p:nvPr/>
        </p:nvSpPr>
        <p:spPr>
          <a:xfrm>
            <a:off x="561975" y="1714500"/>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Quattrocento Sans" pitchFamily="34" charset="0"/>
                <a:ea typeface="Quattrocento Sans" pitchFamily="34" charset="-122"/>
                <a:cs typeface="Quattrocento Sans" pitchFamily="34" charset="-120"/>
              </a:rPr>
              <a:t>01</a:t>
            </a:r>
            <a:endParaRPr lang="en-US" sz="1600" dirty="0"/>
          </a:p>
        </p:txBody>
      </p:sp>
      <p:sp>
        <p:nvSpPr>
          <p:cNvPr id="9" name="Text 7"/>
          <p:cNvSpPr/>
          <p:nvPr/>
        </p:nvSpPr>
        <p:spPr>
          <a:xfrm>
            <a:off x="1219200" y="1714500"/>
            <a:ext cx="46672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Introduction à l'hydraulique fluviale</a:t>
            </a:r>
            <a:endParaRPr lang="en-US" sz="1600" dirty="0"/>
          </a:p>
        </p:txBody>
      </p:sp>
      <p:sp>
        <p:nvSpPr>
          <p:cNvPr id="10" name="Text 8"/>
          <p:cNvSpPr/>
          <p:nvPr/>
        </p:nvSpPr>
        <p:spPr>
          <a:xfrm>
            <a:off x="1219200" y="2057400"/>
            <a:ext cx="4648200" cy="457200"/>
          </a:xfrm>
          <a:prstGeom prst="rect">
            <a:avLst/>
          </a:prstGeom>
          <a:noFill/>
          <a:ln/>
        </p:spPr>
        <p:txBody>
          <a:bodyPr wrap="square" lIns="0" tIns="0" rIns="0" bIns="0" rtlCol="0" anchor="ctr"/>
          <a:lstStyle/>
          <a:p>
            <a:pPr>
              <a:lnSpc>
                <a:spcPct val="130000"/>
              </a:lnSpc>
            </a:pPr>
            <a:r>
              <a:rPr lang="en-US" sz="1200" dirty="0">
                <a:solidFill>
                  <a:srgbClr val="1A202C">
                    <a:alpha val="70000"/>
                  </a:srgbClr>
                </a:solidFill>
                <a:latin typeface="Quattrocento Sans" pitchFamily="34" charset="0"/>
                <a:ea typeface="Quattrocento Sans" pitchFamily="34" charset="-122"/>
                <a:cs typeface="Quattrocento Sans" pitchFamily="34" charset="-120"/>
              </a:rPr>
              <a:t>Définitions, enjeux et domaines d'application de l'hydraulique des cours d'eau</a:t>
            </a:r>
            <a:endParaRPr lang="en-US" sz="1600" dirty="0"/>
          </a:p>
        </p:txBody>
      </p:sp>
      <p:sp>
        <p:nvSpPr>
          <p:cNvPr id="11" name="Shape 9"/>
          <p:cNvSpPr/>
          <p:nvPr/>
        </p:nvSpPr>
        <p:spPr>
          <a:xfrm>
            <a:off x="400050" y="2857500"/>
            <a:ext cx="5581650" cy="1181100"/>
          </a:xfrm>
          <a:custGeom>
            <a:avLst/>
            <a:gdLst/>
            <a:ahLst/>
            <a:cxnLst/>
            <a:rect l="l" t="t" r="r" b="b"/>
            <a:pathLst>
              <a:path w="5581650" h="1181100">
                <a:moveTo>
                  <a:pt x="38100" y="0"/>
                </a:moveTo>
                <a:lnTo>
                  <a:pt x="5467355" y="0"/>
                </a:lnTo>
                <a:cubicBezTo>
                  <a:pt x="5530478" y="0"/>
                  <a:pt x="5581650" y="51172"/>
                  <a:pt x="5581650" y="114295"/>
                </a:cubicBezTo>
                <a:lnTo>
                  <a:pt x="5581650" y="1066805"/>
                </a:lnTo>
                <a:cubicBezTo>
                  <a:pt x="5581650" y="1129928"/>
                  <a:pt x="5530478" y="1181100"/>
                  <a:pt x="5467355" y="1181100"/>
                </a:cubicBezTo>
                <a:lnTo>
                  <a:pt x="38100" y="1181100"/>
                </a:lnTo>
                <a:cubicBezTo>
                  <a:pt x="17072" y="1181100"/>
                  <a:pt x="0" y="1164028"/>
                  <a:pt x="0" y="11430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2" name="Shape 10"/>
          <p:cNvSpPr/>
          <p:nvPr/>
        </p:nvSpPr>
        <p:spPr>
          <a:xfrm>
            <a:off x="400050" y="2857500"/>
            <a:ext cx="38100" cy="1181100"/>
          </a:xfrm>
          <a:custGeom>
            <a:avLst/>
            <a:gdLst/>
            <a:ahLst/>
            <a:cxnLst/>
            <a:rect l="l" t="t" r="r" b="b"/>
            <a:pathLst>
              <a:path w="38100" h="1181100">
                <a:moveTo>
                  <a:pt x="38100" y="0"/>
                </a:moveTo>
                <a:lnTo>
                  <a:pt x="38100" y="0"/>
                </a:lnTo>
                <a:lnTo>
                  <a:pt x="38100" y="1181100"/>
                </a:lnTo>
                <a:lnTo>
                  <a:pt x="38100" y="1181100"/>
                </a:lnTo>
                <a:cubicBezTo>
                  <a:pt x="17072" y="1181100"/>
                  <a:pt x="0" y="1164028"/>
                  <a:pt x="0" y="1143000"/>
                </a:cubicBezTo>
                <a:lnTo>
                  <a:pt x="0" y="38100"/>
                </a:lnTo>
                <a:cubicBezTo>
                  <a:pt x="0" y="17072"/>
                  <a:pt x="17072" y="0"/>
                  <a:pt x="38100" y="0"/>
                </a:cubicBezTo>
                <a:close/>
              </a:path>
            </a:pathLst>
          </a:custGeom>
          <a:solidFill>
            <a:srgbClr val="4A90A4"/>
          </a:solidFill>
          <a:ln/>
        </p:spPr>
      </p:sp>
      <p:sp>
        <p:nvSpPr>
          <p:cNvPr id="13" name="Shape 11"/>
          <p:cNvSpPr/>
          <p:nvPr/>
        </p:nvSpPr>
        <p:spPr>
          <a:xfrm>
            <a:off x="609600" y="30480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4A90A4"/>
          </a:solidFill>
          <a:ln/>
        </p:spPr>
      </p:sp>
      <p:sp>
        <p:nvSpPr>
          <p:cNvPr id="14" name="Text 12"/>
          <p:cNvSpPr/>
          <p:nvPr/>
        </p:nvSpPr>
        <p:spPr>
          <a:xfrm>
            <a:off x="561975" y="3048000"/>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Quattrocento Sans" pitchFamily="34" charset="0"/>
                <a:ea typeface="Quattrocento Sans" pitchFamily="34" charset="-122"/>
                <a:cs typeface="Quattrocento Sans" pitchFamily="34" charset="-120"/>
              </a:rPr>
              <a:t>02</a:t>
            </a:r>
            <a:endParaRPr lang="en-US" sz="1600" dirty="0"/>
          </a:p>
        </p:txBody>
      </p:sp>
      <p:sp>
        <p:nvSpPr>
          <p:cNvPr id="15" name="Text 13"/>
          <p:cNvSpPr/>
          <p:nvPr/>
        </p:nvSpPr>
        <p:spPr>
          <a:xfrm>
            <a:off x="1219200" y="3048000"/>
            <a:ext cx="46672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Écoulements à surface libre</a:t>
            </a:r>
            <a:endParaRPr lang="en-US" sz="1600" dirty="0"/>
          </a:p>
        </p:txBody>
      </p:sp>
      <p:sp>
        <p:nvSpPr>
          <p:cNvPr id="16" name="Text 14"/>
          <p:cNvSpPr/>
          <p:nvPr/>
        </p:nvSpPr>
        <p:spPr>
          <a:xfrm>
            <a:off x="1219200" y="3390900"/>
            <a:ext cx="4648200" cy="457200"/>
          </a:xfrm>
          <a:prstGeom prst="rect">
            <a:avLst/>
          </a:prstGeom>
          <a:noFill/>
          <a:ln/>
        </p:spPr>
        <p:txBody>
          <a:bodyPr wrap="square" lIns="0" tIns="0" rIns="0" bIns="0" rtlCol="0" anchor="ctr"/>
          <a:lstStyle/>
          <a:p>
            <a:pPr>
              <a:lnSpc>
                <a:spcPct val="130000"/>
              </a:lnSpc>
            </a:pPr>
            <a:r>
              <a:rPr lang="en-US" sz="1200" dirty="0">
                <a:solidFill>
                  <a:srgbClr val="1A202C">
                    <a:alpha val="70000"/>
                  </a:srgbClr>
                </a:solidFill>
                <a:latin typeface="Quattrocento Sans" pitchFamily="34" charset="0"/>
                <a:ea typeface="Quattrocento Sans" pitchFamily="34" charset="-122"/>
                <a:cs typeface="Quattrocento Sans" pitchFamily="34" charset="-120"/>
              </a:rPr>
              <a:t>Régimes d'écoulement, formule de Manning-Strickler et nombre de Froude</a:t>
            </a:r>
            <a:endParaRPr lang="en-US" sz="1600" dirty="0"/>
          </a:p>
        </p:txBody>
      </p:sp>
      <p:sp>
        <p:nvSpPr>
          <p:cNvPr id="17" name="Shape 15"/>
          <p:cNvSpPr/>
          <p:nvPr/>
        </p:nvSpPr>
        <p:spPr>
          <a:xfrm>
            <a:off x="400050" y="4191000"/>
            <a:ext cx="5581650" cy="1181100"/>
          </a:xfrm>
          <a:custGeom>
            <a:avLst/>
            <a:gdLst/>
            <a:ahLst/>
            <a:cxnLst/>
            <a:rect l="l" t="t" r="r" b="b"/>
            <a:pathLst>
              <a:path w="5581650" h="1181100">
                <a:moveTo>
                  <a:pt x="38100" y="0"/>
                </a:moveTo>
                <a:lnTo>
                  <a:pt x="5467355" y="0"/>
                </a:lnTo>
                <a:cubicBezTo>
                  <a:pt x="5530478" y="0"/>
                  <a:pt x="5581650" y="51172"/>
                  <a:pt x="5581650" y="114295"/>
                </a:cubicBezTo>
                <a:lnTo>
                  <a:pt x="5581650" y="1066805"/>
                </a:lnTo>
                <a:cubicBezTo>
                  <a:pt x="5581650" y="1129928"/>
                  <a:pt x="5530478" y="1181100"/>
                  <a:pt x="5467355" y="1181100"/>
                </a:cubicBezTo>
                <a:lnTo>
                  <a:pt x="38100" y="1181100"/>
                </a:lnTo>
                <a:cubicBezTo>
                  <a:pt x="17072" y="1181100"/>
                  <a:pt x="0" y="1164028"/>
                  <a:pt x="0" y="11430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8" name="Shape 16"/>
          <p:cNvSpPr/>
          <p:nvPr/>
        </p:nvSpPr>
        <p:spPr>
          <a:xfrm>
            <a:off x="400050" y="4191000"/>
            <a:ext cx="38100" cy="1181100"/>
          </a:xfrm>
          <a:custGeom>
            <a:avLst/>
            <a:gdLst/>
            <a:ahLst/>
            <a:cxnLst/>
            <a:rect l="l" t="t" r="r" b="b"/>
            <a:pathLst>
              <a:path w="38100" h="1181100">
                <a:moveTo>
                  <a:pt x="38100" y="0"/>
                </a:moveTo>
                <a:lnTo>
                  <a:pt x="38100" y="0"/>
                </a:lnTo>
                <a:lnTo>
                  <a:pt x="38100" y="1181100"/>
                </a:lnTo>
                <a:lnTo>
                  <a:pt x="38100" y="1181100"/>
                </a:lnTo>
                <a:cubicBezTo>
                  <a:pt x="17072" y="1181100"/>
                  <a:pt x="0" y="1164028"/>
                  <a:pt x="0" y="1143000"/>
                </a:cubicBezTo>
                <a:lnTo>
                  <a:pt x="0" y="38100"/>
                </a:lnTo>
                <a:cubicBezTo>
                  <a:pt x="0" y="17072"/>
                  <a:pt x="17072" y="0"/>
                  <a:pt x="38100" y="0"/>
                </a:cubicBezTo>
                <a:close/>
              </a:path>
            </a:pathLst>
          </a:custGeom>
          <a:solidFill>
            <a:srgbClr val="2E7D32"/>
          </a:solidFill>
          <a:ln/>
        </p:spPr>
      </p:sp>
      <p:sp>
        <p:nvSpPr>
          <p:cNvPr id="19" name="Shape 17"/>
          <p:cNvSpPr/>
          <p:nvPr/>
        </p:nvSpPr>
        <p:spPr>
          <a:xfrm>
            <a:off x="609600" y="43815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2E7D32"/>
          </a:solidFill>
          <a:ln/>
        </p:spPr>
      </p:sp>
      <p:sp>
        <p:nvSpPr>
          <p:cNvPr id="20" name="Text 18"/>
          <p:cNvSpPr/>
          <p:nvPr/>
        </p:nvSpPr>
        <p:spPr>
          <a:xfrm>
            <a:off x="561975" y="4381500"/>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Quattrocento Sans" pitchFamily="34" charset="0"/>
                <a:ea typeface="Quattrocento Sans" pitchFamily="34" charset="-122"/>
                <a:cs typeface="Quattrocento Sans" pitchFamily="34" charset="-120"/>
              </a:rPr>
              <a:t>03</a:t>
            </a:r>
            <a:endParaRPr lang="en-US" sz="1600" dirty="0"/>
          </a:p>
        </p:txBody>
      </p:sp>
      <p:sp>
        <p:nvSpPr>
          <p:cNvPr id="21" name="Text 19"/>
          <p:cNvSpPr/>
          <p:nvPr/>
        </p:nvSpPr>
        <p:spPr>
          <a:xfrm>
            <a:off x="1219200" y="4381500"/>
            <a:ext cx="46672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Transport des sédiments</a:t>
            </a:r>
            <a:endParaRPr lang="en-US" sz="1600" dirty="0"/>
          </a:p>
        </p:txBody>
      </p:sp>
      <p:sp>
        <p:nvSpPr>
          <p:cNvPr id="22" name="Text 20"/>
          <p:cNvSpPr/>
          <p:nvPr/>
        </p:nvSpPr>
        <p:spPr>
          <a:xfrm>
            <a:off x="1219200" y="4724400"/>
            <a:ext cx="4648200" cy="457200"/>
          </a:xfrm>
          <a:prstGeom prst="rect">
            <a:avLst/>
          </a:prstGeom>
          <a:noFill/>
          <a:ln/>
        </p:spPr>
        <p:txBody>
          <a:bodyPr wrap="square" lIns="0" tIns="0" rIns="0" bIns="0" rtlCol="0" anchor="ctr"/>
          <a:lstStyle/>
          <a:p>
            <a:pPr>
              <a:lnSpc>
                <a:spcPct val="130000"/>
              </a:lnSpc>
            </a:pPr>
            <a:r>
              <a:rPr lang="en-US" sz="1200" dirty="0">
                <a:solidFill>
                  <a:srgbClr val="1A202C">
                    <a:alpha val="70000"/>
                  </a:srgbClr>
                </a:solidFill>
                <a:latin typeface="Quattrocento Sans" pitchFamily="34" charset="0"/>
                <a:ea typeface="Quattrocento Sans" pitchFamily="34" charset="-122"/>
                <a:cs typeface="Quattrocento Sans" pitchFamily="34" charset="-120"/>
              </a:rPr>
              <a:t>Mécanismes d'érosion, charriage, suspension et stabilité morphologique</a:t>
            </a:r>
            <a:endParaRPr lang="en-US" sz="1600" dirty="0"/>
          </a:p>
        </p:txBody>
      </p:sp>
      <p:sp>
        <p:nvSpPr>
          <p:cNvPr id="23" name="Shape 21"/>
          <p:cNvSpPr/>
          <p:nvPr/>
        </p:nvSpPr>
        <p:spPr>
          <a:xfrm>
            <a:off x="6229350" y="1524000"/>
            <a:ext cx="5581650" cy="952500"/>
          </a:xfrm>
          <a:custGeom>
            <a:avLst/>
            <a:gdLst/>
            <a:ahLst/>
            <a:cxnLst/>
            <a:rect l="l" t="t" r="r" b="b"/>
            <a:pathLst>
              <a:path w="5581650" h="952500">
                <a:moveTo>
                  <a:pt x="38100" y="0"/>
                </a:moveTo>
                <a:lnTo>
                  <a:pt x="5467350" y="0"/>
                </a:lnTo>
                <a:cubicBezTo>
                  <a:pt x="5530434" y="0"/>
                  <a:pt x="5581650" y="51216"/>
                  <a:pt x="5581650" y="114300"/>
                </a:cubicBezTo>
                <a:lnTo>
                  <a:pt x="5581650" y="838200"/>
                </a:lnTo>
                <a:cubicBezTo>
                  <a:pt x="5581650" y="901284"/>
                  <a:pt x="5530434" y="952500"/>
                  <a:pt x="5467350" y="952500"/>
                </a:cubicBezTo>
                <a:lnTo>
                  <a:pt x="38100" y="952500"/>
                </a:lnTo>
                <a:cubicBezTo>
                  <a:pt x="17072" y="952500"/>
                  <a:pt x="0" y="935428"/>
                  <a:pt x="0" y="9144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4" name="Shape 22"/>
          <p:cNvSpPr/>
          <p:nvPr/>
        </p:nvSpPr>
        <p:spPr>
          <a:xfrm>
            <a:off x="6229350" y="1524000"/>
            <a:ext cx="38100" cy="952500"/>
          </a:xfrm>
          <a:custGeom>
            <a:avLst/>
            <a:gdLst/>
            <a:ahLst/>
            <a:cxnLst/>
            <a:rect l="l" t="t" r="r" b="b"/>
            <a:pathLst>
              <a:path w="38100" h="952500">
                <a:moveTo>
                  <a:pt x="38100" y="0"/>
                </a:moveTo>
                <a:lnTo>
                  <a:pt x="38100" y="0"/>
                </a:lnTo>
                <a:lnTo>
                  <a:pt x="38100" y="952500"/>
                </a:lnTo>
                <a:lnTo>
                  <a:pt x="38100" y="952500"/>
                </a:lnTo>
                <a:cubicBezTo>
                  <a:pt x="17072" y="952500"/>
                  <a:pt x="0" y="935428"/>
                  <a:pt x="0" y="914400"/>
                </a:cubicBezTo>
                <a:lnTo>
                  <a:pt x="0" y="38100"/>
                </a:lnTo>
                <a:cubicBezTo>
                  <a:pt x="0" y="17072"/>
                  <a:pt x="17072" y="0"/>
                  <a:pt x="38100" y="0"/>
                </a:cubicBezTo>
                <a:close/>
              </a:path>
            </a:pathLst>
          </a:custGeom>
          <a:solidFill>
            <a:srgbClr val="1E3A5F"/>
          </a:solidFill>
          <a:ln/>
        </p:spPr>
      </p:sp>
      <p:sp>
        <p:nvSpPr>
          <p:cNvPr id="25" name="Shape 23"/>
          <p:cNvSpPr/>
          <p:nvPr/>
        </p:nvSpPr>
        <p:spPr>
          <a:xfrm>
            <a:off x="6438900" y="17145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E3A5F"/>
          </a:solidFill>
          <a:ln/>
        </p:spPr>
      </p:sp>
      <p:sp>
        <p:nvSpPr>
          <p:cNvPr id="26" name="Text 24"/>
          <p:cNvSpPr/>
          <p:nvPr/>
        </p:nvSpPr>
        <p:spPr>
          <a:xfrm>
            <a:off x="6391275" y="1714500"/>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Quattrocento Sans" pitchFamily="34" charset="0"/>
                <a:ea typeface="Quattrocento Sans" pitchFamily="34" charset="-122"/>
                <a:cs typeface="Quattrocento Sans" pitchFamily="34" charset="-120"/>
              </a:rPr>
              <a:t>04</a:t>
            </a:r>
            <a:endParaRPr lang="en-US" sz="1600" dirty="0"/>
          </a:p>
        </p:txBody>
      </p:sp>
      <p:sp>
        <p:nvSpPr>
          <p:cNvPr id="27" name="Text 25"/>
          <p:cNvSpPr/>
          <p:nvPr/>
        </p:nvSpPr>
        <p:spPr>
          <a:xfrm>
            <a:off x="7048500" y="1714500"/>
            <a:ext cx="36766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Hydraulique agricole et irrigation</a:t>
            </a:r>
            <a:endParaRPr lang="en-US" sz="1600" dirty="0"/>
          </a:p>
        </p:txBody>
      </p:sp>
      <p:sp>
        <p:nvSpPr>
          <p:cNvPr id="28" name="Text 26"/>
          <p:cNvSpPr/>
          <p:nvPr/>
        </p:nvSpPr>
        <p:spPr>
          <a:xfrm>
            <a:off x="7048500" y="2057400"/>
            <a:ext cx="3657600" cy="228600"/>
          </a:xfrm>
          <a:prstGeom prst="rect">
            <a:avLst/>
          </a:prstGeom>
          <a:noFill/>
          <a:ln/>
        </p:spPr>
        <p:txBody>
          <a:bodyPr wrap="square" lIns="0" tIns="0" rIns="0" bIns="0" rtlCol="0" anchor="ctr"/>
          <a:lstStyle/>
          <a:p>
            <a:pPr>
              <a:lnSpc>
                <a:spcPct val="130000"/>
              </a:lnSpc>
            </a:pPr>
            <a:r>
              <a:rPr lang="en-US" sz="1200" dirty="0">
                <a:solidFill>
                  <a:srgbClr val="1A202C">
                    <a:alpha val="70000"/>
                  </a:srgbClr>
                </a:solidFill>
                <a:latin typeface="Quattrocento Sans" pitchFamily="34" charset="0"/>
                <a:ea typeface="Quattrocento Sans" pitchFamily="34" charset="-122"/>
                <a:cs typeface="Quattrocento Sans" pitchFamily="34" charset="-120"/>
              </a:rPr>
              <a:t>Systèmes d'irrigation et gestion des réseaux de canaux</a:t>
            </a:r>
            <a:endParaRPr lang="en-US" sz="1600" dirty="0"/>
          </a:p>
        </p:txBody>
      </p:sp>
      <p:sp>
        <p:nvSpPr>
          <p:cNvPr id="29" name="Shape 27"/>
          <p:cNvSpPr/>
          <p:nvPr/>
        </p:nvSpPr>
        <p:spPr>
          <a:xfrm>
            <a:off x="6229350" y="2628900"/>
            <a:ext cx="5581650" cy="952500"/>
          </a:xfrm>
          <a:custGeom>
            <a:avLst/>
            <a:gdLst/>
            <a:ahLst/>
            <a:cxnLst/>
            <a:rect l="l" t="t" r="r" b="b"/>
            <a:pathLst>
              <a:path w="5581650" h="952500">
                <a:moveTo>
                  <a:pt x="38100" y="0"/>
                </a:moveTo>
                <a:lnTo>
                  <a:pt x="5467350" y="0"/>
                </a:lnTo>
                <a:cubicBezTo>
                  <a:pt x="5530434" y="0"/>
                  <a:pt x="5581650" y="51216"/>
                  <a:pt x="5581650" y="114300"/>
                </a:cubicBezTo>
                <a:lnTo>
                  <a:pt x="5581650" y="838200"/>
                </a:lnTo>
                <a:cubicBezTo>
                  <a:pt x="5581650" y="901284"/>
                  <a:pt x="5530434" y="952500"/>
                  <a:pt x="5467350" y="952500"/>
                </a:cubicBezTo>
                <a:lnTo>
                  <a:pt x="38100" y="952500"/>
                </a:lnTo>
                <a:cubicBezTo>
                  <a:pt x="17072" y="952500"/>
                  <a:pt x="0" y="935428"/>
                  <a:pt x="0" y="9144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0" name="Shape 28"/>
          <p:cNvSpPr/>
          <p:nvPr/>
        </p:nvSpPr>
        <p:spPr>
          <a:xfrm>
            <a:off x="6229350" y="2628900"/>
            <a:ext cx="38100" cy="952500"/>
          </a:xfrm>
          <a:custGeom>
            <a:avLst/>
            <a:gdLst/>
            <a:ahLst/>
            <a:cxnLst/>
            <a:rect l="l" t="t" r="r" b="b"/>
            <a:pathLst>
              <a:path w="38100" h="952500">
                <a:moveTo>
                  <a:pt x="38100" y="0"/>
                </a:moveTo>
                <a:lnTo>
                  <a:pt x="38100" y="0"/>
                </a:lnTo>
                <a:lnTo>
                  <a:pt x="38100" y="952500"/>
                </a:lnTo>
                <a:lnTo>
                  <a:pt x="38100" y="952500"/>
                </a:lnTo>
                <a:cubicBezTo>
                  <a:pt x="17072" y="952500"/>
                  <a:pt x="0" y="935428"/>
                  <a:pt x="0" y="914400"/>
                </a:cubicBezTo>
                <a:lnTo>
                  <a:pt x="0" y="38100"/>
                </a:lnTo>
                <a:cubicBezTo>
                  <a:pt x="0" y="17072"/>
                  <a:pt x="17072" y="0"/>
                  <a:pt x="38100" y="0"/>
                </a:cubicBezTo>
                <a:close/>
              </a:path>
            </a:pathLst>
          </a:custGeom>
          <a:solidFill>
            <a:srgbClr val="4A90A4"/>
          </a:solidFill>
          <a:ln/>
        </p:spPr>
      </p:sp>
      <p:sp>
        <p:nvSpPr>
          <p:cNvPr id="31" name="Shape 29"/>
          <p:cNvSpPr/>
          <p:nvPr/>
        </p:nvSpPr>
        <p:spPr>
          <a:xfrm>
            <a:off x="6438900" y="28194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4A90A4"/>
          </a:solidFill>
          <a:ln/>
        </p:spPr>
      </p:sp>
      <p:sp>
        <p:nvSpPr>
          <p:cNvPr id="32" name="Text 30"/>
          <p:cNvSpPr/>
          <p:nvPr/>
        </p:nvSpPr>
        <p:spPr>
          <a:xfrm>
            <a:off x="6391275" y="2819400"/>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Quattrocento Sans" pitchFamily="34" charset="0"/>
                <a:ea typeface="Quattrocento Sans" pitchFamily="34" charset="-122"/>
                <a:cs typeface="Quattrocento Sans" pitchFamily="34" charset="-120"/>
              </a:rPr>
              <a:t>05</a:t>
            </a:r>
            <a:endParaRPr lang="en-US" sz="1600" dirty="0"/>
          </a:p>
        </p:txBody>
      </p:sp>
      <p:sp>
        <p:nvSpPr>
          <p:cNvPr id="33" name="Text 31"/>
          <p:cNvSpPr/>
          <p:nvPr/>
        </p:nvSpPr>
        <p:spPr>
          <a:xfrm>
            <a:off x="7048500" y="2819400"/>
            <a:ext cx="35814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Ouvrages hydrauliques</a:t>
            </a:r>
            <a:endParaRPr lang="en-US" sz="1600" dirty="0"/>
          </a:p>
        </p:txBody>
      </p:sp>
      <p:sp>
        <p:nvSpPr>
          <p:cNvPr id="34" name="Text 32"/>
          <p:cNvSpPr/>
          <p:nvPr/>
        </p:nvSpPr>
        <p:spPr>
          <a:xfrm>
            <a:off x="7048500" y="3162300"/>
            <a:ext cx="3562350" cy="228600"/>
          </a:xfrm>
          <a:prstGeom prst="rect">
            <a:avLst/>
          </a:prstGeom>
          <a:noFill/>
          <a:ln/>
        </p:spPr>
        <p:txBody>
          <a:bodyPr wrap="square" lIns="0" tIns="0" rIns="0" bIns="0" rtlCol="0" anchor="ctr"/>
          <a:lstStyle/>
          <a:p>
            <a:pPr>
              <a:lnSpc>
                <a:spcPct val="130000"/>
              </a:lnSpc>
            </a:pPr>
            <a:r>
              <a:rPr lang="en-US" sz="1200" dirty="0">
                <a:solidFill>
                  <a:srgbClr val="1A202C">
                    <a:alpha val="70000"/>
                  </a:srgbClr>
                </a:solidFill>
                <a:latin typeface="Quattrocento Sans" pitchFamily="34" charset="0"/>
                <a:ea typeface="Quattrocento Sans" pitchFamily="34" charset="-122"/>
                <a:cs typeface="Quattrocento Sans" pitchFamily="34" charset="-120"/>
              </a:rPr>
              <a:t>Barrages, aménagements et systèmes d'endiguement</a:t>
            </a:r>
            <a:endParaRPr lang="en-US" sz="1600" dirty="0"/>
          </a:p>
        </p:txBody>
      </p:sp>
      <p:sp>
        <p:nvSpPr>
          <p:cNvPr id="35" name="Shape 33"/>
          <p:cNvSpPr/>
          <p:nvPr/>
        </p:nvSpPr>
        <p:spPr>
          <a:xfrm>
            <a:off x="6229350" y="3733800"/>
            <a:ext cx="5581650" cy="952500"/>
          </a:xfrm>
          <a:custGeom>
            <a:avLst/>
            <a:gdLst/>
            <a:ahLst/>
            <a:cxnLst/>
            <a:rect l="l" t="t" r="r" b="b"/>
            <a:pathLst>
              <a:path w="5581650" h="952500">
                <a:moveTo>
                  <a:pt x="38100" y="0"/>
                </a:moveTo>
                <a:lnTo>
                  <a:pt x="5467350" y="0"/>
                </a:lnTo>
                <a:cubicBezTo>
                  <a:pt x="5530434" y="0"/>
                  <a:pt x="5581650" y="51216"/>
                  <a:pt x="5581650" y="114300"/>
                </a:cubicBezTo>
                <a:lnTo>
                  <a:pt x="5581650" y="838200"/>
                </a:lnTo>
                <a:cubicBezTo>
                  <a:pt x="5581650" y="901284"/>
                  <a:pt x="5530434" y="952500"/>
                  <a:pt x="5467350" y="952500"/>
                </a:cubicBezTo>
                <a:lnTo>
                  <a:pt x="38100" y="952500"/>
                </a:lnTo>
                <a:cubicBezTo>
                  <a:pt x="17072" y="952500"/>
                  <a:pt x="0" y="935428"/>
                  <a:pt x="0" y="9144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6" name="Shape 34"/>
          <p:cNvSpPr/>
          <p:nvPr/>
        </p:nvSpPr>
        <p:spPr>
          <a:xfrm>
            <a:off x="6229350" y="3733800"/>
            <a:ext cx="38100" cy="952500"/>
          </a:xfrm>
          <a:custGeom>
            <a:avLst/>
            <a:gdLst/>
            <a:ahLst/>
            <a:cxnLst/>
            <a:rect l="l" t="t" r="r" b="b"/>
            <a:pathLst>
              <a:path w="38100" h="952500">
                <a:moveTo>
                  <a:pt x="38100" y="0"/>
                </a:moveTo>
                <a:lnTo>
                  <a:pt x="38100" y="0"/>
                </a:lnTo>
                <a:lnTo>
                  <a:pt x="38100" y="952500"/>
                </a:lnTo>
                <a:lnTo>
                  <a:pt x="38100" y="952500"/>
                </a:lnTo>
                <a:cubicBezTo>
                  <a:pt x="17072" y="952500"/>
                  <a:pt x="0" y="935428"/>
                  <a:pt x="0" y="914400"/>
                </a:cubicBezTo>
                <a:lnTo>
                  <a:pt x="0" y="38100"/>
                </a:lnTo>
                <a:cubicBezTo>
                  <a:pt x="0" y="17072"/>
                  <a:pt x="17072" y="0"/>
                  <a:pt x="38100" y="0"/>
                </a:cubicBezTo>
                <a:close/>
              </a:path>
            </a:pathLst>
          </a:custGeom>
          <a:solidFill>
            <a:srgbClr val="2E7D32"/>
          </a:solidFill>
          <a:ln/>
        </p:spPr>
      </p:sp>
      <p:sp>
        <p:nvSpPr>
          <p:cNvPr id="37" name="Shape 35"/>
          <p:cNvSpPr/>
          <p:nvPr/>
        </p:nvSpPr>
        <p:spPr>
          <a:xfrm>
            <a:off x="6438900" y="39243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2E7D32"/>
          </a:solidFill>
          <a:ln/>
        </p:spPr>
      </p:sp>
      <p:sp>
        <p:nvSpPr>
          <p:cNvPr id="38" name="Text 36"/>
          <p:cNvSpPr/>
          <p:nvPr/>
        </p:nvSpPr>
        <p:spPr>
          <a:xfrm>
            <a:off x="6391275" y="3924300"/>
            <a:ext cx="552450" cy="457200"/>
          </a:xfrm>
          <a:prstGeom prst="rect">
            <a:avLst/>
          </a:prstGeom>
          <a:noFill/>
          <a:ln/>
        </p:spPr>
        <p:txBody>
          <a:bodyPr wrap="square" lIns="0" tIns="0" rIns="0" bIns="0" rtlCol="0" anchor="ctr"/>
          <a:lstStyle/>
          <a:p>
            <a:pPr algn="ctr">
              <a:lnSpc>
                <a:spcPct val="120000"/>
              </a:lnSpc>
            </a:pPr>
            <a:r>
              <a:rPr lang="en-US" sz="1500" b="1" dirty="0">
                <a:solidFill>
                  <a:srgbClr val="FFFFFF"/>
                </a:solidFill>
                <a:latin typeface="Quattrocento Sans" pitchFamily="34" charset="0"/>
                <a:ea typeface="Quattrocento Sans" pitchFamily="34" charset="-122"/>
                <a:cs typeface="Quattrocento Sans" pitchFamily="34" charset="-120"/>
              </a:rPr>
              <a:t>06</a:t>
            </a:r>
            <a:endParaRPr lang="en-US" sz="1600" dirty="0"/>
          </a:p>
        </p:txBody>
      </p:sp>
      <p:sp>
        <p:nvSpPr>
          <p:cNvPr id="39" name="Text 37"/>
          <p:cNvSpPr/>
          <p:nvPr/>
        </p:nvSpPr>
        <p:spPr>
          <a:xfrm>
            <a:off x="7048500" y="3924300"/>
            <a:ext cx="37433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Gestion des crues et protection</a:t>
            </a:r>
            <a:endParaRPr lang="en-US" sz="1600" dirty="0"/>
          </a:p>
        </p:txBody>
      </p:sp>
      <p:sp>
        <p:nvSpPr>
          <p:cNvPr id="40" name="Text 38"/>
          <p:cNvSpPr/>
          <p:nvPr/>
        </p:nvSpPr>
        <p:spPr>
          <a:xfrm>
            <a:off x="7048500" y="4267200"/>
            <a:ext cx="3724275" cy="228600"/>
          </a:xfrm>
          <a:prstGeom prst="rect">
            <a:avLst/>
          </a:prstGeom>
          <a:noFill/>
          <a:ln/>
        </p:spPr>
        <p:txBody>
          <a:bodyPr wrap="square" lIns="0" tIns="0" rIns="0" bIns="0" rtlCol="0" anchor="ctr"/>
          <a:lstStyle/>
          <a:p>
            <a:pPr>
              <a:lnSpc>
                <a:spcPct val="130000"/>
              </a:lnSpc>
            </a:pPr>
            <a:r>
              <a:rPr lang="en-US" sz="1200" dirty="0">
                <a:solidFill>
                  <a:srgbClr val="1A202C">
                    <a:alpha val="70000"/>
                  </a:srgbClr>
                </a:solidFill>
                <a:latin typeface="Quattrocento Sans" pitchFamily="34" charset="0"/>
                <a:ea typeface="Quattrocento Sans" pitchFamily="34" charset="-122"/>
                <a:cs typeface="Quattrocento Sans" pitchFamily="34" charset="-120"/>
              </a:rPr>
              <a:t>Prévention des inondations et modélisation hydraulique</a:t>
            </a:r>
            <a:endParaRPr lang="en-US" sz="1600" dirty="0"/>
          </a:p>
        </p:txBody>
      </p:sp>
      <p:sp>
        <p:nvSpPr>
          <p:cNvPr id="41" name="Shape 39"/>
          <p:cNvSpPr/>
          <p:nvPr/>
        </p:nvSpPr>
        <p:spPr>
          <a:xfrm>
            <a:off x="3769668" y="6286500"/>
            <a:ext cx="133350" cy="152400"/>
          </a:xfrm>
          <a:custGeom>
            <a:avLst/>
            <a:gdLst/>
            <a:ahLst/>
            <a:cxnLst/>
            <a:rect l="l" t="t" r="r" b="b"/>
            <a:pathLst>
              <a:path w="133350" h="152400">
                <a:moveTo>
                  <a:pt x="114300" y="152400"/>
                </a:moveTo>
                <a:lnTo>
                  <a:pt x="28575" y="152400"/>
                </a:lnTo>
                <a:cubicBezTo>
                  <a:pt x="12799" y="152400"/>
                  <a:pt x="0" y="139601"/>
                  <a:pt x="0" y="123825"/>
                </a:cubicBezTo>
                <a:lnTo>
                  <a:pt x="0" y="28575"/>
                </a:lnTo>
                <a:cubicBezTo>
                  <a:pt x="0" y="12799"/>
                  <a:pt x="12799" y="0"/>
                  <a:pt x="28575" y="0"/>
                </a:cubicBezTo>
                <a:lnTo>
                  <a:pt x="119062" y="0"/>
                </a:lnTo>
                <a:cubicBezTo>
                  <a:pt x="126950" y="0"/>
                  <a:pt x="133350" y="6400"/>
                  <a:pt x="133350" y="14288"/>
                </a:cubicBezTo>
                <a:lnTo>
                  <a:pt x="133350" y="100013"/>
                </a:lnTo>
                <a:cubicBezTo>
                  <a:pt x="133350" y="106234"/>
                  <a:pt x="129361" y="111532"/>
                  <a:pt x="123825" y="113496"/>
                </a:cubicBezTo>
                <a:lnTo>
                  <a:pt x="123825" y="133350"/>
                </a:lnTo>
                <a:cubicBezTo>
                  <a:pt x="129094" y="133350"/>
                  <a:pt x="133350" y="137606"/>
                  <a:pt x="133350" y="142875"/>
                </a:cubicBezTo>
                <a:cubicBezTo>
                  <a:pt x="133350" y="148144"/>
                  <a:pt x="129094" y="152400"/>
                  <a:pt x="123825" y="152400"/>
                </a:cubicBezTo>
                <a:lnTo>
                  <a:pt x="114300" y="152400"/>
                </a:lnTo>
                <a:close/>
                <a:moveTo>
                  <a:pt x="28575" y="114300"/>
                </a:moveTo>
                <a:cubicBezTo>
                  <a:pt x="23306" y="114300"/>
                  <a:pt x="19050" y="118556"/>
                  <a:pt x="19050" y="123825"/>
                </a:cubicBezTo>
                <a:cubicBezTo>
                  <a:pt x="19050" y="129094"/>
                  <a:pt x="23306" y="133350"/>
                  <a:pt x="28575" y="133350"/>
                </a:cubicBezTo>
                <a:lnTo>
                  <a:pt x="104775" y="133350"/>
                </a:lnTo>
                <a:lnTo>
                  <a:pt x="104775" y="114300"/>
                </a:lnTo>
                <a:lnTo>
                  <a:pt x="28575" y="114300"/>
                </a:lnTo>
                <a:close/>
                <a:moveTo>
                  <a:pt x="38100" y="45244"/>
                </a:moveTo>
                <a:cubicBezTo>
                  <a:pt x="38100" y="49203"/>
                  <a:pt x="41285" y="52388"/>
                  <a:pt x="45244" y="52388"/>
                </a:cubicBezTo>
                <a:lnTo>
                  <a:pt x="97631" y="52388"/>
                </a:lnTo>
                <a:cubicBezTo>
                  <a:pt x="101590" y="52388"/>
                  <a:pt x="104775" y="49203"/>
                  <a:pt x="104775" y="45244"/>
                </a:cubicBezTo>
                <a:cubicBezTo>
                  <a:pt x="104775" y="41285"/>
                  <a:pt x="101590" y="38100"/>
                  <a:pt x="97631" y="38100"/>
                </a:cubicBezTo>
                <a:lnTo>
                  <a:pt x="45244" y="38100"/>
                </a:lnTo>
                <a:cubicBezTo>
                  <a:pt x="41285" y="38100"/>
                  <a:pt x="38100" y="41285"/>
                  <a:pt x="38100" y="45244"/>
                </a:cubicBezTo>
                <a:close/>
                <a:moveTo>
                  <a:pt x="45244" y="66675"/>
                </a:moveTo>
                <a:cubicBezTo>
                  <a:pt x="41285" y="66675"/>
                  <a:pt x="38100" y="69860"/>
                  <a:pt x="38100" y="73819"/>
                </a:cubicBezTo>
                <a:cubicBezTo>
                  <a:pt x="38100" y="77778"/>
                  <a:pt x="41285" y="80962"/>
                  <a:pt x="45244" y="80962"/>
                </a:cubicBezTo>
                <a:lnTo>
                  <a:pt x="97631" y="80962"/>
                </a:lnTo>
                <a:cubicBezTo>
                  <a:pt x="101590" y="80962"/>
                  <a:pt x="104775" y="77778"/>
                  <a:pt x="104775" y="73819"/>
                </a:cubicBezTo>
                <a:cubicBezTo>
                  <a:pt x="104775" y="69860"/>
                  <a:pt x="101590" y="66675"/>
                  <a:pt x="97631" y="66675"/>
                </a:cubicBezTo>
                <a:lnTo>
                  <a:pt x="45244" y="66675"/>
                </a:lnTo>
                <a:close/>
              </a:path>
            </a:pathLst>
          </a:custGeom>
          <a:solidFill>
            <a:srgbClr val="4A90A4"/>
          </a:solidFill>
          <a:ln/>
        </p:spPr>
      </p:sp>
      <p:sp>
        <p:nvSpPr>
          <p:cNvPr id="42" name="Text 40"/>
          <p:cNvSpPr/>
          <p:nvPr/>
        </p:nvSpPr>
        <p:spPr>
          <a:xfrm>
            <a:off x="4007793" y="6248400"/>
            <a:ext cx="657225" cy="228600"/>
          </a:xfrm>
          <a:prstGeom prst="rect">
            <a:avLst/>
          </a:prstGeom>
          <a:noFill/>
          <a:ln/>
        </p:spPr>
        <p:txBody>
          <a:bodyPr wrap="square" lIns="0" tIns="0" rIns="0" bIns="0" rtlCol="0" anchor="ctr"/>
          <a:lstStyle/>
          <a:p>
            <a:pPr>
              <a:lnSpc>
                <a:spcPct val="130000"/>
              </a:lnSpc>
            </a:pPr>
            <a:r>
              <a:rPr lang="en-US" sz="1200" dirty="0">
                <a:solidFill>
                  <a:srgbClr val="1A202C">
                    <a:alpha val="60000"/>
                  </a:srgbClr>
                </a:solidFill>
                <a:latin typeface="Quattrocento Sans" pitchFamily="34" charset="0"/>
                <a:ea typeface="Quattrocento Sans" pitchFamily="34" charset="-122"/>
                <a:cs typeface="Quattrocento Sans" pitchFamily="34" charset="-120"/>
              </a:rPr>
              <a:t>23 pages</a:t>
            </a:r>
            <a:endParaRPr lang="en-US" sz="1600" dirty="0"/>
          </a:p>
        </p:txBody>
      </p:sp>
      <p:sp>
        <p:nvSpPr>
          <p:cNvPr id="43" name="Shape 41"/>
          <p:cNvSpPr/>
          <p:nvPr/>
        </p:nvSpPr>
        <p:spPr>
          <a:xfrm>
            <a:off x="4915049" y="6286500"/>
            <a:ext cx="152400" cy="152400"/>
          </a:xfrm>
          <a:custGeom>
            <a:avLst/>
            <a:gdLst/>
            <a:ahLst/>
            <a:cxnLst/>
            <a:rect l="l" t="t" r="r" b="b"/>
            <a:pathLst>
              <a:path w="152400" h="152400">
                <a:moveTo>
                  <a:pt x="76200" y="0"/>
                </a:moveTo>
                <a:cubicBezTo>
                  <a:pt x="118256" y="0"/>
                  <a:pt x="152400" y="34144"/>
                  <a:pt x="152400" y="76200"/>
                </a:cubicBezTo>
                <a:cubicBezTo>
                  <a:pt x="152400" y="118256"/>
                  <a:pt x="118256" y="152400"/>
                  <a:pt x="76200" y="152400"/>
                </a:cubicBezTo>
                <a:cubicBezTo>
                  <a:pt x="34144" y="152400"/>
                  <a:pt x="0" y="118256"/>
                  <a:pt x="0" y="76200"/>
                </a:cubicBezTo>
                <a:cubicBezTo>
                  <a:pt x="0" y="34144"/>
                  <a:pt x="34144" y="0"/>
                  <a:pt x="76200" y="0"/>
                </a:cubicBezTo>
                <a:close/>
                <a:moveTo>
                  <a:pt x="69056" y="35719"/>
                </a:moveTo>
                <a:lnTo>
                  <a:pt x="69056" y="76200"/>
                </a:lnTo>
                <a:cubicBezTo>
                  <a:pt x="69056" y="78581"/>
                  <a:pt x="70247" y="80814"/>
                  <a:pt x="72241" y="82153"/>
                </a:cubicBezTo>
                <a:lnTo>
                  <a:pt x="100816" y="101203"/>
                </a:lnTo>
                <a:cubicBezTo>
                  <a:pt x="104090" y="103406"/>
                  <a:pt x="108525" y="102513"/>
                  <a:pt x="110728" y="99209"/>
                </a:cubicBezTo>
                <a:cubicBezTo>
                  <a:pt x="112931" y="95905"/>
                  <a:pt x="112038" y="91500"/>
                  <a:pt x="108734" y="89297"/>
                </a:cubicBezTo>
                <a:lnTo>
                  <a:pt x="83344" y="72390"/>
                </a:lnTo>
                <a:lnTo>
                  <a:pt x="83344" y="35719"/>
                </a:lnTo>
                <a:cubicBezTo>
                  <a:pt x="83344" y="31760"/>
                  <a:pt x="80159" y="28575"/>
                  <a:pt x="76200" y="28575"/>
                </a:cubicBezTo>
                <a:cubicBezTo>
                  <a:pt x="72241" y="28575"/>
                  <a:pt x="69056" y="31760"/>
                  <a:pt x="69056" y="35719"/>
                </a:cubicBezTo>
                <a:close/>
              </a:path>
            </a:pathLst>
          </a:custGeom>
          <a:solidFill>
            <a:srgbClr val="4A90A4"/>
          </a:solidFill>
          <a:ln/>
        </p:spPr>
      </p:sp>
      <p:sp>
        <p:nvSpPr>
          <p:cNvPr id="44" name="Text 42"/>
          <p:cNvSpPr/>
          <p:nvPr/>
        </p:nvSpPr>
        <p:spPr>
          <a:xfrm>
            <a:off x="5162699" y="6248400"/>
            <a:ext cx="1323975" cy="228600"/>
          </a:xfrm>
          <a:prstGeom prst="rect">
            <a:avLst/>
          </a:prstGeom>
          <a:noFill/>
          <a:ln/>
        </p:spPr>
        <p:txBody>
          <a:bodyPr wrap="square" lIns="0" tIns="0" rIns="0" bIns="0" rtlCol="0" anchor="ctr"/>
          <a:lstStyle/>
          <a:p>
            <a:pPr>
              <a:lnSpc>
                <a:spcPct val="130000"/>
              </a:lnSpc>
            </a:pPr>
            <a:r>
              <a:rPr lang="en-US" sz="1200" dirty="0">
                <a:solidFill>
                  <a:srgbClr val="1A202C">
                    <a:alpha val="60000"/>
                  </a:srgbClr>
                </a:solidFill>
                <a:latin typeface="Quattrocento Sans" pitchFamily="34" charset="0"/>
                <a:ea typeface="Quattrocento Sans" pitchFamily="34" charset="-122"/>
                <a:cs typeface="Quattrocento Sans" pitchFamily="34" charset="-120"/>
              </a:rPr>
              <a:t>Contenu technique</a:t>
            </a:r>
            <a:endParaRPr lang="en-US" sz="1600" dirty="0"/>
          </a:p>
        </p:txBody>
      </p:sp>
      <p:sp>
        <p:nvSpPr>
          <p:cNvPr id="45" name="Shape 43"/>
          <p:cNvSpPr/>
          <p:nvPr/>
        </p:nvSpPr>
        <p:spPr>
          <a:xfrm>
            <a:off x="6735366" y="6286500"/>
            <a:ext cx="152400" cy="152400"/>
          </a:xfrm>
          <a:custGeom>
            <a:avLst/>
            <a:gdLst/>
            <a:ahLst/>
            <a:cxnLst/>
            <a:rect l="l" t="t" r="r" b="b"/>
            <a:pathLst>
              <a:path w="152400" h="152400">
                <a:moveTo>
                  <a:pt x="19050" y="19050"/>
                </a:moveTo>
                <a:cubicBezTo>
                  <a:pt x="19050" y="13781"/>
                  <a:pt x="14794" y="9525"/>
                  <a:pt x="9525" y="9525"/>
                </a:cubicBezTo>
                <a:cubicBezTo>
                  <a:pt x="4256" y="9525"/>
                  <a:pt x="0" y="13781"/>
                  <a:pt x="0" y="19050"/>
                </a:cubicBezTo>
                <a:lnTo>
                  <a:pt x="0" y="119062"/>
                </a:lnTo>
                <a:cubicBezTo>
                  <a:pt x="0" y="132219"/>
                  <a:pt x="10656" y="142875"/>
                  <a:pt x="23813" y="142875"/>
                </a:cubicBezTo>
                <a:lnTo>
                  <a:pt x="142875" y="142875"/>
                </a:lnTo>
                <a:cubicBezTo>
                  <a:pt x="148144" y="142875"/>
                  <a:pt x="152400" y="138619"/>
                  <a:pt x="152400" y="133350"/>
                </a:cubicBezTo>
                <a:cubicBezTo>
                  <a:pt x="152400" y="128081"/>
                  <a:pt x="148144" y="123825"/>
                  <a:pt x="142875" y="123825"/>
                </a:cubicBezTo>
                <a:lnTo>
                  <a:pt x="23813" y="123825"/>
                </a:lnTo>
                <a:cubicBezTo>
                  <a:pt x="21193" y="123825"/>
                  <a:pt x="19050" y="121682"/>
                  <a:pt x="19050" y="119062"/>
                </a:cubicBezTo>
                <a:lnTo>
                  <a:pt x="19050" y="19050"/>
                </a:lnTo>
                <a:close/>
                <a:moveTo>
                  <a:pt x="140077" y="44827"/>
                </a:moveTo>
                <a:cubicBezTo>
                  <a:pt x="143798" y="41106"/>
                  <a:pt x="143798" y="35064"/>
                  <a:pt x="140077" y="31343"/>
                </a:cubicBezTo>
                <a:cubicBezTo>
                  <a:pt x="136356" y="27622"/>
                  <a:pt x="130314" y="27622"/>
                  <a:pt x="126593" y="31343"/>
                </a:cubicBezTo>
                <a:lnTo>
                  <a:pt x="95250" y="62716"/>
                </a:lnTo>
                <a:lnTo>
                  <a:pt x="78165" y="45660"/>
                </a:lnTo>
                <a:cubicBezTo>
                  <a:pt x="74444" y="41940"/>
                  <a:pt x="68401" y="41940"/>
                  <a:pt x="64681" y="45660"/>
                </a:cubicBezTo>
                <a:lnTo>
                  <a:pt x="36106" y="74235"/>
                </a:lnTo>
                <a:cubicBezTo>
                  <a:pt x="32385" y="77956"/>
                  <a:pt x="32385" y="83999"/>
                  <a:pt x="36106" y="87719"/>
                </a:cubicBezTo>
                <a:cubicBezTo>
                  <a:pt x="39826" y="91440"/>
                  <a:pt x="45869" y="91440"/>
                  <a:pt x="49590" y="87719"/>
                </a:cubicBezTo>
                <a:lnTo>
                  <a:pt x="71438" y="65871"/>
                </a:lnTo>
                <a:lnTo>
                  <a:pt x="88523" y="82957"/>
                </a:lnTo>
                <a:cubicBezTo>
                  <a:pt x="92244" y="86678"/>
                  <a:pt x="98286" y="86678"/>
                  <a:pt x="102007" y="82957"/>
                </a:cubicBezTo>
                <a:lnTo>
                  <a:pt x="140107" y="44857"/>
                </a:lnTo>
                <a:close/>
              </a:path>
            </a:pathLst>
          </a:custGeom>
          <a:solidFill>
            <a:srgbClr val="4A90A4"/>
          </a:solidFill>
          <a:ln/>
        </p:spPr>
      </p:sp>
      <p:sp>
        <p:nvSpPr>
          <p:cNvPr id="46" name="Text 44"/>
          <p:cNvSpPr/>
          <p:nvPr/>
        </p:nvSpPr>
        <p:spPr>
          <a:xfrm>
            <a:off x="6983016" y="6248400"/>
            <a:ext cx="1543050" cy="228600"/>
          </a:xfrm>
          <a:prstGeom prst="rect">
            <a:avLst/>
          </a:prstGeom>
          <a:noFill/>
          <a:ln/>
        </p:spPr>
        <p:txBody>
          <a:bodyPr wrap="square" lIns="0" tIns="0" rIns="0" bIns="0" rtlCol="0" anchor="ctr"/>
          <a:lstStyle/>
          <a:p>
            <a:pPr>
              <a:lnSpc>
                <a:spcPct val="130000"/>
              </a:lnSpc>
            </a:pPr>
            <a:r>
              <a:rPr lang="en-US" sz="1200" dirty="0">
                <a:solidFill>
                  <a:srgbClr val="1A202C">
                    <a:alpha val="60000"/>
                  </a:srgbClr>
                </a:solidFill>
                <a:latin typeface="Quattrocento Sans" pitchFamily="34" charset="0"/>
                <a:ea typeface="Quattrocento Sans" pitchFamily="34" charset="-122"/>
                <a:cs typeface="Quattrocento Sans" pitchFamily="34" charset="-120"/>
              </a:rPr>
              <a:t>Applications pratiques</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64757" y="455946"/>
            <a:ext cx="364757" cy="36476"/>
          </a:xfrm>
          <a:custGeom>
            <a:avLst/>
            <a:gdLst/>
            <a:ahLst/>
            <a:cxnLst/>
            <a:rect l="l" t="t" r="r" b="b"/>
            <a:pathLst>
              <a:path w="364757" h="36476">
                <a:moveTo>
                  <a:pt x="0" y="0"/>
                </a:moveTo>
                <a:lnTo>
                  <a:pt x="364757" y="0"/>
                </a:lnTo>
                <a:lnTo>
                  <a:pt x="364757" y="36476"/>
                </a:lnTo>
                <a:lnTo>
                  <a:pt x="0" y="36476"/>
                </a:lnTo>
                <a:lnTo>
                  <a:pt x="0" y="0"/>
                </a:lnTo>
                <a:close/>
              </a:path>
            </a:pathLst>
          </a:custGeom>
          <a:solidFill>
            <a:srgbClr val="2E7D32"/>
          </a:solidFill>
          <a:ln/>
        </p:spPr>
      </p:sp>
      <p:sp>
        <p:nvSpPr>
          <p:cNvPr id="3" name="Text 1"/>
          <p:cNvSpPr/>
          <p:nvPr/>
        </p:nvSpPr>
        <p:spPr>
          <a:xfrm>
            <a:off x="838941" y="364757"/>
            <a:ext cx="1030438" cy="218854"/>
          </a:xfrm>
          <a:prstGeom prst="rect">
            <a:avLst/>
          </a:prstGeom>
          <a:noFill/>
          <a:ln/>
        </p:spPr>
        <p:txBody>
          <a:bodyPr wrap="square" lIns="0" tIns="0" rIns="0" bIns="0" rtlCol="0" anchor="ctr"/>
          <a:lstStyle/>
          <a:p>
            <a:pPr>
              <a:lnSpc>
                <a:spcPct val="130000"/>
              </a:lnSpc>
            </a:pPr>
            <a:r>
              <a:rPr lang="en-US" sz="1149" b="1" kern="0" spc="57" dirty="0">
                <a:solidFill>
                  <a:srgbClr val="4A90A4"/>
                </a:solidFill>
                <a:latin typeface="Quattrocento Sans" pitchFamily="34" charset="0"/>
                <a:ea typeface="Quattrocento Sans" pitchFamily="34" charset="-122"/>
                <a:cs typeface="Quattrocento Sans" pitchFamily="34" charset="-120"/>
              </a:rPr>
              <a:t>Hydrologie</a:t>
            </a:r>
            <a:endParaRPr lang="en-US" sz="1600" dirty="0"/>
          </a:p>
        </p:txBody>
      </p:sp>
      <p:sp>
        <p:nvSpPr>
          <p:cNvPr id="4" name="Text 2"/>
          <p:cNvSpPr/>
          <p:nvPr/>
        </p:nvSpPr>
        <p:spPr>
          <a:xfrm>
            <a:off x="364757" y="693038"/>
            <a:ext cx="11626627" cy="364757"/>
          </a:xfrm>
          <a:prstGeom prst="rect">
            <a:avLst/>
          </a:prstGeom>
          <a:noFill/>
          <a:ln/>
        </p:spPr>
        <p:txBody>
          <a:bodyPr wrap="square" lIns="0" tIns="0" rIns="0" bIns="0" rtlCol="0" anchor="ctr"/>
          <a:lstStyle/>
          <a:p>
            <a:pPr>
              <a:lnSpc>
                <a:spcPct val="90000"/>
              </a:lnSpc>
            </a:pPr>
            <a:r>
              <a:rPr lang="en-US" sz="2585" b="1" dirty="0">
                <a:solidFill>
                  <a:srgbClr val="1E3A5F"/>
                </a:solidFill>
                <a:latin typeface="Liter" pitchFamily="34" charset="0"/>
                <a:ea typeface="Liter" pitchFamily="34" charset="-122"/>
                <a:cs typeface="Liter" pitchFamily="34" charset="-120"/>
              </a:rPr>
              <a:t>Caractérisation hydrologique des bassins versants</a:t>
            </a:r>
            <a:endParaRPr lang="en-US" sz="1600" dirty="0"/>
          </a:p>
        </p:txBody>
      </p:sp>
      <p:sp>
        <p:nvSpPr>
          <p:cNvPr id="5" name="Shape 3"/>
          <p:cNvSpPr/>
          <p:nvPr/>
        </p:nvSpPr>
        <p:spPr>
          <a:xfrm>
            <a:off x="364757" y="1203698"/>
            <a:ext cx="5617257" cy="4450034"/>
          </a:xfrm>
          <a:custGeom>
            <a:avLst/>
            <a:gdLst/>
            <a:ahLst/>
            <a:cxnLst/>
            <a:rect l="l" t="t" r="r" b="b"/>
            <a:pathLst>
              <a:path w="5617257" h="4450034">
                <a:moveTo>
                  <a:pt x="109426" y="0"/>
                </a:moveTo>
                <a:lnTo>
                  <a:pt x="5507830" y="0"/>
                </a:lnTo>
                <a:cubicBezTo>
                  <a:pt x="5568265" y="0"/>
                  <a:pt x="5617257" y="48992"/>
                  <a:pt x="5617257" y="109426"/>
                </a:cubicBezTo>
                <a:lnTo>
                  <a:pt x="5617257" y="4340608"/>
                </a:lnTo>
                <a:cubicBezTo>
                  <a:pt x="5617257" y="4401043"/>
                  <a:pt x="5568265" y="4450034"/>
                  <a:pt x="5507830" y="4450034"/>
                </a:cubicBezTo>
                <a:lnTo>
                  <a:pt x="109426" y="4450034"/>
                </a:lnTo>
                <a:cubicBezTo>
                  <a:pt x="48992" y="4450034"/>
                  <a:pt x="0" y="4401043"/>
                  <a:pt x="0" y="4340608"/>
                </a:cubicBezTo>
                <a:lnTo>
                  <a:pt x="0" y="109426"/>
                </a:lnTo>
                <a:cubicBezTo>
                  <a:pt x="0" y="49032"/>
                  <a:pt x="49032" y="0"/>
                  <a:pt x="109426" y="0"/>
                </a:cubicBezTo>
                <a:close/>
              </a:path>
            </a:pathLst>
          </a:custGeom>
          <a:solidFill>
            <a:srgbClr val="FFFFFF"/>
          </a:solidFill>
          <a:ln/>
          <a:effectLst>
            <a:outerShdw blurRad="136784" dist="91189" dir="5400000" algn="bl" rotWithShape="0">
              <a:srgbClr val="000000">
                <a:alpha val="10196"/>
              </a:srgbClr>
            </a:outerShdw>
          </a:effectLst>
        </p:spPr>
      </p:sp>
      <p:sp>
        <p:nvSpPr>
          <p:cNvPr id="6" name="Shape 4"/>
          <p:cNvSpPr/>
          <p:nvPr/>
        </p:nvSpPr>
        <p:spPr>
          <a:xfrm>
            <a:off x="569933" y="1422552"/>
            <a:ext cx="182378" cy="182378"/>
          </a:xfrm>
          <a:custGeom>
            <a:avLst/>
            <a:gdLst/>
            <a:ahLst/>
            <a:cxnLst/>
            <a:rect l="l" t="t" r="r" b="b"/>
            <a:pathLst>
              <a:path w="182378" h="182378">
                <a:moveTo>
                  <a:pt x="34196" y="113987"/>
                </a:moveTo>
                <a:cubicBezTo>
                  <a:pt x="15317" y="113987"/>
                  <a:pt x="0" y="98670"/>
                  <a:pt x="0" y="79791"/>
                </a:cubicBezTo>
                <a:cubicBezTo>
                  <a:pt x="0" y="64652"/>
                  <a:pt x="9831" y="51793"/>
                  <a:pt x="23474" y="47304"/>
                </a:cubicBezTo>
                <a:cubicBezTo>
                  <a:pt x="23011" y="44918"/>
                  <a:pt x="22797" y="42424"/>
                  <a:pt x="22797" y="39895"/>
                </a:cubicBezTo>
                <a:cubicBezTo>
                  <a:pt x="22797" y="17846"/>
                  <a:pt x="40643" y="0"/>
                  <a:pt x="62693" y="0"/>
                </a:cubicBezTo>
                <a:cubicBezTo>
                  <a:pt x="78045" y="0"/>
                  <a:pt x="91367" y="8656"/>
                  <a:pt x="98028" y="21372"/>
                </a:cubicBezTo>
                <a:cubicBezTo>
                  <a:pt x="103265" y="15281"/>
                  <a:pt x="111030" y="11399"/>
                  <a:pt x="119686" y="11399"/>
                </a:cubicBezTo>
                <a:cubicBezTo>
                  <a:pt x="135430" y="11399"/>
                  <a:pt x="148182" y="24151"/>
                  <a:pt x="148182" y="39895"/>
                </a:cubicBezTo>
                <a:cubicBezTo>
                  <a:pt x="148182" y="41854"/>
                  <a:pt x="147969" y="43742"/>
                  <a:pt x="147613" y="45595"/>
                </a:cubicBezTo>
                <a:cubicBezTo>
                  <a:pt x="147791" y="45595"/>
                  <a:pt x="148004" y="45595"/>
                  <a:pt x="148182" y="45595"/>
                </a:cubicBezTo>
                <a:cubicBezTo>
                  <a:pt x="167062" y="45595"/>
                  <a:pt x="182378" y="60912"/>
                  <a:pt x="182378" y="79791"/>
                </a:cubicBezTo>
                <a:cubicBezTo>
                  <a:pt x="182378" y="98670"/>
                  <a:pt x="167062" y="113987"/>
                  <a:pt x="148182" y="113987"/>
                </a:cubicBezTo>
                <a:lnTo>
                  <a:pt x="34196" y="113987"/>
                </a:lnTo>
                <a:close/>
                <a:moveTo>
                  <a:pt x="34766" y="138280"/>
                </a:moveTo>
                <a:cubicBezTo>
                  <a:pt x="35158" y="137389"/>
                  <a:pt x="36048" y="136784"/>
                  <a:pt x="37046" y="136784"/>
                </a:cubicBezTo>
                <a:cubicBezTo>
                  <a:pt x="38043" y="136784"/>
                  <a:pt x="38934" y="137354"/>
                  <a:pt x="39325" y="138280"/>
                </a:cubicBezTo>
                <a:lnTo>
                  <a:pt x="50083" y="162573"/>
                </a:lnTo>
                <a:cubicBezTo>
                  <a:pt x="50866" y="164390"/>
                  <a:pt x="51294" y="166313"/>
                  <a:pt x="51294" y="168273"/>
                </a:cubicBezTo>
                <a:cubicBezTo>
                  <a:pt x="51294" y="176074"/>
                  <a:pt x="44847" y="182378"/>
                  <a:pt x="37046" y="182378"/>
                </a:cubicBezTo>
                <a:cubicBezTo>
                  <a:pt x="29245" y="182378"/>
                  <a:pt x="22797" y="176074"/>
                  <a:pt x="22797" y="168273"/>
                </a:cubicBezTo>
                <a:cubicBezTo>
                  <a:pt x="22797" y="166313"/>
                  <a:pt x="23225" y="164354"/>
                  <a:pt x="24008" y="162573"/>
                </a:cubicBezTo>
                <a:lnTo>
                  <a:pt x="34766" y="138280"/>
                </a:lnTo>
                <a:close/>
                <a:moveTo>
                  <a:pt x="88909" y="138280"/>
                </a:moveTo>
                <a:cubicBezTo>
                  <a:pt x="89301" y="137389"/>
                  <a:pt x="90192" y="136784"/>
                  <a:pt x="91189" y="136784"/>
                </a:cubicBezTo>
                <a:cubicBezTo>
                  <a:pt x="92187" y="136784"/>
                  <a:pt x="93077" y="137354"/>
                  <a:pt x="93469" y="138280"/>
                </a:cubicBezTo>
                <a:lnTo>
                  <a:pt x="104226" y="162573"/>
                </a:lnTo>
                <a:cubicBezTo>
                  <a:pt x="105010" y="164390"/>
                  <a:pt x="105438" y="166313"/>
                  <a:pt x="105438" y="168273"/>
                </a:cubicBezTo>
                <a:cubicBezTo>
                  <a:pt x="105438" y="176074"/>
                  <a:pt x="98990" y="182378"/>
                  <a:pt x="91189" y="182378"/>
                </a:cubicBezTo>
                <a:cubicBezTo>
                  <a:pt x="83388" y="182378"/>
                  <a:pt x="76941" y="176074"/>
                  <a:pt x="76941" y="168273"/>
                </a:cubicBezTo>
                <a:cubicBezTo>
                  <a:pt x="76941" y="166313"/>
                  <a:pt x="77368" y="164354"/>
                  <a:pt x="78152" y="162573"/>
                </a:cubicBezTo>
                <a:lnTo>
                  <a:pt x="88909" y="138280"/>
                </a:lnTo>
                <a:close/>
                <a:moveTo>
                  <a:pt x="132296" y="162573"/>
                </a:moveTo>
                <a:lnTo>
                  <a:pt x="143053" y="138280"/>
                </a:lnTo>
                <a:cubicBezTo>
                  <a:pt x="143445" y="137389"/>
                  <a:pt x="144335" y="136784"/>
                  <a:pt x="145333" y="136784"/>
                </a:cubicBezTo>
                <a:cubicBezTo>
                  <a:pt x="146330" y="136784"/>
                  <a:pt x="147221" y="137354"/>
                  <a:pt x="147613" y="138280"/>
                </a:cubicBezTo>
                <a:lnTo>
                  <a:pt x="158370" y="162573"/>
                </a:lnTo>
                <a:cubicBezTo>
                  <a:pt x="159154" y="164390"/>
                  <a:pt x="159581" y="166313"/>
                  <a:pt x="159581" y="168273"/>
                </a:cubicBezTo>
                <a:cubicBezTo>
                  <a:pt x="159581" y="176074"/>
                  <a:pt x="153134" y="182378"/>
                  <a:pt x="145333" y="182378"/>
                </a:cubicBezTo>
                <a:cubicBezTo>
                  <a:pt x="137532" y="182378"/>
                  <a:pt x="131085" y="176074"/>
                  <a:pt x="131085" y="168273"/>
                </a:cubicBezTo>
                <a:cubicBezTo>
                  <a:pt x="131085" y="166313"/>
                  <a:pt x="131512" y="164354"/>
                  <a:pt x="132296" y="162573"/>
                </a:cubicBezTo>
                <a:close/>
              </a:path>
            </a:pathLst>
          </a:custGeom>
          <a:solidFill>
            <a:srgbClr val="4A90A4"/>
          </a:solidFill>
          <a:ln/>
        </p:spPr>
      </p:sp>
      <p:sp>
        <p:nvSpPr>
          <p:cNvPr id="7" name="Text 5"/>
          <p:cNvSpPr/>
          <p:nvPr/>
        </p:nvSpPr>
        <p:spPr>
          <a:xfrm>
            <a:off x="775108" y="1386076"/>
            <a:ext cx="5115716" cy="255330"/>
          </a:xfrm>
          <a:prstGeom prst="rect">
            <a:avLst/>
          </a:prstGeom>
          <a:noFill/>
          <a:ln/>
        </p:spPr>
        <p:txBody>
          <a:bodyPr wrap="square" lIns="0" tIns="0" rIns="0" bIns="0" rtlCol="0" anchor="ctr"/>
          <a:lstStyle/>
          <a:p>
            <a:pPr>
              <a:lnSpc>
                <a:spcPct val="120000"/>
              </a:lnSpc>
            </a:pPr>
            <a:r>
              <a:rPr lang="en-US" sz="1436" b="1" dirty="0">
                <a:solidFill>
                  <a:srgbClr val="1E3A5F"/>
                </a:solidFill>
                <a:latin typeface="Liter" pitchFamily="34" charset="0"/>
                <a:ea typeface="Liter" pitchFamily="34" charset="-122"/>
                <a:cs typeface="Liter" pitchFamily="34" charset="-120"/>
              </a:rPr>
              <a:t>Paramètres hydrologiques clés</a:t>
            </a:r>
            <a:endParaRPr lang="en-US" sz="1600" dirty="0"/>
          </a:p>
        </p:txBody>
      </p:sp>
      <p:sp>
        <p:nvSpPr>
          <p:cNvPr id="8" name="Shape 6"/>
          <p:cNvSpPr/>
          <p:nvPr/>
        </p:nvSpPr>
        <p:spPr>
          <a:xfrm>
            <a:off x="565373" y="1787309"/>
            <a:ext cx="5234262" cy="838941"/>
          </a:xfrm>
          <a:custGeom>
            <a:avLst/>
            <a:gdLst/>
            <a:ahLst/>
            <a:cxnLst/>
            <a:rect l="l" t="t" r="r" b="b"/>
            <a:pathLst>
              <a:path w="5234262" h="838941">
                <a:moveTo>
                  <a:pt x="36476" y="0"/>
                </a:moveTo>
                <a:lnTo>
                  <a:pt x="5161307" y="0"/>
                </a:lnTo>
                <a:cubicBezTo>
                  <a:pt x="5201599" y="0"/>
                  <a:pt x="5234262" y="32663"/>
                  <a:pt x="5234262" y="72954"/>
                </a:cubicBezTo>
                <a:lnTo>
                  <a:pt x="5234262" y="765987"/>
                </a:lnTo>
                <a:cubicBezTo>
                  <a:pt x="5234262" y="806278"/>
                  <a:pt x="5201599" y="838941"/>
                  <a:pt x="5161307" y="838941"/>
                </a:cubicBezTo>
                <a:lnTo>
                  <a:pt x="36476" y="838941"/>
                </a:lnTo>
                <a:cubicBezTo>
                  <a:pt x="16331" y="838941"/>
                  <a:pt x="0" y="822610"/>
                  <a:pt x="0" y="802465"/>
                </a:cubicBezTo>
                <a:lnTo>
                  <a:pt x="0" y="36476"/>
                </a:lnTo>
                <a:cubicBezTo>
                  <a:pt x="0" y="16331"/>
                  <a:pt x="16331" y="0"/>
                  <a:pt x="36476" y="0"/>
                </a:cubicBezTo>
                <a:close/>
              </a:path>
            </a:pathLst>
          </a:custGeom>
          <a:solidFill>
            <a:srgbClr val="1E3A5F">
              <a:alpha val="5098"/>
            </a:srgbClr>
          </a:solidFill>
          <a:ln/>
        </p:spPr>
      </p:sp>
      <p:sp>
        <p:nvSpPr>
          <p:cNvPr id="9" name="Shape 7"/>
          <p:cNvSpPr/>
          <p:nvPr/>
        </p:nvSpPr>
        <p:spPr>
          <a:xfrm>
            <a:off x="565373" y="1787309"/>
            <a:ext cx="36476" cy="838941"/>
          </a:xfrm>
          <a:custGeom>
            <a:avLst/>
            <a:gdLst/>
            <a:ahLst/>
            <a:cxnLst/>
            <a:rect l="l" t="t" r="r" b="b"/>
            <a:pathLst>
              <a:path w="36476" h="838941">
                <a:moveTo>
                  <a:pt x="36476" y="0"/>
                </a:moveTo>
                <a:lnTo>
                  <a:pt x="36476" y="0"/>
                </a:lnTo>
                <a:lnTo>
                  <a:pt x="36476" y="838941"/>
                </a:lnTo>
                <a:lnTo>
                  <a:pt x="36476" y="838941"/>
                </a:lnTo>
                <a:cubicBezTo>
                  <a:pt x="16331" y="838941"/>
                  <a:pt x="0" y="822610"/>
                  <a:pt x="0" y="802465"/>
                </a:cubicBezTo>
                <a:lnTo>
                  <a:pt x="0" y="36476"/>
                </a:lnTo>
                <a:cubicBezTo>
                  <a:pt x="0" y="16331"/>
                  <a:pt x="16331" y="0"/>
                  <a:pt x="36476" y="0"/>
                </a:cubicBezTo>
                <a:close/>
              </a:path>
            </a:pathLst>
          </a:custGeom>
          <a:solidFill>
            <a:srgbClr val="1E3A5F"/>
          </a:solidFill>
          <a:ln/>
        </p:spPr>
      </p:sp>
      <p:sp>
        <p:nvSpPr>
          <p:cNvPr id="10" name="Shape 8"/>
          <p:cNvSpPr/>
          <p:nvPr/>
        </p:nvSpPr>
        <p:spPr>
          <a:xfrm>
            <a:off x="711276" y="1933212"/>
            <a:ext cx="145903" cy="145903"/>
          </a:xfrm>
          <a:custGeom>
            <a:avLst/>
            <a:gdLst/>
            <a:ahLst/>
            <a:cxnLst/>
            <a:rect l="l" t="t" r="r" b="b"/>
            <a:pathLst>
              <a:path w="145903" h="145903">
                <a:moveTo>
                  <a:pt x="27357" y="91189"/>
                </a:moveTo>
                <a:cubicBezTo>
                  <a:pt x="12254" y="91189"/>
                  <a:pt x="0" y="78936"/>
                  <a:pt x="0" y="63832"/>
                </a:cubicBezTo>
                <a:cubicBezTo>
                  <a:pt x="0" y="51721"/>
                  <a:pt x="7865" y="41434"/>
                  <a:pt x="18779" y="37844"/>
                </a:cubicBezTo>
                <a:cubicBezTo>
                  <a:pt x="18409" y="35934"/>
                  <a:pt x="18238" y="33939"/>
                  <a:pt x="18238" y="31916"/>
                </a:cubicBezTo>
                <a:cubicBezTo>
                  <a:pt x="18238" y="14277"/>
                  <a:pt x="32515" y="0"/>
                  <a:pt x="50154" y="0"/>
                </a:cubicBezTo>
                <a:cubicBezTo>
                  <a:pt x="62436" y="0"/>
                  <a:pt x="73094" y="6925"/>
                  <a:pt x="78423" y="17098"/>
                </a:cubicBezTo>
                <a:cubicBezTo>
                  <a:pt x="82612" y="12225"/>
                  <a:pt x="88824" y="9119"/>
                  <a:pt x="95749" y="9119"/>
                </a:cubicBezTo>
                <a:cubicBezTo>
                  <a:pt x="108344" y="9119"/>
                  <a:pt x="118546" y="19321"/>
                  <a:pt x="118546" y="31916"/>
                </a:cubicBezTo>
                <a:cubicBezTo>
                  <a:pt x="118546" y="33484"/>
                  <a:pt x="118375" y="34994"/>
                  <a:pt x="118090" y="36476"/>
                </a:cubicBezTo>
                <a:cubicBezTo>
                  <a:pt x="118233" y="36476"/>
                  <a:pt x="118404" y="36476"/>
                  <a:pt x="118546" y="36476"/>
                </a:cubicBezTo>
                <a:cubicBezTo>
                  <a:pt x="133649" y="36476"/>
                  <a:pt x="145903" y="48729"/>
                  <a:pt x="145903" y="63832"/>
                </a:cubicBezTo>
                <a:cubicBezTo>
                  <a:pt x="145903" y="78936"/>
                  <a:pt x="133649" y="91189"/>
                  <a:pt x="118546" y="91189"/>
                </a:cubicBezTo>
                <a:lnTo>
                  <a:pt x="27357" y="91189"/>
                </a:lnTo>
                <a:close/>
                <a:moveTo>
                  <a:pt x="29295" y="113873"/>
                </a:moveTo>
                <a:lnTo>
                  <a:pt x="20176" y="141229"/>
                </a:lnTo>
                <a:cubicBezTo>
                  <a:pt x="18979" y="144820"/>
                  <a:pt x="15103" y="146758"/>
                  <a:pt x="11513" y="145561"/>
                </a:cubicBezTo>
                <a:cubicBezTo>
                  <a:pt x="7922" y="144364"/>
                  <a:pt x="5984" y="140488"/>
                  <a:pt x="7181" y="136898"/>
                </a:cubicBezTo>
                <a:lnTo>
                  <a:pt x="16300" y="109541"/>
                </a:lnTo>
                <a:cubicBezTo>
                  <a:pt x="17497" y="105950"/>
                  <a:pt x="21372" y="104013"/>
                  <a:pt x="24963" y="105210"/>
                </a:cubicBezTo>
                <a:cubicBezTo>
                  <a:pt x="28554" y="106406"/>
                  <a:pt x="30491" y="110282"/>
                  <a:pt x="29295" y="113873"/>
                </a:cubicBezTo>
                <a:close/>
                <a:moveTo>
                  <a:pt x="63491" y="113873"/>
                </a:moveTo>
                <a:lnTo>
                  <a:pt x="54372" y="141229"/>
                </a:lnTo>
                <a:cubicBezTo>
                  <a:pt x="53175" y="144820"/>
                  <a:pt x="49299" y="146758"/>
                  <a:pt x="45709" y="145561"/>
                </a:cubicBezTo>
                <a:cubicBezTo>
                  <a:pt x="42118" y="144364"/>
                  <a:pt x="40180" y="140488"/>
                  <a:pt x="41377" y="136898"/>
                </a:cubicBezTo>
                <a:lnTo>
                  <a:pt x="50496" y="109541"/>
                </a:lnTo>
                <a:cubicBezTo>
                  <a:pt x="51693" y="105950"/>
                  <a:pt x="55568" y="104013"/>
                  <a:pt x="59159" y="105210"/>
                </a:cubicBezTo>
                <a:cubicBezTo>
                  <a:pt x="62750" y="106406"/>
                  <a:pt x="64687" y="110282"/>
                  <a:pt x="63491" y="113873"/>
                </a:cubicBezTo>
                <a:close/>
                <a:moveTo>
                  <a:pt x="95407" y="113873"/>
                </a:moveTo>
                <a:lnTo>
                  <a:pt x="86288" y="141229"/>
                </a:lnTo>
                <a:cubicBezTo>
                  <a:pt x="85091" y="144820"/>
                  <a:pt x="81215" y="146758"/>
                  <a:pt x="77625" y="145561"/>
                </a:cubicBezTo>
                <a:cubicBezTo>
                  <a:pt x="74034" y="144364"/>
                  <a:pt x="72096" y="140488"/>
                  <a:pt x="73293" y="136898"/>
                </a:cubicBezTo>
                <a:lnTo>
                  <a:pt x="82412" y="109541"/>
                </a:lnTo>
                <a:cubicBezTo>
                  <a:pt x="83609" y="105950"/>
                  <a:pt x="87485" y="104013"/>
                  <a:pt x="91075" y="105210"/>
                </a:cubicBezTo>
                <a:cubicBezTo>
                  <a:pt x="94666" y="106406"/>
                  <a:pt x="96604" y="110282"/>
                  <a:pt x="95407" y="113873"/>
                </a:cubicBezTo>
                <a:close/>
                <a:moveTo>
                  <a:pt x="129603" y="113873"/>
                </a:moveTo>
                <a:lnTo>
                  <a:pt x="120484" y="141229"/>
                </a:lnTo>
                <a:cubicBezTo>
                  <a:pt x="119287" y="144820"/>
                  <a:pt x="115411" y="146758"/>
                  <a:pt x="111821" y="145561"/>
                </a:cubicBezTo>
                <a:cubicBezTo>
                  <a:pt x="108230" y="144364"/>
                  <a:pt x="106292" y="140488"/>
                  <a:pt x="107489" y="136898"/>
                </a:cubicBezTo>
                <a:lnTo>
                  <a:pt x="116608" y="109541"/>
                </a:lnTo>
                <a:cubicBezTo>
                  <a:pt x="117805" y="105950"/>
                  <a:pt x="121681" y="104013"/>
                  <a:pt x="125271" y="105210"/>
                </a:cubicBezTo>
                <a:cubicBezTo>
                  <a:pt x="128862" y="106406"/>
                  <a:pt x="130800" y="110282"/>
                  <a:pt x="129603" y="113873"/>
                </a:cubicBezTo>
                <a:close/>
              </a:path>
            </a:pathLst>
          </a:custGeom>
          <a:solidFill>
            <a:srgbClr val="1E3A5F"/>
          </a:solidFill>
          <a:ln/>
        </p:spPr>
      </p:sp>
      <p:sp>
        <p:nvSpPr>
          <p:cNvPr id="11" name="Text 9"/>
          <p:cNvSpPr/>
          <p:nvPr/>
        </p:nvSpPr>
        <p:spPr>
          <a:xfrm>
            <a:off x="875417" y="1896736"/>
            <a:ext cx="4887743" cy="218854"/>
          </a:xfrm>
          <a:prstGeom prst="rect">
            <a:avLst/>
          </a:prstGeom>
          <a:noFill/>
          <a:ln/>
        </p:spPr>
        <p:txBody>
          <a:bodyPr wrap="square" lIns="0" tIns="0" rIns="0" bIns="0" rtlCol="0" anchor="ctr"/>
          <a:lstStyle/>
          <a:p>
            <a:pPr>
              <a:lnSpc>
                <a:spcPct val="130000"/>
              </a:lnSpc>
            </a:pPr>
            <a:r>
              <a:rPr lang="en-US" sz="1149" b="1" dirty="0">
                <a:solidFill>
                  <a:srgbClr val="1A202C"/>
                </a:solidFill>
                <a:latin typeface="Quattrocento Sans" pitchFamily="34" charset="0"/>
                <a:ea typeface="Quattrocento Sans" pitchFamily="34" charset="-122"/>
                <a:cs typeface="Quattrocento Sans" pitchFamily="34" charset="-120"/>
              </a:rPr>
              <a:t>Précipitations</a:t>
            </a:r>
            <a:endParaRPr lang="en-US" sz="1600" dirty="0"/>
          </a:p>
        </p:txBody>
      </p:sp>
      <p:sp>
        <p:nvSpPr>
          <p:cNvPr id="12" name="Text 10"/>
          <p:cNvSpPr/>
          <p:nvPr/>
        </p:nvSpPr>
        <p:spPr>
          <a:xfrm>
            <a:off x="693038" y="2152066"/>
            <a:ext cx="5061002" cy="364757"/>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Variabilité temporelle et spatiale. Dans les zones arides, écart-type de 40 à 200% de la moyenne annuelle.</a:t>
            </a:r>
            <a:endParaRPr lang="en-US" sz="1600" dirty="0"/>
          </a:p>
        </p:txBody>
      </p:sp>
      <p:sp>
        <p:nvSpPr>
          <p:cNvPr id="13" name="Shape 11"/>
          <p:cNvSpPr/>
          <p:nvPr/>
        </p:nvSpPr>
        <p:spPr>
          <a:xfrm>
            <a:off x="565373" y="2735677"/>
            <a:ext cx="5234262" cy="838941"/>
          </a:xfrm>
          <a:custGeom>
            <a:avLst/>
            <a:gdLst/>
            <a:ahLst/>
            <a:cxnLst/>
            <a:rect l="l" t="t" r="r" b="b"/>
            <a:pathLst>
              <a:path w="5234262" h="838941">
                <a:moveTo>
                  <a:pt x="36476" y="0"/>
                </a:moveTo>
                <a:lnTo>
                  <a:pt x="5161307" y="0"/>
                </a:lnTo>
                <a:cubicBezTo>
                  <a:pt x="5201599" y="0"/>
                  <a:pt x="5234262" y="32663"/>
                  <a:pt x="5234262" y="72954"/>
                </a:cubicBezTo>
                <a:lnTo>
                  <a:pt x="5234262" y="765987"/>
                </a:lnTo>
                <a:cubicBezTo>
                  <a:pt x="5234262" y="806278"/>
                  <a:pt x="5201599" y="838941"/>
                  <a:pt x="5161307" y="838941"/>
                </a:cubicBezTo>
                <a:lnTo>
                  <a:pt x="36476" y="838941"/>
                </a:lnTo>
                <a:cubicBezTo>
                  <a:pt x="16331" y="838941"/>
                  <a:pt x="0" y="822610"/>
                  <a:pt x="0" y="802465"/>
                </a:cubicBezTo>
                <a:lnTo>
                  <a:pt x="0" y="36476"/>
                </a:lnTo>
                <a:cubicBezTo>
                  <a:pt x="0" y="16331"/>
                  <a:pt x="16331" y="0"/>
                  <a:pt x="36476" y="0"/>
                </a:cubicBezTo>
                <a:close/>
              </a:path>
            </a:pathLst>
          </a:custGeom>
          <a:solidFill>
            <a:srgbClr val="4A90A4">
              <a:alpha val="5098"/>
            </a:srgbClr>
          </a:solidFill>
          <a:ln/>
        </p:spPr>
      </p:sp>
      <p:sp>
        <p:nvSpPr>
          <p:cNvPr id="14" name="Shape 12"/>
          <p:cNvSpPr/>
          <p:nvPr/>
        </p:nvSpPr>
        <p:spPr>
          <a:xfrm>
            <a:off x="565373" y="2735677"/>
            <a:ext cx="36476" cy="838941"/>
          </a:xfrm>
          <a:custGeom>
            <a:avLst/>
            <a:gdLst/>
            <a:ahLst/>
            <a:cxnLst/>
            <a:rect l="l" t="t" r="r" b="b"/>
            <a:pathLst>
              <a:path w="36476" h="838941">
                <a:moveTo>
                  <a:pt x="36476" y="0"/>
                </a:moveTo>
                <a:lnTo>
                  <a:pt x="36476" y="0"/>
                </a:lnTo>
                <a:lnTo>
                  <a:pt x="36476" y="838941"/>
                </a:lnTo>
                <a:lnTo>
                  <a:pt x="36476" y="838941"/>
                </a:lnTo>
                <a:cubicBezTo>
                  <a:pt x="16331" y="838941"/>
                  <a:pt x="0" y="822610"/>
                  <a:pt x="0" y="802465"/>
                </a:cubicBezTo>
                <a:lnTo>
                  <a:pt x="0" y="36476"/>
                </a:lnTo>
                <a:cubicBezTo>
                  <a:pt x="0" y="16331"/>
                  <a:pt x="16331" y="0"/>
                  <a:pt x="36476" y="0"/>
                </a:cubicBezTo>
                <a:close/>
              </a:path>
            </a:pathLst>
          </a:custGeom>
          <a:solidFill>
            <a:srgbClr val="4A90A4"/>
          </a:solidFill>
          <a:ln/>
        </p:spPr>
      </p:sp>
      <p:sp>
        <p:nvSpPr>
          <p:cNvPr id="15" name="Shape 13"/>
          <p:cNvSpPr/>
          <p:nvPr/>
        </p:nvSpPr>
        <p:spPr>
          <a:xfrm>
            <a:off x="711276" y="2881580"/>
            <a:ext cx="145903" cy="145903"/>
          </a:xfrm>
          <a:custGeom>
            <a:avLst/>
            <a:gdLst/>
            <a:ahLst/>
            <a:cxnLst/>
            <a:rect l="l" t="t" r="r" b="b"/>
            <a:pathLst>
              <a:path w="145903" h="145903">
                <a:moveTo>
                  <a:pt x="117007" y="35364"/>
                </a:moveTo>
                <a:cubicBezTo>
                  <a:pt x="122906" y="39810"/>
                  <a:pt x="130116" y="44113"/>
                  <a:pt x="138152" y="45196"/>
                </a:cubicBezTo>
                <a:cubicBezTo>
                  <a:pt x="141885" y="45709"/>
                  <a:pt x="145333" y="43058"/>
                  <a:pt x="145846" y="39325"/>
                </a:cubicBezTo>
                <a:cubicBezTo>
                  <a:pt x="146359" y="35592"/>
                  <a:pt x="143709" y="32144"/>
                  <a:pt x="139975" y="31631"/>
                </a:cubicBezTo>
                <a:cubicBezTo>
                  <a:pt x="135445" y="31033"/>
                  <a:pt x="130515" y="28411"/>
                  <a:pt x="125243" y="24450"/>
                </a:cubicBezTo>
                <a:cubicBezTo>
                  <a:pt x="114300" y="16186"/>
                  <a:pt x="99453" y="16186"/>
                  <a:pt x="88482" y="24450"/>
                </a:cubicBezTo>
                <a:cubicBezTo>
                  <a:pt x="81643" y="29608"/>
                  <a:pt x="76884" y="31945"/>
                  <a:pt x="72951" y="31945"/>
                </a:cubicBezTo>
                <a:cubicBezTo>
                  <a:pt x="69019" y="31945"/>
                  <a:pt x="64260" y="29608"/>
                  <a:pt x="57421" y="24450"/>
                </a:cubicBezTo>
                <a:cubicBezTo>
                  <a:pt x="46478" y="16186"/>
                  <a:pt x="31631" y="16186"/>
                  <a:pt x="20660" y="24450"/>
                </a:cubicBezTo>
                <a:cubicBezTo>
                  <a:pt x="15388" y="28411"/>
                  <a:pt x="10458" y="31033"/>
                  <a:pt x="5927" y="31631"/>
                </a:cubicBezTo>
                <a:cubicBezTo>
                  <a:pt x="2194" y="32144"/>
                  <a:pt x="-456" y="35564"/>
                  <a:pt x="57" y="39325"/>
                </a:cubicBezTo>
                <a:cubicBezTo>
                  <a:pt x="570" y="43087"/>
                  <a:pt x="3990" y="45709"/>
                  <a:pt x="7751" y="45196"/>
                </a:cubicBezTo>
                <a:cubicBezTo>
                  <a:pt x="15787" y="44113"/>
                  <a:pt x="23025" y="39810"/>
                  <a:pt x="28896" y="35364"/>
                </a:cubicBezTo>
                <a:cubicBezTo>
                  <a:pt x="34965" y="30776"/>
                  <a:pt x="43115" y="30776"/>
                  <a:pt x="49185" y="35364"/>
                </a:cubicBezTo>
                <a:cubicBezTo>
                  <a:pt x="56081" y="40579"/>
                  <a:pt x="64089" y="45595"/>
                  <a:pt x="72951" y="45595"/>
                </a:cubicBezTo>
                <a:cubicBezTo>
                  <a:pt x="81814" y="45595"/>
                  <a:pt x="89793" y="40551"/>
                  <a:pt x="96718" y="35364"/>
                </a:cubicBezTo>
                <a:cubicBezTo>
                  <a:pt x="102787" y="30776"/>
                  <a:pt x="110937" y="30776"/>
                  <a:pt x="117007" y="35364"/>
                </a:cubicBezTo>
                <a:close/>
                <a:moveTo>
                  <a:pt x="117007" y="76399"/>
                </a:moveTo>
                <a:cubicBezTo>
                  <a:pt x="122906" y="80845"/>
                  <a:pt x="130116" y="85148"/>
                  <a:pt x="138152" y="86231"/>
                </a:cubicBezTo>
                <a:cubicBezTo>
                  <a:pt x="141885" y="86744"/>
                  <a:pt x="145333" y="84094"/>
                  <a:pt x="145846" y="80361"/>
                </a:cubicBezTo>
                <a:cubicBezTo>
                  <a:pt x="146359" y="76627"/>
                  <a:pt x="143709" y="73179"/>
                  <a:pt x="139975" y="72666"/>
                </a:cubicBezTo>
                <a:cubicBezTo>
                  <a:pt x="135445" y="72068"/>
                  <a:pt x="130515" y="69446"/>
                  <a:pt x="125243" y="65485"/>
                </a:cubicBezTo>
                <a:cubicBezTo>
                  <a:pt x="114300" y="57221"/>
                  <a:pt x="99453" y="57221"/>
                  <a:pt x="88482" y="65485"/>
                </a:cubicBezTo>
                <a:cubicBezTo>
                  <a:pt x="81643" y="70643"/>
                  <a:pt x="76884" y="72980"/>
                  <a:pt x="72951" y="72980"/>
                </a:cubicBezTo>
                <a:cubicBezTo>
                  <a:pt x="69019" y="72980"/>
                  <a:pt x="64260" y="70643"/>
                  <a:pt x="57421" y="65485"/>
                </a:cubicBezTo>
                <a:cubicBezTo>
                  <a:pt x="46478" y="57221"/>
                  <a:pt x="31631" y="57221"/>
                  <a:pt x="20660" y="65485"/>
                </a:cubicBezTo>
                <a:cubicBezTo>
                  <a:pt x="15388" y="69446"/>
                  <a:pt x="10458" y="72068"/>
                  <a:pt x="5927" y="72666"/>
                </a:cubicBezTo>
                <a:cubicBezTo>
                  <a:pt x="2194" y="73151"/>
                  <a:pt x="-456" y="76599"/>
                  <a:pt x="57" y="80361"/>
                </a:cubicBezTo>
                <a:cubicBezTo>
                  <a:pt x="570" y="84122"/>
                  <a:pt x="3990" y="86744"/>
                  <a:pt x="7751" y="86231"/>
                </a:cubicBezTo>
                <a:cubicBezTo>
                  <a:pt x="15787" y="85148"/>
                  <a:pt x="23025" y="80845"/>
                  <a:pt x="28896" y="76399"/>
                </a:cubicBezTo>
                <a:cubicBezTo>
                  <a:pt x="34965" y="71812"/>
                  <a:pt x="43115" y="71812"/>
                  <a:pt x="49185" y="76399"/>
                </a:cubicBezTo>
                <a:cubicBezTo>
                  <a:pt x="56081" y="81614"/>
                  <a:pt x="64089" y="86630"/>
                  <a:pt x="72951" y="86630"/>
                </a:cubicBezTo>
                <a:cubicBezTo>
                  <a:pt x="81814" y="86630"/>
                  <a:pt x="89793" y="81586"/>
                  <a:pt x="96718" y="76399"/>
                </a:cubicBezTo>
                <a:cubicBezTo>
                  <a:pt x="102787" y="71812"/>
                  <a:pt x="110937" y="71812"/>
                  <a:pt x="117007" y="76399"/>
                </a:cubicBezTo>
                <a:close/>
                <a:moveTo>
                  <a:pt x="96718" y="117435"/>
                </a:moveTo>
                <a:cubicBezTo>
                  <a:pt x="102787" y="112847"/>
                  <a:pt x="110937" y="112847"/>
                  <a:pt x="117007" y="117435"/>
                </a:cubicBezTo>
                <a:cubicBezTo>
                  <a:pt x="122906" y="121880"/>
                  <a:pt x="130116" y="126183"/>
                  <a:pt x="138152" y="127266"/>
                </a:cubicBezTo>
                <a:cubicBezTo>
                  <a:pt x="141885" y="127779"/>
                  <a:pt x="145333" y="125129"/>
                  <a:pt x="145846" y="121396"/>
                </a:cubicBezTo>
                <a:cubicBezTo>
                  <a:pt x="146359" y="117663"/>
                  <a:pt x="143709" y="114215"/>
                  <a:pt x="139975" y="113702"/>
                </a:cubicBezTo>
                <a:cubicBezTo>
                  <a:pt x="135445" y="113103"/>
                  <a:pt x="130515" y="110481"/>
                  <a:pt x="125243" y="106520"/>
                </a:cubicBezTo>
                <a:cubicBezTo>
                  <a:pt x="114300" y="98256"/>
                  <a:pt x="99453" y="98256"/>
                  <a:pt x="88482" y="106520"/>
                </a:cubicBezTo>
                <a:cubicBezTo>
                  <a:pt x="81643" y="111678"/>
                  <a:pt x="76884" y="114015"/>
                  <a:pt x="72951" y="114015"/>
                </a:cubicBezTo>
                <a:cubicBezTo>
                  <a:pt x="69019" y="114015"/>
                  <a:pt x="64260" y="111678"/>
                  <a:pt x="57421" y="106520"/>
                </a:cubicBezTo>
                <a:cubicBezTo>
                  <a:pt x="46478" y="98256"/>
                  <a:pt x="31631" y="98256"/>
                  <a:pt x="20660" y="106520"/>
                </a:cubicBezTo>
                <a:cubicBezTo>
                  <a:pt x="15388" y="110481"/>
                  <a:pt x="10458" y="113103"/>
                  <a:pt x="5927" y="113702"/>
                </a:cubicBezTo>
                <a:cubicBezTo>
                  <a:pt x="2194" y="114215"/>
                  <a:pt x="-456" y="117634"/>
                  <a:pt x="57" y="121396"/>
                </a:cubicBezTo>
                <a:cubicBezTo>
                  <a:pt x="570" y="125157"/>
                  <a:pt x="3990" y="127779"/>
                  <a:pt x="7751" y="127266"/>
                </a:cubicBezTo>
                <a:cubicBezTo>
                  <a:pt x="15787" y="126183"/>
                  <a:pt x="23025" y="121880"/>
                  <a:pt x="28896" y="117435"/>
                </a:cubicBezTo>
                <a:cubicBezTo>
                  <a:pt x="34965" y="112847"/>
                  <a:pt x="43115" y="112847"/>
                  <a:pt x="49185" y="117435"/>
                </a:cubicBezTo>
                <a:cubicBezTo>
                  <a:pt x="56081" y="122650"/>
                  <a:pt x="64089" y="127665"/>
                  <a:pt x="72951" y="127665"/>
                </a:cubicBezTo>
                <a:cubicBezTo>
                  <a:pt x="81814" y="127665"/>
                  <a:pt x="89793" y="122621"/>
                  <a:pt x="96718" y="117435"/>
                </a:cubicBezTo>
                <a:close/>
              </a:path>
            </a:pathLst>
          </a:custGeom>
          <a:solidFill>
            <a:srgbClr val="4A90A4"/>
          </a:solidFill>
          <a:ln/>
        </p:spPr>
      </p:sp>
      <p:sp>
        <p:nvSpPr>
          <p:cNvPr id="16" name="Text 14"/>
          <p:cNvSpPr/>
          <p:nvPr/>
        </p:nvSpPr>
        <p:spPr>
          <a:xfrm>
            <a:off x="875417" y="2845104"/>
            <a:ext cx="4887743" cy="218854"/>
          </a:xfrm>
          <a:prstGeom prst="rect">
            <a:avLst/>
          </a:prstGeom>
          <a:noFill/>
          <a:ln/>
        </p:spPr>
        <p:txBody>
          <a:bodyPr wrap="square" lIns="0" tIns="0" rIns="0" bIns="0" rtlCol="0" anchor="ctr"/>
          <a:lstStyle/>
          <a:p>
            <a:pPr>
              <a:lnSpc>
                <a:spcPct val="130000"/>
              </a:lnSpc>
            </a:pPr>
            <a:r>
              <a:rPr lang="en-US" sz="1149" b="1" dirty="0">
                <a:solidFill>
                  <a:srgbClr val="1A202C"/>
                </a:solidFill>
                <a:latin typeface="Quattrocento Sans" pitchFamily="34" charset="0"/>
                <a:ea typeface="Quattrocento Sans" pitchFamily="34" charset="-122"/>
                <a:cs typeface="Quattrocento Sans" pitchFamily="34" charset="-120"/>
              </a:rPr>
              <a:t>Ruissellement</a:t>
            </a:r>
            <a:endParaRPr lang="en-US" sz="1600" dirty="0"/>
          </a:p>
        </p:txBody>
      </p:sp>
      <p:sp>
        <p:nvSpPr>
          <p:cNvPr id="17" name="Text 15"/>
          <p:cNvSpPr/>
          <p:nvPr/>
        </p:nvSpPr>
        <p:spPr>
          <a:xfrm>
            <a:off x="693038" y="3100434"/>
            <a:ext cx="5061002" cy="364757"/>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Écoulement superficiel généré lorsque l'intensité des précipitations dépasse la capacité d'infiltration du sol.</a:t>
            </a:r>
            <a:endParaRPr lang="en-US" sz="1600" dirty="0"/>
          </a:p>
        </p:txBody>
      </p:sp>
      <p:sp>
        <p:nvSpPr>
          <p:cNvPr id="18" name="Shape 16"/>
          <p:cNvSpPr/>
          <p:nvPr/>
        </p:nvSpPr>
        <p:spPr>
          <a:xfrm>
            <a:off x="565373" y="3684045"/>
            <a:ext cx="5234262" cy="838941"/>
          </a:xfrm>
          <a:custGeom>
            <a:avLst/>
            <a:gdLst/>
            <a:ahLst/>
            <a:cxnLst/>
            <a:rect l="l" t="t" r="r" b="b"/>
            <a:pathLst>
              <a:path w="5234262" h="838941">
                <a:moveTo>
                  <a:pt x="36476" y="0"/>
                </a:moveTo>
                <a:lnTo>
                  <a:pt x="5161307" y="0"/>
                </a:lnTo>
                <a:cubicBezTo>
                  <a:pt x="5201599" y="0"/>
                  <a:pt x="5234262" y="32663"/>
                  <a:pt x="5234262" y="72954"/>
                </a:cubicBezTo>
                <a:lnTo>
                  <a:pt x="5234262" y="765987"/>
                </a:lnTo>
                <a:cubicBezTo>
                  <a:pt x="5234262" y="806278"/>
                  <a:pt x="5201599" y="838941"/>
                  <a:pt x="5161307" y="838941"/>
                </a:cubicBezTo>
                <a:lnTo>
                  <a:pt x="36476" y="838941"/>
                </a:lnTo>
                <a:cubicBezTo>
                  <a:pt x="16331" y="838941"/>
                  <a:pt x="0" y="822610"/>
                  <a:pt x="0" y="802465"/>
                </a:cubicBezTo>
                <a:lnTo>
                  <a:pt x="0" y="36476"/>
                </a:lnTo>
                <a:cubicBezTo>
                  <a:pt x="0" y="16331"/>
                  <a:pt x="16331" y="0"/>
                  <a:pt x="36476" y="0"/>
                </a:cubicBezTo>
                <a:close/>
              </a:path>
            </a:pathLst>
          </a:custGeom>
          <a:solidFill>
            <a:srgbClr val="2E7D32">
              <a:alpha val="5098"/>
            </a:srgbClr>
          </a:solidFill>
          <a:ln/>
        </p:spPr>
      </p:sp>
      <p:sp>
        <p:nvSpPr>
          <p:cNvPr id="19" name="Shape 17"/>
          <p:cNvSpPr/>
          <p:nvPr/>
        </p:nvSpPr>
        <p:spPr>
          <a:xfrm>
            <a:off x="565373" y="3684045"/>
            <a:ext cx="36476" cy="838941"/>
          </a:xfrm>
          <a:custGeom>
            <a:avLst/>
            <a:gdLst/>
            <a:ahLst/>
            <a:cxnLst/>
            <a:rect l="l" t="t" r="r" b="b"/>
            <a:pathLst>
              <a:path w="36476" h="838941">
                <a:moveTo>
                  <a:pt x="36476" y="0"/>
                </a:moveTo>
                <a:lnTo>
                  <a:pt x="36476" y="0"/>
                </a:lnTo>
                <a:lnTo>
                  <a:pt x="36476" y="838941"/>
                </a:lnTo>
                <a:lnTo>
                  <a:pt x="36476" y="838941"/>
                </a:lnTo>
                <a:cubicBezTo>
                  <a:pt x="16331" y="838941"/>
                  <a:pt x="0" y="822610"/>
                  <a:pt x="0" y="802465"/>
                </a:cubicBezTo>
                <a:lnTo>
                  <a:pt x="0" y="36476"/>
                </a:lnTo>
                <a:cubicBezTo>
                  <a:pt x="0" y="16331"/>
                  <a:pt x="16331" y="0"/>
                  <a:pt x="36476" y="0"/>
                </a:cubicBezTo>
                <a:close/>
              </a:path>
            </a:pathLst>
          </a:custGeom>
          <a:solidFill>
            <a:srgbClr val="2E7D32"/>
          </a:solidFill>
          <a:ln/>
        </p:spPr>
      </p:sp>
      <p:sp>
        <p:nvSpPr>
          <p:cNvPr id="20" name="Shape 18"/>
          <p:cNvSpPr/>
          <p:nvPr/>
        </p:nvSpPr>
        <p:spPr>
          <a:xfrm>
            <a:off x="729514" y="3829948"/>
            <a:ext cx="109427" cy="145903"/>
          </a:xfrm>
          <a:custGeom>
            <a:avLst/>
            <a:gdLst/>
            <a:ahLst/>
            <a:cxnLst/>
            <a:rect l="l" t="t" r="r" b="b"/>
            <a:pathLst>
              <a:path w="109427" h="145903">
                <a:moveTo>
                  <a:pt x="48273" y="143224"/>
                </a:moveTo>
                <a:cubicBezTo>
                  <a:pt x="51835" y="146786"/>
                  <a:pt x="57620" y="146786"/>
                  <a:pt x="61182" y="143224"/>
                </a:cubicBezTo>
                <a:lnTo>
                  <a:pt x="106777" y="97629"/>
                </a:lnTo>
                <a:cubicBezTo>
                  <a:pt x="110339" y="94067"/>
                  <a:pt x="110339" y="88283"/>
                  <a:pt x="106777" y="84720"/>
                </a:cubicBezTo>
                <a:cubicBezTo>
                  <a:pt x="103215" y="81158"/>
                  <a:pt x="97430" y="81158"/>
                  <a:pt x="93868" y="84720"/>
                </a:cubicBezTo>
                <a:lnTo>
                  <a:pt x="63832" y="114756"/>
                </a:lnTo>
                <a:lnTo>
                  <a:pt x="63832" y="9119"/>
                </a:lnTo>
                <a:cubicBezTo>
                  <a:pt x="63832" y="4075"/>
                  <a:pt x="59757" y="0"/>
                  <a:pt x="54714" y="0"/>
                </a:cubicBezTo>
                <a:cubicBezTo>
                  <a:pt x="49670" y="0"/>
                  <a:pt x="45595" y="4075"/>
                  <a:pt x="45595" y="9119"/>
                </a:cubicBezTo>
                <a:lnTo>
                  <a:pt x="45595" y="114756"/>
                </a:lnTo>
                <a:lnTo>
                  <a:pt x="15559" y="84720"/>
                </a:lnTo>
                <a:cubicBezTo>
                  <a:pt x="11997" y="81158"/>
                  <a:pt x="6212" y="81158"/>
                  <a:pt x="2650" y="84720"/>
                </a:cubicBezTo>
                <a:cubicBezTo>
                  <a:pt x="-912" y="88283"/>
                  <a:pt x="-912" y="94067"/>
                  <a:pt x="2650" y="97629"/>
                </a:cubicBezTo>
                <a:lnTo>
                  <a:pt x="48245" y="143224"/>
                </a:lnTo>
                <a:close/>
              </a:path>
            </a:pathLst>
          </a:custGeom>
          <a:solidFill>
            <a:srgbClr val="2E7D32"/>
          </a:solidFill>
          <a:ln/>
        </p:spPr>
      </p:sp>
      <p:sp>
        <p:nvSpPr>
          <p:cNvPr id="21" name="Text 19"/>
          <p:cNvSpPr/>
          <p:nvPr/>
        </p:nvSpPr>
        <p:spPr>
          <a:xfrm>
            <a:off x="875417" y="3793472"/>
            <a:ext cx="4887743" cy="218854"/>
          </a:xfrm>
          <a:prstGeom prst="rect">
            <a:avLst/>
          </a:prstGeom>
          <a:noFill/>
          <a:ln/>
        </p:spPr>
        <p:txBody>
          <a:bodyPr wrap="square" lIns="0" tIns="0" rIns="0" bIns="0" rtlCol="0" anchor="ctr"/>
          <a:lstStyle/>
          <a:p>
            <a:pPr>
              <a:lnSpc>
                <a:spcPct val="130000"/>
              </a:lnSpc>
            </a:pPr>
            <a:r>
              <a:rPr lang="en-US" sz="1149" b="1" dirty="0">
                <a:solidFill>
                  <a:srgbClr val="1A202C"/>
                </a:solidFill>
                <a:latin typeface="Quattrocento Sans" pitchFamily="34" charset="0"/>
                <a:ea typeface="Quattrocento Sans" pitchFamily="34" charset="-122"/>
                <a:cs typeface="Quattrocento Sans" pitchFamily="34" charset="-120"/>
              </a:rPr>
              <a:t>Infiltration</a:t>
            </a:r>
            <a:endParaRPr lang="en-US" sz="1600" dirty="0"/>
          </a:p>
        </p:txBody>
      </p:sp>
      <p:sp>
        <p:nvSpPr>
          <p:cNvPr id="22" name="Text 20"/>
          <p:cNvSpPr/>
          <p:nvPr/>
        </p:nvSpPr>
        <p:spPr>
          <a:xfrm>
            <a:off x="693038" y="4048802"/>
            <a:ext cx="5061002" cy="364757"/>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Flux d'eau traversant la surface du sol. Dépend de la texture, structure et teneur en eau initiale.</a:t>
            </a:r>
            <a:endParaRPr lang="en-US" sz="1600" dirty="0"/>
          </a:p>
        </p:txBody>
      </p:sp>
      <p:sp>
        <p:nvSpPr>
          <p:cNvPr id="23" name="Shape 21"/>
          <p:cNvSpPr/>
          <p:nvPr/>
        </p:nvSpPr>
        <p:spPr>
          <a:xfrm>
            <a:off x="565373" y="4632413"/>
            <a:ext cx="5234262" cy="838941"/>
          </a:xfrm>
          <a:custGeom>
            <a:avLst/>
            <a:gdLst/>
            <a:ahLst/>
            <a:cxnLst/>
            <a:rect l="l" t="t" r="r" b="b"/>
            <a:pathLst>
              <a:path w="5234262" h="838941">
                <a:moveTo>
                  <a:pt x="36476" y="0"/>
                </a:moveTo>
                <a:lnTo>
                  <a:pt x="5161307" y="0"/>
                </a:lnTo>
                <a:cubicBezTo>
                  <a:pt x="5201599" y="0"/>
                  <a:pt x="5234262" y="32663"/>
                  <a:pt x="5234262" y="72954"/>
                </a:cubicBezTo>
                <a:lnTo>
                  <a:pt x="5234262" y="765987"/>
                </a:lnTo>
                <a:cubicBezTo>
                  <a:pt x="5234262" y="806278"/>
                  <a:pt x="5201599" y="838941"/>
                  <a:pt x="5161307" y="838941"/>
                </a:cubicBezTo>
                <a:lnTo>
                  <a:pt x="36476" y="838941"/>
                </a:lnTo>
                <a:cubicBezTo>
                  <a:pt x="16331" y="838941"/>
                  <a:pt x="0" y="822610"/>
                  <a:pt x="0" y="802465"/>
                </a:cubicBezTo>
                <a:lnTo>
                  <a:pt x="0" y="36476"/>
                </a:lnTo>
                <a:cubicBezTo>
                  <a:pt x="0" y="16331"/>
                  <a:pt x="16331" y="0"/>
                  <a:pt x="36476" y="0"/>
                </a:cubicBezTo>
                <a:close/>
              </a:path>
            </a:pathLst>
          </a:custGeom>
          <a:solidFill>
            <a:srgbClr val="1E3A5F">
              <a:alpha val="5098"/>
            </a:srgbClr>
          </a:solidFill>
          <a:ln/>
        </p:spPr>
      </p:sp>
      <p:sp>
        <p:nvSpPr>
          <p:cNvPr id="24" name="Shape 22"/>
          <p:cNvSpPr/>
          <p:nvPr/>
        </p:nvSpPr>
        <p:spPr>
          <a:xfrm>
            <a:off x="565373" y="4632413"/>
            <a:ext cx="36476" cy="838941"/>
          </a:xfrm>
          <a:custGeom>
            <a:avLst/>
            <a:gdLst/>
            <a:ahLst/>
            <a:cxnLst/>
            <a:rect l="l" t="t" r="r" b="b"/>
            <a:pathLst>
              <a:path w="36476" h="838941">
                <a:moveTo>
                  <a:pt x="36476" y="0"/>
                </a:moveTo>
                <a:lnTo>
                  <a:pt x="36476" y="0"/>
                </a:lnTo>
                <a:lnTo>
                  <a:pt x="36476" y="838941"/>
                </a:lnTo>
                <a:lnTo>
                  <a:pt x="36476" y="838941"/>
                </a:lnTo>
                <a:cubicBezTo>
                  <a:pt x="16331" y="838941"/>
                  <a:pt x="0" y="822610"/>
                  <a:pt x="0" y="802465"/>
                </a:cubicBezTo>
                <a:lnTo>
                  <a:pt x="0" y="36476"/>
                </a:lnTo>
                <a:cubicBezTo>
                  <a:pt x="0" y="16331"/>
                  <a:pt x="16331" y="0"/>
                  <a:pt x="36476" y="0"/>
                </a:cubicBezTo>
                <a:close/>
              </a:path>
            </a:pathLst>
          </a:custGeom>
          <a:solidFill>
            <a:srgbClr val="1E3A5F"/>
          </a:solidFill>
          <a:ln/>
        </p:spPr>
      </p:sp>
      <p:sp>
        <p:nvSpPr>
          <p:cNvPr id="25" name="Shape 23"/>
          <p:cNvSpPr/>
          <p:nvPr/>
        </p:nvSpPr>
        <p:spPr>
          <a:xfrm>
            <a:off x="702157" y="4778316"/>
            <a:ext cx="164141" cy="145903"/>
          </a:xfrm>
          <a:custGeom>
            <a:avLst/>
            <a:gdLst/>
            <a:ahLst/>
            <a:cxnLst/>
            <a:rect l="l" t="t" r="r" b="b"/>
            <a:pathLst>
              <a:path w="164141" h="145903">
                <a:moveTo>
                  <a:pt x="50781" y="-2878"/>
                </a:moveTo>
                <a:cubicBezTo>
                  <a:pt x="52890" y="-3762"/>
                  <a:pt x="55283" y="-3505"/>
                  <a:pt x="57193" y="-2251"/>
                </a:cubicBezTo>
                <a:lnTo>
                  <a:pt x="82213" y="14334"/>
                </a:lnTo>
                <a:lnTo>
                  <a:pt x="107233" y="-2251"/>
                </a:lnTo>
                <a:cubicBezTo>
                  <a:pt x="109142" y="-3505"/>
                  <a:pt x="111536" y="-3733"/>
                  <a:pt x="113645" y="-2878"/>
                </a:cubicBezTo>
                <a:cubicBezTo>
                  <a:pt x="115753" y="-2023"/>
                  <a:pt x="117235" y="-142"/>
                  <a:pt x="117691" y="2080"/>
                </a:cubicBezTo>
                <a:lnTo>
                  <a:pt x="123647" y="31489"/>
                </a:lnTo>
                <a:lnTo>
                  <a:pt x="153055" y="37445"/>
                </a:lnTo>
                <a:cubicBezTo>
                  <a:pt x="155278" y="37901"/>
                  <a:pt x="157159" y="39439"/>
                  <a:pt x="158014" y="41520"/>
                </a:cubicBezTo>
                <a:cubicBezTo>
                  <a:pt x="158869" y="43600"/>
                  <a:pt x="158641" y="46022"/>
                  <a:pt x="157387" y="47931"/>
                </a:cubicBezTo>
                <a:lnTo>
                  <a:pt x="140802" y="72951"/>
                </a:lnTo>
                <a:lnTo>
                  <a:pt x="157387" y="97971"/>
                </a:lnTo>
                <a:cubicBezTo>
                  <a:pt x="158641" y="99881"/>
                  <a:pt x="158869" y="102274"/>
                  <a:pt x="158014" y="104383"/>
                </a:cubicBezTo>
                <a:cubicBezTo>
                  <a:pt x="157159" y="106492"/>
                  <a:pt x="155278" y="108031"/>
                  <a:pt x="153055" y="108458"/>
                </a:cubicBezTo>
                <a:lnTo>
                  <a:pt x="123618" y="114385"/>
                </a:lnTo>
                <a:lnTo>
                  <a:pt x="117691" y="143823"/>
                </a:lnTo>
                <a:cubicBezTo>
                  <a:pt x="117235" y="146045"/>
                  <a:pt x="115696" y="147926"/>
                  <a:pt x="113616" y="148781"/>
                </a:cubicBezTo>
                <a:cubicBezTo>
                  <a:pt x="111536" y="149636"/>
                  <a:pt x="109114" y="149408"/>
                  <a:pt x="107204" y="148154"/>
                </a:cubicBezTo>
                <a:lnTo>
                  <a:pt x="82184" y="131569"/>
                </a:lnTo>
                <a:lnTo>
                  <a:pt x="57164" y="148154"/>
                </a:lnTo>
                <a:cubicBezTo>
                  <a:pt x="55255" y="149408"/>
                  <a:pt x="52861" y="149636"/>
                  <a:pt x="50753" y="148781"/>
                </a:cubicBezTo>
                <a:cubicBezTo>
                  <a:pt x="48644" y="147926"/>
                  <a:pt x="47105" y="146045"/>
                  <a:pt x="46677" y="143823"/>
                </a:cubicBezTo>
                <a:lnTo>
                  <a:pt x="40750" y="114385"/>
                </a:lnTo>
                <a:lnTo>
                  <a:pt x="11313" y="108430"/>
                </a:lnTo>
                <a:cubicBezTo>
                  <a:pt x="9090" y="107974"/>
                  <a:pt x="7210" y="106435"/>
                  <a:pt x="6355" y="104355"/>
                </a:cubicBezTo>
                <a:cubicBezTo>
                  <a:pt x="5500" y="102274"/>
                  <a:pt x="5728" y="99852"/>
                  <a:pt x="6982" y="97943"/>
                </a:cubicBezTo>
                <a:lnTo>
                  <a:pt x="23567" y="72951"/>
                </a:lnTo>
                <a:lnTo>
                  <a:pt x="6982" y="47931"/>
                </a:lnTo>
                <a:cubicBezTo>
                  <a:pt x="5728" y="46022"/>
                  <a:pt x="5500" y="43628"/>
                  <a:pt x="6355" y="41520"/>
                </a:cubicBezTo>
                <a:cubicBezTo>
                  <a:pt x="7210" y="39411"/>
                  <a:pt x="9090" y="37872"/>
                  <a:pt x="11313" y="37445"/>
                </a:cubicBezTo>
                <a:lnTo>
                  <a:pt x="40750" y="31517"/>
                </a:lnTo>
                <a:lnTo>
                  <a:pt x="46706" y="2080"/>
                </a:lnTo>
                <a:cubicBezTo>
                  <a:pt x="47162" y="-142"/>
                  <a:pt x="48701" y="-2023"/>
                  <a:pt x="50781" y="-2878"/>
                </a:cubicBezTo>
                <a:close/>
                <a:moveTo>
                  <a:pt x="59159" y="72951"/>
                </a:moveTo>
                <a:cubicBezTo>
                  <a:pt x="59159" y="64766"/>
                  <a:pt x="63526" y="57202"/>
                  <a:pt x="70615" y="53110"/>
                </a:cubicBezTo>
                <a:cubicBezTo>
                  <a:pt x="77703" y="49017"/>
                  <a:pt x="86437" y="49017"/>
                  <a:pt x="93526" y="53110"/>
                </a:cubicBezTo>
                <a:cubicBezTo>
                  <a:pt x="100615" y="57202"/>
                  <a:pt x="104982" y="64766"/>
                  <a:pt x="104982" y="72951"/>
                </a:cubicBezTo>
                <a:cubicBezTo>
                  <a:pt x="104982" y="85596"/>
                  <a:pt x="94715" y="95863"/>
                  <a:pt x="82070" y="95863"/>
                </a:cubicBezTo>
                <a:cubicBezTo>
                  <a:pt x="69425" y="95863"/>
                  <a:pt x="59159" y="85596"/>
                  <a:pt x="59159" y="72951"/>
                </a:cubicBezTo>
                <a:close/>
                <a:moveTo>
                  <a:pt x="118660" y="72951"/>
                </a:moveTo>
                <a:cubicBezTo>
                  <a:pt x="118660" y="52757"/>
                  <a:pt x="102265" y="36362"/>
                  <a:pt x="82070" y="36362"/>
                </a:cubicBezTo>
                <a:cubicBezTo>
                  <a:pt x="61876" y="36362"/>
                  <a:pt x="45481" y="52757"/>
                  <a:pt x="45481" y="72951"/>
                </a:cubicBezTo>
                <a:cubicBezTo>
                  <a:pt x="45481" y="86024"/>
                  <a:pt x="52455" y="98103"/>
                  <a:pt x="63775" y="104639"/>
                </a:cubicBezTo>
                <a:cubicBezTo>
                  <a:pt x="75096" y="111175"/>
                  <a:pt x="89044" y="111175"/>
                  <a:pt x="100365" y="104639"/>
                </a:cubicBezTo>
                <a:cubicBezTo>
                  <a:pt x="111686" y="98103"/>
                  <a:pt x="118660" y="86024"/>
                  <a:pt x="118660" y="72951"/>
                </a:cubicBezTo>
                <a:close/>
              </a:path>
            </a:pathLst>
          </a:custGeom>
          <a:solidFill>
            <a:srgbClr val="1E3A5F"/>
          </a:solidFill>
          <a:ln/>
        </p:spPr>
      </p:sp>
      <p:sp>
        <p:nvSpPr>
          <p:cNvPr id="26" name="Text 24"/>
          <p:cNvSpPr/>
          <p:nvPr/>
        </p:nvSpPr>
        <p:spPr>
          <a:xfrm>
            <a:off x="875417" y="4741840"/>
            <a:ext cx="4887743" cy="218854"/>
          </a:xfrm>
          <a:prstGeom prst="rect">
            <a:avLst/>
          </a:prstGeom>
          <a:noFill/>
          <a:ln/>
        </p:spPr>
        <p:txBody>
          <a:bodyPr wrap="square" lIns="0" tIns="0" rIns="0" bIns="0" rtlCol="0" anchor="ctr"/>
          <a:lstStyle/>
          <a:p>
            <a:pPr>
              <a:lnSpc>
                <a:spcPct val="130000"/>
              </a:lnSpc>
            </a:pPr>
            <a:r>
              <a:rPr lang="en-US" sz="1149" b="1" dirty="0">
                <a:solidFill>
                  <a:srgbClr val="1A202C"/>
                </a:solidFill>
                <a:latin typeface="Quattrocento Sans" pitchFamily="34" charset="0"/>
                <a:ea typeface="Quattrocento Sans" pitchFamily="34" charset="-122"/>
                <a:cs typeface="Quattrocento Sans" pitchFamily="34" charset="-120"/>
              </a:rPr>
              <a:t>Évapotranspiration</a:t>
            </a:r>
            <a:endParaRPr lang="en-US" sz="1600" dirty="0"/>
          </a:p>
        </p:txBody>
      </p:sp>
      <p:sp>
        <p:nvSpPr>
          <p:cNvPr id="27" name="Text 25"/>
          <p:cNvSpPr/>
          <p:nvPr/>
        </p:nvSpPr>
        <p:spPr>
          <a:xfrm>
            <a:off x="693038" y="4997170"/>
            <a:ext cx="5061002" cy="364757"/>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Perte d'eau par évaporation et transpiration végétale. Dans les zones arides, peut atteindre 2m/an.</a:t>
            </a:r>
            <a:endParaRPr lang="en-US" sz="1600" dirty="0"/>
          </a:p>
        </p:txBody>
      </p:sp>
      <p:sp>
        <p:nvSpPr>
          <p:cNvPr id="28" name="Shape 26"/>
          <p:cNvSpPr/>
          <p:nvPr/>
        </p:nvSpPr>
        <p:spPr>
          <a:xfrm>
            <a:off x="6204857" y="1203698"/>
            <a:ext cx="5617257" cy="2553298"/>
          </a:xfrm>
          <a:custGeom>
            <a:avLst/>
            <a:gdLst/>
            <a:ahLst/>
            <a:cxnLst/>
            <a:rect l="l" t="t" r="r" b="b"/>
            <a:pathLst>
              <a:path w="5617257" h="2553298">
                <a:moveTo>
                  <a:pt x="109434" y="0"/>
                </a:moveTo>
                <a:lnTo>
                  <a:pt x="5507822" y="0"/>
                </a:lnTo>
                <a:cubicBezTo>
                  <a:pt x="5568261" y="0"/>
                  <a:pt x="5617257" y="48995"/>
                  <a:pt x="5617257" y="109434"/>
                </a:cubicBezTo>
                <a:lnTo>
                  <a:pt x="5617257" y="2443864"/>
                </a:lnTo>
                <a:cubicBezTo>
                  <a:pt x="5617257" y="2504303"/>
                  <a:pt x="5568261" y="2553298"/>
                  <a:pt x="5507822" y="2553298"/>
                </a:cubicBezTo>
                <a:lnTo>
                  <a:pt x="109434" y="2553298"/>
                </a:lnTo>
                <a:cubicBezTo>
                  <a:pt x="48995" y="2553298"/>
                  <a:pt x="0" y="2504303"/>
                  <a:pt x="0" y="2443864"/>
                </a:cubicBezTo>
                <a:lnTo>
                  <a:pt x="0" y="109434"/>
                </a:lnTo>
                <a:cubicBezTo>
                  <a:pt x="0" y="49036"/>
                  <a:pt x="49036" y="0"/>
                  <a:pt x="109434" y="0"/>
                </a:cubicBezTo>
                <a:close/>
              </a:path>
            </a:pathLst>
          </a:custGeom>
          <a:solidFill>
            <a:srgbClr val="FFFFFF"/>
          </a:solidFill>
          <a:ln/>
          <a:effectLst>
            <a:outerShdw blurRad="136784" dist="91189" dir="5400000" algn="bl" rotWithShape="0">
              <a:srgbClr val="000000">
                <a:alpha val="10196"/>
              </a:srgbClr>
            </a:outerShdw>
          </a:effectLst>
        </p:spPr>
      </p:sp>
      <p:sp>
        <p:nvSpPr>
          <p:cNvPr id="29" name="Shape 27"/>
          <p:cNvSpPr/>
          <p:nvPr/>
        </p:nvSpPr>
        <p:spPr>
          <a:xfrm>
            <a:off x="6410033" y="1422552"/>
            <a:ext cx="182378" cy="182378"/>
          </a:xfrm>
          <a:custGeom>
            <a:avLst/>
            <a:gdLst/>
            <a:ahLst/>
            <a:cxnLst/>
            <a:rect l="l" t="t" r="r" b="b"/>
            <a:pathLst>
              <a:path w="182378" h="182378">
                <a:moveTo>
                  <a:pt x="91367" y="0"/>
                </a:moveTo>
                <a:cubicBezTo>
                  <a:pt x="96604" y="0"/>
                  <a:pt x="101412" y="2885"/>
                  <a:pt x="103906" y="7480"/>
                </a:cubicBezTo>
                <a:lnTo>
                  <a:pt x="180847" y="149964"/>
                </a:lnTo>
                <a:cubicBezTo>
                  <a:pt x="183233" y="154381"/>
                  <a:pt x="183126" y="159724"/>
                  <a:pt x="180562" y="164034"/>
                </a:cubicBezTo>
                <a:cubicBezTo>
                  <a:pt x="177997" y="168344"/>
                  <a:pt x="173331" y="170980"/>
                  <a:pt x="168344" y="170980"/>
                </a:cubicBezTo>
                <a:lnTo>
                  <a:pt x="14462" y="170980"/>
                </a:lnTo>
                <a:cubicBezTo>
                  <a:pt x="9440" y="170980"/>
                  <a:pt x="4809" y="168344"/>
                  <a:pt x="2244" y="164034"/>
                </a:cubicBezTo>
                <a:cubicBezTo>
                  <a:pt x="-321" y="159724"/>
                  <a:pt x="-427" y="154381"/>
                  <a:pt x="1959" y="149964"/>
                </a:cubicBezTo>
                <a:lnTo>
                  <a:pt x="78900" y="7480"/>
                </a:lnTo>
                <a:lnTo>
                  <a:pt x="79933" y="5842"/>
                </a:lnTo>
                <a:cubicBezTo>
                  <a:pt x="82533" y="2208"/>
                  <a:pt x="86772" y="0"/>
                  <a:pt x="91367" y="0"/>
                </a:cubicBezTo>
                <a:close/>
                <a:moveTo>
                  <a:pt x="60698" y="89016"/>
                </a:moveTo>
                <a:lnTo>
                  <a:pt x="70244" y="98563"/>
                </a:lnTo>
                <a:cubicBezTo>
                  <a:pt x="72453" y="100771"/>
                  <a:pt x="76086" y="100771"/>
                  <a:pt x="78295" y="98563"/>
                </a:cubicBezTo>
                <a:lnTo>
                  <a:pt x="93718" y="83139"/>
                </a:lnTo>
                <a:cubicBezTo>
                  <a:pt x="95856" y="81002"/>
                  <a:pt x="98741" y="79791"/>
                  <a:pt x="101769" y="79791"/>
                </a:cubicBezTo>
                <a:lnTo>
                  <a:pt x="117014" y="79791"/>
                </a:lnTo>
                <a:lnTo>
                  <a:pt x="91332" y="32237"/>
                </a:lnTo>
                <a:lnTo>
                  <a:pt x="60662" y="89016"/>
                </a:lnTo>
                <a:close/>
              </a:path>
            </a:pathLst>
          </a:custGeom>
          <a:solidFill>
            <a:srgbClr val="1E3A5F"/>
          </a:solidFill>
          <a:ln/>
        </p:spPr>
      </p:sp>
      <p:sp>
        <p:nvSpPr>
          <p:cNvPr id="30" name="Text 28"/>
          <p:cNvSpPr/>
          <p:nvPr/>
        </p:nvSpPr>
        <p:spPr>
          <a:xfrm>
            <a:off x="6615209" y="1386076"/>
            <a:ext cx="5115716" cy="255330"/>
          </a:xfrm>
          <a:prstGeom prst="rect">
            <a:avLst/>
          </a:prstGeom>
          <a:noFill/>
          <a:ln/>
        </p:spPr>
        <p:txBody>
          <a:bodyPr wrap="square" lIns="0" tIns="0" rIns="0" bIns="0" rtlCol="0" anchor="ctr"/>
          <a:lstStyle/>
          <a:p>
            <a:pPr>
              <a:lnSpc>
                <a:spcPct val="120000"/>
              </a:lnSpc>
            </a:pPr>
            <a:r>
              <a:rPr lang="en-US" sz="1436" b="1" dirty="0">
                <a:solidFill>
                  <a:srgbClr val="1E3A5F"/>
                </a:solidFill>
                <a:latin typeface="Liter" pitchFamily="34" charset="0"/>
                <a:ea typeface="Liter" pitchFamily="34" charset="-122"/>
                <a:cs typeface="Liter" pitchFamily="34" charset="-120"/>
              </a:rPr>
              <a:t>Facteurs influençant le ruissellement</a:t>
            </a:r>
            <a:endParaRPr lang="en-US" sz="1600" dirty="0"/>
          </a:p>
        </p:txBody>
      </p:sp>
      <p:sp>
        <p:nvSpPr>
          <p:cNvPr id="31" name="Shape 29"/>
          <p:cNvSpPr/>
          <p:nvPr/>
        </p:nvSpPr>
        <p:spPr>
          <a:xfrm>
            <a:off x="6387236" y="1787309"/>
            <a:ext cx="2571536" cy="838941"/>
          </a:xfrm>
          <a:custGeom>
            <a:avLst/>
            <a:gdLst/>
            <a:ahLst/>
            <a:cxnLst/>
            <a:rect l="l" t="t" r="r" b="b"/>
            <a:pathLst>
              <a:path w="2571536" h="838941">
                <a:moveTo>
                  <a:pt x="72954" y="0"/>
                </a:moveTo>
                <a:lnTo>
                  <a:pt x="2498582" y="0"/>
                </a:lnTo>
                <a:cubicBezTo>
                  <a:pt x="2538874" y="0"/>
                  <a:pt x="2571536" y="32663"/>
                  <a:pt x="2571536" y="72954"/>
                </a:cubicBezTo>
                <a:lnTo>
                  <a:pt x="2571536" y="765987"/>
                </a:lnTo>
                <a:cubicBezTo>
                  <a:pt x="2571536" y="806278"/>
                  <a:pt x="2538874" y="838941"/>
                  <a:pt x="2498582" y="838941"/>
                </a:cubicBezTo>
                <a:lnTo>
                  <a:pt x="72954" y="838941"/>
                </a:lnTo>
                <a:cubicBezTo>
                  <a:pt x="32663" y="838941"/>
                  <a:pt x="0" y="806278"/>
                  <a:pt x="0" y="765987"/>
                </a:cubicBezTo>
                <a:lnTo>
                  <a:pt x="0" y="72954"/>
                </a:lnTo>
                <a:cubicBezTo>
                  <a:pt x="0" y="32690"/>
                  <a:pt x="32690" y="0"/>
                  <a:pt x="72954" y="0"/>
                </a:cubicBezTo>
                <a:close/>
              </a:path>
            </a:pathLst>
          </a:custGeom>
          <a:solidFill>
            <a:srgbClr val="1E3A5F">
              <a:alpha val="5098"/>
            </a:srgbClr>
          </a:solidFill>
          <a:ln/>
        </p:spPr>
      </p:sp>
      <p:sp>
        <p:nvSpPr>
          <p:cNvPr id="32" name="Shape 30"/>
          <p:cNvSpPr/>
          <p:nvPr/>
        </p:nvSpPr>
        <p:spPr>
          <a:xfrm>
            <a:off x="7591931" y="1896736"/>
            <a:ext cx="164141" cy="218854"/>
          </a:xfrm>
          <a:custGeom>
            <a:avLst/>
            <a:gdLst/>
            <a:ahLst/>
            <a:cxnLst/>
            <a:rect l="l" t="t" r="r" b="b"/>
            <a:pathLst>
              <a:path w="164141" h="218854">
                <a:moveTo>
                  <a:pt x="91731" y="201158"/>
                </a:moveTo>
                <a:cubicBezTo>
                  <a:pt x="86388" y="206501"/>
                  <a:pt x="77710" y="206501"/>
                  <a:pt x="72367" y="201158"/>
                </a:cubicBezTo>
                <a:lnTo>
                  <a:pt x="3975" y="132766"/>
                </a:lnTo>
                <a:cubicBezTo>
                  <a:pt x="-1368" y="127423"/>
                  <a:pt x="-1368" y="118745"/>
                  <a:pt x="3975" y="113402"/>
                </a:cubicBezTo>
                <a:cubicBezTo>
                  <a:pt x="9318" y="108059"/>
                  <a:pt x="17996" y="108059"/>
                  <a:pt x="23339" y="113402"/>
                </a:cubicBezTo>
                <a:lnTo>
                  <a:pt x="82070" y="172134"/>
                </a:lnTo>
                <a:lnTo>
                  <a:pt x="140802" y="113445"/>
                </a:lnTo>
                <a:cubicBezTo>
                  <a:pt x="146145" y="108102"/>
                  <a:pt x="154822" y="108102"/>
                  <a:pt x="160165" y="113445"/>
                </a:cubicBezTo>
                <a:cubicBezTo>
                  <a:pt x="165508" y="118788"/>
                  <a:pt x="165508" y="127465"/>
                  <a:pt x="160165" y="132809"/>
                </a:cubicBezTo>
                <a:lnTo>
                  <a:pt x="91773" y="201200"/>
                </a:lnTo>
                <a:close/>
                <a:moveTo>
                  <a:pt x="160123" y="50696"/>
                </a:moveTo>
                <a:lnTo>
                  <a:pt x="91731" y="119087"/>
                </a:lnTo>
                <a:cubicBezTo>
                  <a:pt x="86388" y="124431"/>
                  <a:pt x="77710" y="124431"/>
                  <a:pt x="72367" y="119087"/>
                </a:cubicBezTo>
                <a:lnTo>
                  <a:pt x="3975" y="50696"/>
                </a:lnTo>
                <a:cubicBezTo>
                  <a:pt x="-1368" y="45352"/>
                  <a:pt x="-1368" y="36675"/>
                  <a:pt x="3975" y="31332"/>
                </a:cubicBezTo>
                <a:cubicBezTo>
                  <a:pt x="9318" y="25989"/>
                  <a:pt x="17996" y="25989"/>
                  <a:pt x="23339" y="31332"/>
                </a:cubicBezTo>
                <a:lnTo>
                  <a:pt x="82070" y="90064"/>
                </a:lnTo>
                <a:lnTo>
                  <a:pt x="140802" y="31375"/>
                </a:lnTo>
                <a:cubicBezTo>
                  <a:pt x="146145" y="26032"/>
                  <a:pt x="154822" y="26032"/>
                  <a:pt x="160165" y="31375"/>
                </a:cubicBezTo>
                <a:cubicBezTo>
                  <a:pt x="165508" y="36718"/>
                  <a:pt x="165508" y="45395"/>
                  <a:pt x="160165" y="50738"/>
                </a:cubicBezTo>
                <a:close/>
              </a:path>
            </a:pathLst>
          </a:custGeom>
          <a:solidFill>
            <a:srgbClr val="1E3A5F"/>
          </a:solidFill>
          <a:ln/>
        </p:spPr>
      </p:sp>
      <p:sp>
        <p:nvSpPr>
          <p:cNvPr id="33" name="Text 31"/>
          <p:cNvSpPr/>
          <p:nvPr/>
        </p:nvSpPr>
        <p:spPr>
          <a:xfrm>
            <a:off x="6464746" y="2188542"/>
            <a:ext cx="2416515"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Pente</a:t>
            </a:r>
            <a:endParaRPr lang="en-US" sz="1600" dirty="0"/>
          </a:p>
        </p:txBody>
      </p:sp>
      <p:sp>
        <p:nvSpPr>
          <p:cNvPr id="34" name="Text 32"/>
          <p:cNvSpPr/>
          <p:nvPr/>
        </p:nvSpPr>
        <p:spPr>
          <a:xfrm>
            <a:off x="6469306" y="2370920"/>
            <a:ext cx="2407396" cy="145903"/>
          </a:xfrm>
          <a:prstGeom prst="rect">
            <a:avLst/>
          </a:prstGeom>
          <a:noFill/>
          <a:ln/>
        </p:spPr>
        <p:txBody>
          <a:bodyPr wrap="square" lIns="0" tIns="0" rIns="0" bIns="0" rtlCol="0" anchor="ctr"/>
          <a:lstStyle/>
          <a:p>
            <a:pPr algn="ctr">
              <a:lnSpc>
                <a:spcPct val="110000"/>
              </a:lnSpc>
            </a:pPr>
            <a:r>
              <a:rPr lang="en-US" sz="862" dirty="0">
                <a:solidFill>
                  <a:srgbClr val="1A202C">
                    <a:alpha val="60000"/>
                  </a:srgbClr>
                </a:solidFill>
                <a:latin typeface="Quattrocento Sans" pitchFamily="34" charset="0"/>
                <a:ea typeface="Quattrocento Sans" pitchFamily="34" charset="-122"/>
                <a:cs typeface="Quattrocento Sans" pitchFamily="34" charset="-120"/>
              </a:rPr>
              <a:t>Accélération des écoulements</a:t>
            </a:r>
            <a:endParaRPr lang="en-US" sz="1600" dirty="0"/>
          </a:p>
        </p:txBody>
      </p:sp>
      <p:sp>
        <p:nvSpPr>
          <p:cNvPr id="35" name="Shape 33"/>
          <p:cNvSpPr/>
          <p:nvPr/>
        </p:nvSpPr>
        <p:spPr>
          <a:xfrm>
            <a:off x="9070194" y="1787309"/>
            <a:ext cx="2571536" cy="838941"/>
          </a:xfrm>
          <a:custGeom>
            <a:avLst/>
            <a:gdLst/>
            <a:ahLst/>
            <a:cxnLst/>
            <a:rect l="l" t="t" r="r" b="b"/>
            <a:pathLst>
              <a:path w="2571536" h="838941">
                <a:moveTo>
                  <a:pt x="72954" y="0"/>
                </a:moveTo>
                <a:lnTo>
                  <a:pt x="2498582" y="0"/>
                </a:lnTo>
                <a:cubicBezTo>
                  <a:pt x="2538874" y="0"/>
                  <a:pt x="2571536" y="32663"/>
                  <a:pt x="2571536" y="72954"/>
                </a:cubicBezTo>
                <a:lnTo>
                  <a:pt x="2571536" y="765987"/>
                </a:lnTo>
                <a:cubicBezTo>
                  <a:pt x="2571536" y="806278"/>
                  <a:pt x="2538874" y="838941"/>
                  <a:pt x="2498582" y="838941"/>
                </a:cubicBezTo>
                <a:lnTo>
                  <a:pt x="72954" y="838941"/>
                </a:lnTo>
                <a:cubicBezTo>
                  <a:pt x="32663" y="838941"/>
                  <a:pt x="0" y="806278"/>
                  <a:pt x="0" y="765987"/>
                </a:cubicBezTo>
                <a:lnTo>
                  <a:pt x="0" y="72954"/>
                </a:lnTo>
                <a:cubicBezTo>
                  <a:pt x="0" y="32690"/>
                  <a:pt x="32690" y="0"/>
                  <a:pt x="72954" y="0"/>
                </a:cubicBezTo>
                <a:close/>
              </a:path>
            </a:pathLst>
          </a:custGeom>
          <a:solidFill>
            <a:srgbClr val="4A90A4">
              <a:alpha val="5098"/>
            </a:srgbClr>
          </a:solidFill>
          <a:ln/>
        </p:spPr>
      </p:sp>
      <p:sp>
        <p:nvSpPr>
          <p:cNvPr id="36" name="Shape 34"/>
          <p:cNvSpPr/>
          <p:nvPr/>
        </p:nvSpPr>
        <p:spPr>
          <a:xfrm>
            <a:off x="10247532" y="1896736"/>
            <a:ext cx="218854" cy="218854"/>
          </a:xfrm>
          <a:custGeom>
            <a:avLst/>
            <a:gdLst/>
            <a:ahLst/>
            <a:cxnLst/>
            <a:rect l="l" t="t" r="r" b="b"/>
            <a:pathLst>
              <a:path w="218854" h="218854">
                <a:moveTo>
                  <a:pt x="218854" y="20518"/>
                </a:moveTo>
                <a:cubicBezTo>
                  <a:pt x="218854" y="15773"/>
                  <a:pt x="216418" y="11370"/>
                  <a:pt x="212357" y="8891"/>
                </a:cubicBezTo>
                <a:cubicBezTo>
                  <a:pt x="208296" y="6412"/>
                  <a:pt x="203295" y="6155"/>
                  <a:pt x="199063" y="8293"/>
                </a:cubicBezTo>
                <a:lnTo>
                  <a:pt x="149394" y="33127"/>
                </a:lnTo>
                <a:lnTo>
                  <a:pt x="72709" y="7523"/>
                </a:lnTo>
                <a:cubicBezTo>
                  <a:pt x="69247" y="6369"/>
                  <a:pt x="65528" y="6625"/>
                  <a:pt x="62279" y="8250"/>
                </a:cubicBezTo>
                <a:lnTo>
                  <a:pt x="7566" y="35607"/>
                </a:lnTo>
                <a:cubicBezTo>
                  <a:pt x="2907" y="37958"/>
                  <a:pt x="0" y="42702"/>
                  <a:pt x="0" y="47874"/>
                </a:cubicBezTo>
                <a:lnTo>
                  <a:pt x="0" y="198337"/>
                </a:lnTo>
                <a:cubicBezTo>
                  <a:pt x="0" y="203081"/>
                  <a:pt x="2436" y="207484"/>
                  <a:pt x="6497" y="209963"/>
                </a:cubicBezTo>
                <a:cubicBezTo>
                  <a:pt x="10558" y="212442"/>
                  <a:pt x="15559" y="212699"/>
                  <a:pt x="19791" y="210562"/>
                </a:cubicBezTo>
                <a:lnTo>
                  <a:pt x="69418" y="185727"/>
                </a:lnTo>
                <a:lnTo>
                  <a:pt x="146102" y="211288"/>
                </a:lnTo>
                <a:cubicBezTo>
                  <a:pt x="149565" y="212442"/>
                  <a:pt x="153283" y="212186"/>
                  <a:pt x="156532" y="210562"/>
                </a:cubicBezTo>
                <a:lnTo>
                  <a:pt x="211246" y="183205"/>
                </a:lnTo>
                <a:cubicBezTo>
                  <a:pt x="215862" y="180897"/>
                  <a:pt x="218811" y="176152"/>
                  <a:pt x="218811" y="170980"/>
                </a:cubicBezTo>
                <a:lnTo>
                  <a:pt x="218811" y="20518"/>
                </a:lnTo>
                <a:close/>
                <a:moveTo>
                  <a:pt x="82070" y="161106"/>
                </a:moveTo>
                <a:lnTo>
                  <a:pt x="82070" y="39496"/>
                </a:lnTo>
                <a:lnTo>
                  <a:pt x="136784" y="57748"/>
                </a:lnTo>
                <a:lnTo>
                  <a:pt x="136784" y="179358"/>
                </a:lnTo>
                <a:lnTo>
                  <a:pt x="82070" y="161106"/>
                </a:lnTo>
                <a:close/>
              </a:path>
            </a:pathLst>
          </a:custGeom>
          <a:solidFill>
            <a:srgbClr val="4A90A4"/>
          </a:solidFill>
          <a:ln/>
        </p:spPr>
      </p:sp>
      <p:sp>
        <p:nvSpPr>
          <p:cNvPr id="37" name="Text 35"/>
          <p:cNvSpPr/>
          <p:nvPr/>
        </p:nvSpPr>
        <p:spPr>
          <a:xfrm>
            <a:off x="9147705" y="2188542"/>
            <a:ext cx="2416515"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Occupation des sols</a:t>
            </a:r>
            <a:endParaRPr lang="en-US" sz="1600" dirty="0"/>
          </a:p>
        </p:txBody>
      </p:sp>
      <p:sp>
        <p:nvSpPr>
          <p:cNvPr id="38" name="Text 36"/>
          <p:cNvSpPr/>
          <p:nvPr/>
        </p:nvSpPr>
        <p:spPr>
          <a:xfrm>
            <a:off x="9152264" y="2370920"/>
            <a:ext cx="2407396" cy="145903"/>
          </a:xfrm>
          <a:prstGeom prst="rect">
            <a:avLst/>
          </a:prstGeom>
          <a:noFill/>
          <a:ln/>
        </p:spPr>
        <p:txBody>
          <a:bodyPr wrap="square" lIns="0" tIns="0" rIns="0" bIns="0" rtlCol="0" anchor="ctr"/>
          <a:lstStyle/>
          <a:p>
            <a:pPr algn="ctr">
              <a:lnSpc>
                <a:spcPct val="110000"/>
              </a:lnSpc>
            </a:pPr>
            <a:r>
              <a:rPr lang="en-US" sz="862" dirty="0">
                <a:solidFill>
                  <a:srgbClr val="1A202C">
                    <a:alpha val="60000"/>
                  </a:srgbClr>
                </a:solidFill>
                <a:latin typeface="Quattrocento Sans" pitchFamily="34" charset="0"/>
                <a:ea typeface="Quattrocento Sans" pitchFamily="34" charset="-122"/>
                <a:cs typeface="Quattrocento Sans" pitchFamily="34" charset="-120"/>
              </a:rPr>
              <a:t>Imperméabilisation</a:t>
            </a:r>
            <a:endParaRPr lang="en-US" sz="1600" dirty="0"/>
          </a:p>
        </p:txBody>
      </p:sp>
      <p:sp>
        <p:nvSpPr>
          <p:cNvPr id="39" name="Shape 37"/>
          <p:cNvSpPr/>
          <p:nvPr/>
        </p:nvSpPr>
        <p:spPr>
          <a:xfrm>
            <a:off x="6387236" y="2735677"/>
            <a:ext cx="2571536" cy="838941"/>
          </a:xfrm>
          <a:custGeom>
            <a:avLst/>
            <a:gdLst/>
            <a:ahLst/>
            <a:cxnLst/>
            <a:rect l="l" t="t" r="r" b="b"/>
            <a:pathLst>
              <a:path w="2571536" h="838941">
                <a:moveTo>
                  <a:pt x="72954" y="0"/>
                </a:moveTo>
                <a:lnTo>
                  <a:pt x="2498582" y="0"/>
                </a:lnTo>
                <a:cubicBezTo>
                  <a:pt x="2538874" y="0"/>
                  <a:pt x="2571536" y="32663"/>
                  <a:pt x="2571536" y="72954"/>
                </a:cubicBezTo>
                <a:lnTo>
                  <a:pt x="2571536" y="765987"/>
                </a:lnTo>
                <a:cubicBezTo>
                  <a:pt x="2571536" y="806278"/>
                  <a:pt x="2538874" y="838941"/>
                  <a:pt x="2498582" y="838941"/>
                </a:cubicBezTo>
                <a:lnTo>
                  <a:pt x="72954" y="838941"/>
                </a:lnTo>
                <a:cubicBezTo>
                  <a:pt x="32663" y="838941"/>
                  <a:pt x="0" y="806278"/>
                  <a:pt x="0" y="765987"/>
                </a:cubicBezTo>
                <a:lnTo>
                  <a:pt x="0" y="72954"/>
                </a:lnTo>
                <a:cubicBezTo>
                  <a:pt x="0" y="32690"/>
                  <a:pt x="32690" y="0"/>
                  <a:pt x="72954" y="0"/>
                </a:cubicBezTo>
                <a:close/>
              </a:path>
            </a:pathLst>
          </a:custGeom>
          <a:solidFill>
            <a:srgbClr val="2E7D32">
              <a:alpha val="5098"/>
            </a:srgbClr>
          </a:solidFill>
          <a:ln/>
        </p:spPr>
      </p:sp>
      <p:sp>
        <p:nvSpPr>
          <p:cNvPr id="40" name="Shape 38"/>
          <p:cNvSpPr/>
          <p:nvPr/>
        </p:nvSpPr>
        <p:spPr>
          <a:xfrm>
            <a:off x="7564574" y="2845104"/>
            <a:ext cx="218854" cy="218854"/>
          </a:xfrm>
          <a:custGeom>
            <a:avLst/>
            <a:gdLst/>
            <a:ahLst/>
            <a:cxnLst/>
            <a:rect l="l" t="t" r="r" b="b"/>
            <a:pathLst>
              <a:path w="218854" h="218854">
                <a:moveTo>
                  <a:pt x="218854" y="13678"/>
                </a:moveTo>
                <a:cubicBezTo>
                  <a:pt x="218854" y="59886"/>
                  <a:pt x="186112" y="98442"/>
                  <a:pt x="142597" y="107461"/>
                </a:cubicBezTo>
                <a:cubicBezTo>
                  <a:pt x="139220" y="82626"/>
                  <a:pt x="128064" y="60270"/>
                  <a:pt x="111607" y="42959"/>
                </a:cubicBezTo>
                <a:cubicBezTo>
                  <a:pt x="128748" y="17098"/>
                  <a:pt x="158114" y="0"/>
                  <a:pt x="191497" y="0"/>
                </a:cubicBezTo>
                <a:lnTo>
                  <a:pt x="205176" y="0"/>
                </a:lnTo>
                <a:cubicBezTo>
                  <a:pt x="212742" y="0"/>
                  <a:pt x="218854" y="6113"/>
                  <a:pt x="218854" y="13678"/>
                </a:cubicBezTo>
                <a:close/>
                <a:moveTo>
                  <a:pt x="0" y="41035"/>
                </a:moveTo>
                <a:cubicBezTo>
                  <a:pt x="0" y="33469"/>
                  <a:pt x="6113" y="27357"/>
                  <a:pt x="13678" y="27357"/>
                </a:cubicBezTo>
                <a:lnTo>
                  <a:pt x="27357" y="27357"/>
                </a:lnTo>
                <a:cubicBezTo>
                  <a:pt x="80232" y="27357"/>
                  <a:pt x="123105" y="70230"/>
                  <a:pt x="123105" y="123105"/>
                </a:cubicBezTo>
                <a:lnTo>
                  <a:pt x="123105" y="205176"/>
                </a:lnTo>
                <a:cubicBezTo>
                  <a:pt x="123105" y="212742"/>
                  <a:pt x="116993" y="218854"/>
                  <a:pt x="109427" y="218854"/>
                </a:cubicBezTo>
                <a:cubicBezTo>
                  <a:pt x="101861" y="218854"/>
                  <a:pt x="95749" y="212742"/>
                  <a:pt x="95749" y="205176"/>
                </a:cubicBezTo>
                <a:lnTo>
                  <a:pt x="95749" y="136784"/>
                </a:lnTo>
                <a:cubicBezTo>
                  <a:pt x="42873" y="136784"/>
                  <a:pt x="0" y="93911"/>
                  <a:pt x="0" y="41035"/>
                </a:cubicBezTo>
                <a:close/>
              </a:path>
            </a:pathLst>
          </a:custGeom>
          <a:solidFill>
            <a:srgbClr val="2E7D32"/>
          </a:solidFill>
          <a:ln/>
        </p:spPr>
      </p:sp>
      <p:sp>
        <p:nvSpPr>
          <p:cNvPr id="41" name="Text 39"/>
          <p:cNvSpPr/>
          <p:nvPr/>
        </p:nvSpPr>
        <p:spPr>
          <a:xfrm>
            <a:off x="6464746" y="3136909"/>
            <a:ext cx="2416515"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Végétation</a:t>
            </a:r>
            <a:endParaRPr lang="en-US" sz="1600" dirty="0"/>
          </a:p>
        </p:txBody>
      </p:sp>
      <p:sp>
        <p:nvSpPr>
          <p:cNvPr id="42" name="Text 40"/>
          <p:cNvSpPr/>
          <p:nvPr/>
        </p:nvSpPr>
        <p:spPr>
          <a:xfrm>
            <a:off x="6469306" y="3319288"/>
            <a:ext cx="2407396" cy="145903"/>
          </a:xfrm>
          <a:prstGeom prst="rect">
            <a:avLst/>
          </a:prstGeom>
          <a:noFill/>
          <a:ln/>
        </p:spPr>
        <p:txBody>
          <a:bodyPr wrap="square" lIns="0" tIns="0" rIns="0" bIns="0" rtlCol="0" anchor="ctr"/>
          <a:lstStyle/>
          <a:p>
            <a:pPr algn="ctr">
              <a:lnSpc>
                <a:spcPct val="110000"/>
              </a:lnSpc>
            </a:pPr>
            <a:r>
              <a:rPr lang="en-US" sz="862" dirty="0">
                <a:solidFill>
                  <a:srgbClr val="1A202C">
                    <a:alpha val="60000"/>
                  </a:srgbClr>
                </a:solidFill>
                <a:latin typeface="Quattrocento Sans" pitchFamily="34" charset="0"/>
                <a:ea typeface="Quattrocento Sans" pitchFamily="34" charset="-122"/>
                <a:cs typeface="Quattrocento Sans" pitchFamily="34" charset="-120"/>
              </a:rPr>
              <a:t>Interception et infiltration</a:t>
            </a:r>
            <a:endParaRPr lang="en-US" sz="1600" dirty="0"/>
          </a:p>
        </p:txBody>
      </p:sp>
      <p:sp>
        <p:nvSpPr>
          <p:cNvPr id="43" name="Shape 41"/>
          <p:cNvSpPr/>
          <p:nvPr/>
        </p:nvSpPr>
        <p:spPr>
          <a:xfrm>
            <a:off x="9070194" y="2735677"/>
            <a:ext cx="2571536" cy="838941"/>
          </a:xfrm>
          <a:custGeom>
            <a:avLst/>
            <a:gdLst/>
            <a:ahLst/>
            <a:cxnLst/>
            <a:rect l="l" t="t" r="r" b="b"/>
            <a:pathLst>
              <a:path w="2571536" h="838941">
                <a:moveTo>
                  <a:pt x="72954" y="0"/>
                </a:moveTo>
                <a:lnTo>
                  <a:pt x="2498582" y="0"/>
                </a:lnTo>
                <a:cubicBezTo>
                  <a:pt x="2538874" y="0"/>
                  <a:pt x="2571536" y="32663"/>
                  <a:pt x="2571536" y="72954"/>
                </a:cubicBezTo>
                <a:lnTo>
                  <a:pt x="2571536" y="765987"/>
                </a:lnTo>
                <a:cubicBezTo>
                  <a:pt x="2571536" y="806278"/>
                  <a:pt x="2538874" y="838941"/>
                  <a:pt x="2498582" y="838941"/>
                </a:cubicBezTo>
                <a:lnTo>
                  <a:pt x="72954" y="838941"/>
                </a:lnTo>
                <a:cubicBezTo>
                  <a:pt x="32663" y="838941"/>
                  <a:pt x="0" y="806278"/>
                  <a:pt x="0" y="765987"/>
                </a:cubicBezTo>
                <a:lnTo>
                  <a:pt x="0" y="72954"/>
                </a:lnTo>
                <a:cubicBezTo>
                  <a:pt x="0" y="32690"/>
                  <a:pt x="32690" y="0"/>
                  <a:pt x="72954" y="0"/>
                </a:cubicBezTo>
                <a:close/>
              </a:path>
            </a:pathLst>
          </a:custGeom>
          <a:solidFill>
            <a:srgbClr val="1E3A5F">
              <a:alpha val="5098"/>
            </a:srgbClr>
          </a:solidFill>
          <a:ln/>
        </p:spPr>
      </p:sp>
      <p:sp>
        <p:nvSpPr>
          <p:cNvPr id="44" name="Shape 42"/>
          <p:cNvSpPr/>
          <p:nvPr/>
        </p:nvSpPr>
        <p:spPr>
          <a:xfrm>
            <a:off x="10247532" y="2845104"/>
            <a:ext cx="218854" cy="218854"/>
          </a:xfrm>
          <a:custGeom>
            <a:avLst/>
            <a:gdLst/>
            <a:ahLst/>
            <a:cxnLst/>
            <a:rect l="l" t="t" r="r" b="b"/>
            <a:pathLst>
              <a:path w="218854" h="218854">
                <a:moveTo>
                  <a:pt x="99382" y="2223"/>
                </a:moveTo>
                <a:cubicBezTo>
                  <a:pt x="105751" y="-727"/>
                  <a:pt x="113103" y="-727"/>
                  <a:pt x="119472" y="2223"/>
                </a:cubicBezTo>
                <a:lnTo>
                  <a:pt x="212913" y="45395"/>
                </a:lnTo>
                <a:cubicBezTo>
                  <a:pt x="216546" y="47062"/>
                  <a:pt x="218854" y="50696"/>
                  <a:pt x="218854" y="54714"/>
                </a:cubicBezTo>
                <a:cubicBezTo>
                  <a:pt x="218854" y="58732"/>
                  <a:pt x="216546" y="62365"/>
                  <a:pt x="212913" y="64032"/>
                </a:cubicBezTo>
                <a:lnTo>
                  <a:pt x="119472" y="107204"/>
                </a:lnTo>
                <a:cubicBezTo>
                  <a:pt x="113103" y="110154"/>
                  <a:pt x="105751" y="110154"/>
                  <a:pt x="99382" y="107204"/>
                </a:cubicBezTo>
                <a:lnTo>
                  <a:pt x="5942" y="64032"/>
                </a:lnTo>
                <a:cubicBezTo>
                  <a:pt x="2308" y="62322"/>
                  <a:pt x="0" y="58689"/>
                  <a:pt x="0" y="54714"/>
                </a:cubicBezTo>
                <a:cubicBezTo>
                  <a:pt x="0" y="50738"/>
                  <a:pt x="2308" y="47062"/>
                  <a:pt x="5942" y="45395"/>
                </a:cubicBezTo>
                <a:lnTo>
                  <a:pt x="99382" y="2223"/>
                </a:lnTo>
                <a:close/>
                <a:moveTo>
                  <a:pt x="20560" y="93355"/>
                </a:moveTo>
                <a:lnTo>
                  <a:pt x="90790" y="125798"/>
                </a:lnTo>
                <a:cubicBezTo>
                  <a:pt x="102631" y="131270"/>
                  <a:pt x="116266" y="131270"/>
                  <a:pt x="128107" y="125798"/>
                </a:cubicBezTo>
                <a:lnTo>
                  <a:pt x="198337" y="93355"/>
                </a:lnTo>
                <a:lnTo>
                  <a:pt x="212913" y="100109"/>
                </a:lnTo>
                <a:cubicBezTo>
                  <a:pt x="216546" y="101776"/>
                  <a:pt x="218854" y="105409"/>
                  <a:pt x="218854" y="109427"/>
                </a:cubicBezTo>
                <a:cubicBezTo>
                  <a:pt x="218854" y="113445"/>
                  <a:pt x="216546" y="117078"/>
                  <a:pt x="212913" y="118745"/>
                </a:cubicBezTo>
                <a:lnTo>
                  <a:pt x="119472" y="161918"/>
                </a:lnTo>
                <a:cubicBezTo>
                  <a:pt x="113103" y="164867"/>
                  <a:pt x="105751" y="164867"/>
                  <a:pt x="99382" y="161918"/>
                </a:cubicBezTo>
                <a:lnTo>
                  <a:pt x="5942" y="118745"/>
                </a:lnTo>
                <a:cubicBezTo>
                  <a:pt x="2308" y="117036"/>
                  <a:pt x="0" y="113402"/>
                  <a:pt x="0" y="109427"/>
                </a:cubicBezTo>
                <a:cubicBezTo>
                  <a:pt x="0" y="105452"/>
                  <a:pt x="2308" y="101776"/>
                  <a:pt x="5942" y="100109"/>
                </a:cubicBezTo>
                <a:lnTo>
                  <a:pt x="20518" y="93355"/>
                </a:lnTo>
                <a:close/>
                <a:moveTo>
                  <a:pt x="5942" y="154822"/>
                </a:moveTo>
                <a:lnTo>
                  <a:pt x="20518" y="148069"/>
                </a:lnTo>
                <a:lnTo>
                  <a:pt x="90748" y="180512"/>
                </a:lnTo>
                <a:cubicBezTo>
                  <a:pt x="102588" y="185983"/>
                  <a:pt x="116224" y="185983"/>
                  <a:pt x="128064" y="180512"/>
                </a:cubicBezTo>
                <a:lnTo>
                  <a:pt x="198294" y="148069"/>
                </a:lnTo>
                <a:lnTo>
                  <a:pt x="212870" y="154822"/>
                </a:lnTo>
                <a:cubicBezTo>
                  <a:pt x="216503" y="156489"/>
                  <a:pt x="218811" y="160123"/>
                  <a:pt x="218811" y="164141"/>
                </a:cubicBezTo>
                <a:cubicBezTo>
                  <a:pt x="218811" y="168159"/>
                  <a:pt x="216503" y="171792"/>
                  <a:pt x="212870" y="173459"/>
                </a:cubicBezTo>
                <a:lnTo>
                  <a:pt x="119429" y="216631"/>
                </a:lnTo>
                <a:cubicBezTo>
                  <a:pt x="113060" y="219581"/>
                  <a:pt x="105708" y="219581"/>
                  <a:pt x="99339" y="216631"/>
                </a:cubicBezTo>
                <a:lnTo>
                  <a:pt x="5942" y="173459"/>
                </a:lnTo>
                <a:cubicBezTo>
                  <a:pt x="2308" y="171749"/>
                  <a:pt x="0" y="168116"/>
                  <a:pt x="0" y="164141"/>
                </a:cubicBezTo>
                <a:cubicBezTo>
                  <a:pt x="0" y="160165"/>
                  <a:pt x="2308" y="156489"/>
                  <a:pt x="5942" y="154822"/>
                </a:cubicBezTo>
                <a:close/>
              </a:path>
            </a:pathLst>
          </a:custGeom>
          <a:solidFill>
            <a:srgbClr val="1E3A5F"/>
          </a:solidFill>
          <a:ln/>
        </p:spPr>
      </p:sp>
      <p:sp>
        <p:nvSpPr>
          <p:cNvPr id="45" name="Text 43"/>
          <p:cNvSpPr/>
          <p:nvPr/>
        </p:nvSpPr>
        <p:spPr>
          <a:xfrm>
            <a:off x="9147705" y="3136909"/>
            <a:ext cx="2416515"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Type de sol</a:t>
            </a:r>
            <a:endParaRPr lang="en-US" sz="1600" dirty="0"/>
          </a:p>
        </p:txBody>
      </p:sp>
      <p:sp>
        <p:nvSpPr>
          <p:cNvPr id="46" name="Text 44"/>
          <p:cNvSpPr/>
          <p:nvPr/>
        </p:nvSpPr>
        <p:spPr>
          <a:xfrm>
            <a:off x="9152264" y="3319288"/>
            <a:ext cx="2407396" cy="145903"/>
          </a:xfrm>
          <a:prstGeom prst="rect">
            <a:avLst/>
          </a:prstGeom>
          <a:noFill/>
          <a:ln/>
        </p:spPr>
        <p:txBody>
          <a:bodyPr wrap="square" lIns="0" tIns="0" rIns="0" bIns="0" rtlCol="0" anchor="ctr"/>
          <a:lstStyle/>
          <a:p>
            <a:pPr algn="ctr">
              <a:lnSpc>
                <a:spcPct val="110000"/>
              </a:lnSpc>
            </a:pPr>
            <a:r>
              <a:rPr lang="en-US" sz="862" dirty="0">
                <a:solidFill>
                  <a:srgbClr val="1A202C">
                    <a:alpha val="60000"/>
                  </a:srgbClr>
                </a:solidFill>
                <a:latin typeface="Quattrocento Sans" pitchFamily="34" charset="0"/>
                <a:ea typeface="Quattrocento Sans" pitchFamily="34" charset="-122"/>
                <a:cs typeface="Quattrocento Sans" pitchFamily="34" charset="-120"/>
              </a:rPr>
              <a:t>Perméabilité</a:t>
            </a:r>
            <a:endParaRPr lang="en-US" sz="1600" dirty="0"/>
          </a:p>
        </p:txBody>
      </p:sp>
      <p:sp>
        <p:nvSpPr>
          <p:cNvPr id="47" name="Shape 45"/>
          <p:cNvSpPr/>
          <p:nvPr/>
        </p:nvSpPr>
        <p:spPr>
          <a:xfrm>
            <a:off x="6204857" y="3902899"/>
            <a:ext cx="5617257" cy="2115590"/>
          </a:xfrm>
          <a:custGeom>
            <a:avLst/>
            <a:gdLst/>
            <a:ahLst/>
            <a:cxnLst/>
            <a:rect l="l" t="t" r="r" b="b"/>
            <a:pathLst>
              <a:path w="5617257" h="2115590">
                <a:moveTo>
                  <a:pt x="109418" y="0"/>
                </a:moveTo>
                <a:lnTo>
                  <a:pt x="5507838" y="0"/>
                </a:lnTo>
                <a:cubicBezTo>
                  <a:pt x="5568268" y="0"/>
                  <a:pt x="5617257" y="48988"/>
                  <a:pt x="5617257" y="109418"/>
                </a:cubicBezTo>
                <a:lnTo>
                  <a:pt x="5617257" y="2006172"/>
                </a:lnTo>
                <a:cubicBezTo>
                  <a:pt x="5617257" y="2066602"/>
                  <a:pt x="5568268" y="2115590"/>
                  <a:pt x="5507838" y="2115590"/>
                </a:cubicBezTo>
                <a:lnTo>
                  <a:pt x="109418" y="2115590"/>
                </a:lnTo>
                <a:cubicBezTo>
                  <a:pt x="48988" y="2115590"/>
                  <a:pt x="0" y="2066602"/>
                  <a:pt x="0" y="2006172"/>
                </a:cubicBezTo>
                <a:lnTo>
                  <a:pt x="0" y="109418"/>
                </a:lnTo>
                <a:cubicBezTo>
                  <a:pt x="0" y="49029"/>
                  <a:pt x="49029" y="0"/>
                  <a:pt x="109418" y="0"/>
                </a:cubicBezTo>
                <a:close/>
              </a:path>
            </a:pathLst>
          </a:custGeom>
          <a:gradFill flip="none" rotWithShape="1">
            <a:gsLst>
              <a:gs pos="0">
                <a:srgbClr val="1E3A5F"/>
              </a:gs>
              <a:gs pos="100000">
                <a:srgbClr val="4A90A4"/>
              </a:gs>
            </a:gsLst>
            <a:lin ang="2700000" scaled="1"/>
          </a:gradFill>
          <a:ln/>
        </p:spPr>
      </p:sp>
      <p:sp>
        <p:nvSpPr>
          <p:cNvPr id="48" name="Shape 46"/>
          <p:cNvSpPr/>
          <p:nvPr/>
        </p:nvSpPr>
        <p:spPr>
          <a:xfrm>
            <a:off x="6410033" y="4130872"/>
            <a:ext cx="164141" cy="164141"/>
          </a:xfrm>
          <a:custGeom>
            <a:avLst/>
            <a:gdLst/>
            <a:ahLst/>
            <a:cxnLst/>
            <a:rect l="l" t="t" r="r" b="b"/>
            <a:pathLst>
              <a:path w="164141" h="164141">
                <a:moveTo>
                  <a:pt x="82070" y="0"/>
                </a:moveTo>
                <a:cubicBezTo>
                  <a:pt x="86783" y="0"/>
                  <a:pt x="91111" y="2597"/>
                  <a:pt x="93355" y="6732"/>
                </a:cubicBezTo>
                <a:lnTo>
                  <a:pt x="162602" y="134967"/>
                </a:lnTo>
                <a:cubicBezTo>
                  <a:pt x="164750" y="138942"/>
                  <a:pt x="164654" y="143751"/>
                  <a:pt x="162345" y="147630"/>
                </a:cubicBezTo>
                <a:cubicBezTo>
                  <a:pt x="160037" y="151509"/>
                  <a:pt x="155837" y="153882"/>
                  <a:pt x="151317" y="153882"/>
                </a:cubicBezTo>
                <a:lnTo>
                  <a:pt x="12823" y="153882"/>
                </a:lnTo>
                <a:cubicBezTo>
                  <a:pt x="8303" y="153882"/>
                  <a:pt x="4136" y="151509"/>
                  <a:pt x="1795" y="147630"/>
                </a:cubicBezTo>
                <a:cubicBezTo>
                  <a:pt x="-545" y="143751"/>
                  <a:pt x="-609" y="138942"/>
                  <a:pt x="1539" y="134967"/>
                </a:cubicBezTo>
                <a:lnTo>
                  <a:pt x="70786" y="6732"/>
                </a:lnTo>
                <a:cubicBezTo>
                  <a:pt x="73030" y="2597"/>
                  <a:pt x="77358" y="0"/>
                  <a:pt x="82070" y="0"/>
                </a:cubicBezTo>
                <a:close/>
                <a:moveTo>
                  <a:pt x="82070" y="53859"/>
                </a:moveTo>
                <a:cubicBezTo>
                  <a:pt x="77806" y="53859"/>
                  <a:pt x="74376" y="57289"/>
                  <a:pt x="74376" y="61553"/>
                </a:cubicBezTo>
                <a:lnTo>
                  <a:pt x="74376" y="97458"/>
                </a:lnTo>
                <a:cubicBezTo>
                  <a:pt x="74376" y="101722"/>
                  <a:pt x="77806" y="105153"/>
                  <a:pt x="82070" y="105153"/>
                </a:cubicBezTo>
                <a:cubicBezTo>
                  <a:pt x="86334" y="105153"/>
                  <a:pt x="89764" y="101722"/>
                  <a:pt x="89764" y="97458"/>
                </a:cubicBezTo>
                <a:lnTo>
                  <a:pt x="89764" y="61553"/>
                </a:lnTo>
                <a:cubicBezTo>
                  <a:pt x="89764" y="57289"/>
                  <a:pt x="86334" y="53859"/>
                  <a:pt x="82070" y="53859"/>
                </a:cubicBezTo>
                <a:close/>
                <a:moveTo>
                  <a:pt x="90630" y="123105"/>
                </a:moveTo>
                <a:cubicBezTo>
                  <a:pt x="90825" y="119928"/>
                  <a:pt x="89240" y="116905"/>
                  <a:pt x="86517" y="115258"/>
                </a:cubicBezTo>
                <a:cubicBezTo>
                  <a:pt x="83793" y="113610"/>
                  <a:pt x="80380" y="113610"/>
                  <a:pt x="77656" y="115258"/>
                </a:cubicBezTo>
                <a:cubicBezTo>
                  <a:pt x="74932" y="116905"/>
                  <a:pt x="73348" y="119928"/>
                  <a:pt x="73543" y="123105"/>
                </a:cubicBezTo>
                <a:cubicBezTo>
                  <a:pt x="73348" y="126283"/>
                  <a:pt x="74932" y="129306"/>
                  <a:pt x="77656" y="130953"/>
                </a:cubicBezTo>
                <a:cubicBezTo>
                  <a:pt x="80380" y="132601"/>
                  <a:pt x="83793" y="132601"/>
                  <a:pt x="86517" y="130953"/>
                </a:cubicBezTo>
                <a:cubicBezTo>
                  <a:pt x="89240" y="129306"/>
                  <a:pt x="90825" y="126283"/>
                  <a:pt x="90630" y="123105"/>
                </a:cubicBezTo>
                <a:close/>
              </a:path>
            </a:pathLst>
          </a:custGeom>
          <a:solidFill>
            <a:srgbClr val="FFFFFF"/>
          </a:solidFill>
          <a:ln/>
        </p:spPr>
      </p:sp>
      <p:sp>
        <p:nvSpPr>
          <p:cNvPr id="49" name="Text 47"/>
          <p:cNvSpPr/>
          <p:nvPr/>
        </p:nvSpPr>
        <p:spPr>
          <a:xfrm>
            <a:off x="6596971" y="4085277"/>
            <a:ext cx="5124835" cy="255330"/>
          </a:xfrm>
          <a:prstGeom prst="rect">
            <a:avLst/>
          </a:prstGeom>
          <a:noFill/>
          <a:ln/>
        </p:spPr>
        <p:txBody>
          <a:bodyPr wrap="square" lIns="0" tIns="0" rIns="0" bIns="0" rtlCol="0" anchor="ctr"/>
          <a:lstStyle/>
          <a:p>
            <a:pPr>
              <a:lnSpc>
                <a:spcPct val="130000"/>
              </a:lnSpc>
            </a:pPr>
            <a:r>
              <a:rPr lang="en-US" sz="1292" b="1" dirty="0">
                <a:solidFill>
                  <a:srgbClr val="FFFFFF"/>
                </a:solidFill>
                <a:latin typeface="Liter" pitchFamily="34" charset="0"/>
                <a:ea typeface="Liter" pitchFamily="34" charset="-122"/>
                <a:cs typeface="Liter" pitchFamily="34" charset="-120"/>
              </a:rPr>
              <a:t>Phénomènes d'érosion</a:t>
            </a:r>
            <a:endParaRPr lang="en-US" sz="1600" dirty="0"/>
          </a:p>
        </p:txBody>
      </p:sp>
      <p:sp>
        <p:nvSpPr>
          <p:cNvPr id="50" name="Text 48"/>
          <p:cNvSpPr/>
          <p:nvPr/>
        </p:nvSpPr>
        <p:spPr>
          <a:xfrm>
            <a:off x="6387236" y="4450034"/>
            <a:ext cx="5316332" cy="364757"/>
          </a:xfrm>
          <a:prstGeom prst="rect">
            <a:avLst/>
          </a:prstGeom>
          <a:noFill/>
          <a:ln/>
        </p:spPr>
        <p:txBody>
          <a:bodyPr wrap="square" lIns="0" tIns="0" rIns="0" bIns="0" rtlCol="0" anchor="ctr"/>
          <a:lstStyle/>
          <a:p>
            <a:pPr>
              <a:lnSpc>
                <a:spcPct val="120000"/>
              </a:lnSpc>
            </a:pPr>
            <a:r>
              <a:rPr lang="en-US" sz="1005" b="1" dirty="0">
                <a:solidFill>
                  <a:srgbClr val="FFFFFF"/>
                </a:solidFill>
                <a:latin typeface="Quattrocento Sans" pitchFamily="34" charset="0"/>
                <a:ea typeface="Quattrocento Sans" pitchFamily="34" charset="-122"/>
                <a:cs typeface="Quattrocento Sans" pitchFamily="34" charset="-120"/>
              </a:rPr>
              <a:t>Ruissellement = érosion :</a:t>
            </a:r>
            <a:r>
              <a:rPr lang="en-US" sz="1005" dirty="0">
                <a:solidFill>
                  <a:srgbClr val="FFFFFF"/>
                </a:solidFill>
                <a:latin typeface="Quattrocento Sans" pitchFamily="34" charset="0"/>
                <a:ea typeface="Quattrocento Sans" pitchFamily="34" charset="-122"/>
                <a:cs typeface="Quattrocento Sans" pitchFamily="34" charset="-120"/>
              </a:rPr>
              <a:t> Le transport des particules solides est directement lié à l'écoulement superficiel.</a:t>
            </a:r>
            <a:endParaRPr lang="en-US" sz="1600" dirty="0"/>
          </a:p>
        </p:txBody>
      </p:sp>
      <p:sp>
        <p:nvSpPr>
          <p:cNvPr id="51" name="Shape 49"/>
          <p:cNvSpPr/>
          <p:nvPr/>
        </p:nvSpPr>
        <p:spPr>
          <a:xfrm>
            <a:off x="6387236" y="4887743"/>
            <a:ext cx="5252500" cy="948368"/>
          </a:xfrm>
          <a:custGeom>
            <a:avLst/>
            <a:gdLst/>
            <a:ahLst/>
            <a:cxnLst/>
            <a:rect l="l" t="t" r="r" b="b"/>
            <a:pathLst>
              <a:path w="5252500" h="948368">
                <a:moveTo>
                  <a:pt x="72948" y="0"/>
                </a:moveTo>
                <a:lnTo>
                  <a:pt x="5179551" y="0"/>
                </a:lnTo>
                <a:cubicBezTo>
                  <a:pt x="5219813" y="0"/>
                  <a:pt x="5252500" y="32687"/>
                  <a:pt x="5252500" y="72948"/>
                </a:cubicBezTo>
                <a:lnTo>
                  <a:pt x="5252500" y="875420"/>
                </a:lnTo>
                <a:cubicBezTo>
                  <a:pt x="5252500" y="915681"/>
                  <a:pt x="5219813" y="948368"/>
                  <a:pt x="5179551" y="948368"/>
                </a:cubicBezTo>
                <a:lnTo>
                  <a:pt x="72948" y="948368"/>
                </a:lnTo>
                <a:cubicBezTo>
                  <a:pt x="32687" y="948368"/>
                  <a:pt x="0" y="915681"/>
                  <a:pt x="0" y="875420"/>
                </a:cubicBezTo>
                <a:lnTo>
                  <a:pt x="0" y="72948"/>
                </a:lnTo>
                <a:cubicBezTo>
                  <a:pt x="0" y="32687"/>
                  <a:pt x="32687" y="0"/>
                  <a:pt x="72948" y="0"/>
                </a:cubicBezTo>
                <a:close/>
              </a:path>
            </a:pathLst>
          </a:custGeom>
          <a:solidFill>
            <a:srgbClr val="FFFFFF">
              <a:alpha val="10196"/>
            </a:srgbClr>
          </a:solidFill>
          <a:ln/>
        </p:spPr>
      </p:sp>
      <p:sp>
        <p:nvSpPr>
          <p:cNvPr id="52" name="Text 50"/>
          <p:cNvSpPr/>
          <p:nvPr/>
        </p:nvSpPr>
        <p:spPr>
          <a:xfrm>
            <a:off x="6496663" y="4997170"/>
            <a:ext cx="5097478" cy="182378"/>
          </a:xfrm>
          <a:prstGeom prst="rect">
            <a:avLst/>
          </a:prstGeom>
          <a:noFill/>
          <a:ln/>
        </p:spPr>
        <p:txBody>
          <a:bodyPr wrap="square" lIns="0" tIns="0" rIns="0" bIns="0" rtlCol="0" anchor="ctr"/>
          <a:lstStyle/>
          <a:p>
            <a:pPr>
              <a:lnSpc>
                <a:spcPct val="120000"/>
              </a:lnSpc>
            </a:pPr>
            <a:r>
              <a:rPr lang="en-US" sz="1005" b="1" dirty="0">
                <a:solidFill>
                  <a:srgbClr val="FFFFFF"/>
                </a:solidFill>
                <a:latin typeface="Quattrocento Sans" pitchFamily="34" charset="0"/>
                <a:ea typeface="Quattrocento Sans" pitchFamily="34" charset="-122"/>
                <a:cs typeface="Quattrocento Sans" pitchFamily="34" charset="-120"/>
              </a:rPr>
              <a:t>Conséquences :</a:t>
            </a:r>
            <a:endParaRPr lang="en-US" sz="1600" dirty="0"/>
          </a:p>
        </p:txBody>
      </p:sp>
      <p:sp>
        <p:nvSpPr>
          <p:cNvPr id="53" name="Text 51"/>
          <p:cNvSpPr/>
          <p:nvPr/>
        </p:nvSpPr>
        <p:spPr>
          <a:xfrm>
            <a:off x="6496663" y="5216024"/>
            <a:ext cx="5088359" cy="145903"/>
          </a:xfrm>
          <a:prstGeom prst="rect">
            <a:avLst/>
          </a:prstGeom>
          <a:noFill/>
          <a:ln/>
        </p:spPr>
        <p:txBody>
          <a:bodyPr wrap="square" lIns="0" tIns="0" rIns="0" bIns="0" rtlCol="0" anchor="ctr"/>
          <a:lstStyle/>
          <a:p>
            <a:pPr>
              <a:lnSpc>
                <a:spcPct val="110000"/>
              </a:lnSpc>
            </a:pPr>
            <a:r>
              <a:rPr lang="en-US" sz="862" dirty="0">
                <a:solidFill>
                  <a:srgbClr val="FFFFFF"/>
                </a:solidFill>
                <a:latin typeface="Quattrocento Sans" pitchFamily="34" charset="0"/>
                <a:ea typeface="Quattrocento Sans" pitchFamily="34" charset="-122"/>
                <a:cs typeface="Quattrocento Sans" pitchFamily="34" charset="-120"/>
              </a:rPr>
              <a:t>• Perte de sol fertile (horizon A)</a:t>
            </a:r>
            <a:endParaRPr lang="en-US" sz="1600" dirty="0"/>
          </a:p>
        </p:txBody>
      </p:sp>
      <p:sp>
        <p:nvSpPr>
          <p:cNvPr id="54" name="Text 52"/>
          <p:cNvSpPr/>
          <p:nvPr/>
        </p:nvSpPr>
        <p:spPr>
          <a:xfrm>
            <a:off x="6496663" y="5398402"/>
            <a:ext cx="5088359" cy="145903"/>
          </a:xfrm>
          <a:prstGeom prst="rect">
            <a:avLst/>
          </a:prstGeom>
          <a:noFill/>
          <a:ln/>
        </p:spPr>
        <p:txBody>
          <a:bodyPr wrap="square" lIns="0" tIns="0" rIns="0" bIns="0" rtlCol="0" anchor="ctr"/>
          <a:lstStyle/>
          <a:p>
            <a:pPr>
              <a:lnSpc>
                <a:spcPct val="110000"/>
              </a:lnSpc>
            </a:pPr>
            <a:r>
              <a:rPr lang="en-US" sz="862" dirty="0">
                <a:solidFill>
                  <a:srgbClr val="FFFFFF"/>
                </a:solidFill>
                <a:latin typeface="Quattrocento Sans" pitchFamily="34" charset="0"/>
                <a:ea typeface="Quattrocento Sans" pitchFamily="34" charset="-122"/>
                <a:cs typeface="Quattrocento Sans" pitchFamily="34" charset="-120"/>
              </a:rPr>
              <a:t>• Envasement des cours d'eau et retenues</a:t>
            </a:r>
            <a:endParaRPr lang="en-US" sz="1600" dirty="0"/>
          </a:p>
        </p:txBody>
      </p:sp>
      <p:sp>
        <p:nvSpPr>
          <p:cNvPr id="55" name="Text 53"/>
          <p:cNvSpPr/>
          <p:nvPr/>
        </p:nvSpPr>
        <p:spPr>
          <a:xfrm>
            <a:off x="6496663" y="5580781"/>
            <a:ext cx="5088359" cy="145903"/>
          </a:xfrm>
          <a:prstGeom prst="rect">
            <a:avLst/>
          </a:prstGeom>
          <a:noFill/>
          <a:ln/>
        </p:spPr>
        <p:txBody>
          <a:bodyPr wrap="square" lIns="0" tIns="0" rIns="0" bIns="0" rtlCol="0" anchor="ctr"/>
          <a:lstStyle/>
          <a:p>
            <a:pPr>
              <a:lnSpc>
                <a:spcPct val="110000"/>
              </a:lnSpc>
            </a:pPr>
            <a:r>
              <a:rPr lang="en-US" sz="862" dirty="0">
                <a:solidFill>
                  <a:srgbClr val="FFFFFF"/>
                </a:solidFill>
                <a:latin typeface="Quattrocento Sans" pitchFamily="34" charset="0"/>
                <a:ea typeface="Quattrocento Sans" pitchFamily="34" charset="-122"/>
                <a:cs typeface="Quattrocento Sans" pitchFamily="34" charset="-120"/>
              </a:rPr>
              <a:t>• Dégradation de la qualité de l'eau</a:t>
            </a:r>
            <a:endParaRPr lang="en-US" sz="1600" dirty="0"/>
          </a:p>
        </p:txBody>
      </p:sp>
      <p:sp>
        <p:nvSpPr>
          <p:cNvPr id="56" name="Shape 54"/>
          <p:cNvSpPr/>
          <p:nvPr/>
        </p:nvSpPr>
        <p:spPr>
          <a:xfrm>
            <a:off x="6213976" y="6173511"/>
            <a:ext cx="5599019" cy="674800"/>
          </a:xfrm>
          <a:custGeom>
            <a:avLst/>
            <a:gdLst/>
            <a:ahLst/>
            <a:cxnLst/>
            <a:rect l="l" t="t" r="r" b="b"/>
            <a:pathLst>
              <a:path w="5599019" h="674800">
                <a:moveTo>
                  <a:pt x="72953" y="0"/>
                </a:moveTo>
                <a:lnTo>
                  <a:pt x="5526066" y="0"/>
                </a:lnTo>
                <a:cubicBezTo>
                  <a:pt x="5566357" y="0"/>
                  <a:pt x="5599019" y="32662"/>
                  <a:pt x="5599019" y="72953"/>
                </a:cubicBezTo>
                <a:lnTo>
                  <a:pt x="5599019" y="601848"/>
                </a:lnTo>
                <a:cubicBezTo>
                  <a:pt x="5599019" y="642138"/>
                  <a:pt x="5566357" y="674800"/>
                  <a:pt x="5526066" y="674800"/>
                </a:cubicBezTo>
                <a:lnTo>
                  <a:pt x="72953" y="674800"/>
                </a:lnTo>
                <a:cubicBezTo>
                  <a:pt x="32689" y="674800"/>
                  <a:pt x="0" y="642111"/>
                  <a:pt x="0" y="601848"/>
                </a:cubicBezTo>
                <a:lnTo>
                  <a:pt x="0" y="72953"/>
                </a:lnTo>
                <a:cubicBezTo>
                  <a:pt x="0" y="32689"/>
                  <a:pt x="32689" y="0"/>
                  <a:pt x="72953" y="0"/>
                </a:cubicBezTo>
                <a:close/>
              </a:path>
            </a:pathLst>
          </a:custGeom>
          <a:solidFill>
            <a:srgbClr val="2E7D32">
              <a:alpha val="10196"/>
            </a:srgbClr>
          </a:solidFill>
          <a:ln w="25400">
            <a:solidFill>
              <a:srgbClr val="2E7D32"/>
            </a:solidFill>
            <a:prstDash val="solid"/>
          </a:ln>
        </p:spPr>
      </p:sp>
      <p:sp>
        <p:nvSpPr>
          <p:cNvPr id="57" name="Shape 55"/>
          <p:cNvSpPr/>
          <p:nvPr/>
        </p:nvSpPr>
        <p:spPr>
          <a:xfrm>
            <a:off x="6403194" y="6355889"/>
            <a:ext cx="95749" cy="127665"/>
          </a:xfrm>
          <a:custGeom>
            <a:avLst/>
            <a:gdLst/>
            <a:ahLst/>
            <a:cxnLst/>
            <a:rect l="l" t="t" r="r" b="b"/>
            <a:pathLst>
              <a:path w="95749" h="127665">
                <a:moveTo>
                  <a:pt x="73033" y="95749"/>
                </a:moveTo>
                <a:cubicBezTo>
                  <a:pt x="74854" y="90188"/>
                  <a:pt x="78494" y="85152"/>
                  <a:pt x="82608" y="80813"/>
                </a:cubicBezTo>
                <a:cubicBezTo>
                  <a:pt x="90762" y="72235"/>
                  <a:pt x="95749" y="60641"/>
                  <a:pt x="95749" y="47874"/>
                </a:cubicBezTo>
                <a:cubicBezTo>
                  <a:pt x="95749" y="21444"/>
                  <a:pt x="74305" y="0"/>
                  <a:pt x="47874" y="0"/>
                </a:cubicBezTo>
                <a:cubicBezTo>
                  <a:pt x="21444" y="0"/>
                  <a:pt x="0" y="21444"/>
                  <a:pt x="0" y="47874"/>
                </a:cubicBezTo>
                <a:cubicBezTo>
                  <a:pt x="0" y="60641"/>
                  <a:pt x="4987" y="72235"/>
                  <a:pt x="13141" y="80813"/>
                </a:cubicBezTo>
                <a:cubicBezTo>
                  <a:pt x="17255" y="85152"/>
                  <a:pt x="20920" y="90188"/>
                  <a:pt x="22715" y="95749"/>
                </a:cubicBezTo>
                <a:lnTo>
                  <a:pt x="73008" y="95749"/>
                </a:lnTo>
                <a:close/>
                <a:moveTo>
                  <a:pt x="71812" y="107717"/>
                </a:moveTo>
                <a:lnTo>
                  <a:pt x="23937" y="107717"/>
                </a:lnTo>
                <a:lnTo>
                  <a:pt x="23937" y="111707"/>
                </a:lnTo>
                <a:cubicBezTo>
                  <a:pt x="23937" y="122728"/>
                  <a:pt x="32864" y="131654"/>
                  <a:pt x="43885" y="131654"/>
                </a:cubicBezTo>
                <a:lnTo>
                  <a:pt x="51864" y="131654"/>
                </a:lnTo>
                <a:cubicBezTo>
                  <a:pt x="62885" y="131654"/>
                  <a:pt x="71812" y="122728"/>
                  <a:pt x="71812" y="111707"/>
                </a:cubicBezTo>
                <a:lnTo>
                  <a:pt x="71812" y="107717"/>
                </a:lnTo>
                <a:close/>
                <a:moveTo>
                  <a:pt x="45880" y="27927"/>
                </a:moveTo>
                <a:cubicBezTo>
                  <a:pt x="35956" y="27927"/>
                  <a:pt x="27927" y="35956"/>
                  <a:pt x="27927" y="45880"/>
                </a:cubicBezTo>
                <a:cubicBezTo>
                  <a:pt x="27927" y="49196"/>
                  <a:pt x="25259" y="51864"/>
                  <a:pt x="21942" y="51864"/>
                </a:cubicBezTo>
                <a:cubicBezTo>
                  <a:pt x="18626" y="51864"/>
                  <a:pt x="15958" y="49196"/>
                  <a:pt x="15958" y="45880"/>
                </a:cubicBezTo>
                <a:cubicBezTo>
                  <a:pt x="15958" y="29348"/>
                  <a:pt x="29348" y="15958"/>
                  <a:pt x="45880" y="15958"/>
                </a:cubicBezTo>
                <a:cubicBezTo>
                  <a:pt x="49196" y="15958"/>
                  <a:pt x="51864" y="18626"/>
                  <a:pt x="51864" y="21942"/>
                </a:cubicBezTo>
                <a:cubicBezTo>
                  <a:pt x="51864" y="25259"/>
                  <a:pt x="49196" y="27927"/>
                  <a:pt x="45880" y="27927"/>
                </a:cubicBezTo>
                <a:close/>
              </a:path>
            </a:pathLst>
          </a:custGeom>
          <a:solidFill>
            <a:srgbClr val="2E7D32"/>
          </a:solidFill>
          <a:ln/>
        </p:spPr>
      </p:sp>
      <p:sp>
        <p:nvSpPr>
          <p:cNvPr id="58" name="Text 56"/>
          <p:cNvSpPr/>
          <p:nvPr/>
        </p:nvSpPr>
        <p:spPr>
          <a:xfrm>
            <a:off x="6585519" y="6328533"/>
            <a:ext cx="5136286" cy="364757"/>
          </a:xfrm>
          <a:prstGeom prst="rect">
            <a:avLst/>
          </a:prstGeom>
          <a:noFill/>
          <a:ln/>
        </p:spPr>
        <p:txBody>
          <a:bodyPr wrap="square" lIns="0" tIns="0" rIns="0" bIns="0" rtlCol="0" anchor="ctr"/>
          <a:lstStyle/>
          <a:p>
            <a:pP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Gestion intégrée :</a:t>
            </a:r>
            <a:r>
              <a:rPr lang="en-US" sz="1005" dirty="0">
                <a:solidFill>
                  <a:srgbClr val="1A202C"/>
                </a:solidFill>
                <a:latin typeface="Quattrocento Sans" pitchFamily="34" charset="0"/>
                <a:ea typeface="Quattrocento Sans" pitchFamily="34" charset="-122"/>
                <a:cs typeface="Quattrocento Sans" pitchFamily="34" charset="-120"/>
              </a:rPr>
              <a:t> La gestion du bassin versant est essentielle pour réduire les risques d'inondation et préserver la ressource en eau.</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81000" y="476250"/>
            <a:ext cx="381000" cy="38100"/>
          </a:xfrm>
          <a:custGeom>
            <a:avLst/>
            <a:gdLst/>
            <a:ahLst/>
            <a:cxnLst/>
            <a:rect l="l" t="t" r="r" b="b"/>
            <a:pathLst>
              <a:path w="381000" h="38100">
                <a:moveTo>
                  <a:pt x="0" y="0"/>
                </a:moveTo>
                <a:lnTo>
                  <a:pt x="381000" y="0"/>
                </a:lnTo>
                <a:lnTo>
                  <a:pt x="381000" y="38100"/>
                </a:lnTo>
                <a:lnTo>
                  <a:pt x="0" y="38100"/>
                </a:lnTo>
                <a:lnTo>
                  <a:pt x="0" y="0"/>
                </a:lnTo>
                <a:close/>
              </a:path>
            </a:pathLst>
          </a:custGeom>
          <a:solidFill>
            <a:srgbClr val="2E7D32"/>
          </a:solidFill>
          <a:ln/>
        </p:spPr>
      </p:sp>
      <p:sp>
        <p:nvSpPr>
          <p:cNvPr id="3" name="Text 1"/>
          <p:cNvSpPr/>
          <p:nvPr/>
        </p:nvSpPr>
        <p:spPr>
          <a:xfrm>
            <a:off x="876300" y="381000"/>
            <a:ext cx="1038225" cy="228600"/>
          </a:xfrm>
          <a:prstGeom prst="rect">
            <a:avLst/>
          </a:prstGeom>
          <a:noFill/>
          <a:ln/>
        </p:spPr>
        <p:txBody>
          <a:bodyPr wrap="square" lIns="0" tIns="0" rIns="0" bIns="0" rtlCol="0" anchor="ctr"/>
          <a:lstStyle/>
          <a:p>
            <a:pPr>
              <a:lnSpc>
                <a:spcPct val="130000"/>
              </a:lnSpc>
            </a:pPr>
            <a:r>
              <a:rPr lang="en-US" sz="1200" b="1" kern="0" spc="60" dirty="0">
                <a:solidFill>
                  <a:srgbClr val="4A90A4"/>
                </a:solidFill>
                <a:latin typeface="Quattrocento Sans" pitchFamily="34" charset="0"/>
                <a:ea typeface="Quattrocento Sans" pitchFamily="34" charset="-122"/>
                <a:cs typeface="Quattrocento Sans" pitchFamily="34" charset="-120"/>
              </a:rPr>
              <a:t>Prévention</a:t>
            </a:r>
            <a:endParaRPr lang="en-US" sz="1600" dirty="0"/>
          </a:p>
        </p:txBody>
      </p:sp>
      <p:sp>
        <p:nvSpPr>
          <p:cNvPr id="4" name="Text 2"/>
          <p:cNvSpPr/>
          <p:nvPr/>
        </p:nvSpPr>
        <p:spPr>
          <a:xfrm>
            <a:off x="381000" y="723900"/>
            <a:ext cx="1160145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Stratégies de gestion des crues</a:t>
            </a:r>
            <a:endParaRPr lang="en-US" sz="1600" dirty="0"/>
          </a:p>
        </p:txBody>
      </p:sp>
      <p:sp>
        <p:nvSpPr>
          <p:cNvPr id="5" name="Shape 3"/>
          <p:cNvSpPr/>
          <p:nvPr/>
        </p:nvSpPr>
        <p:spPr>
          <a:xfrm>
            <a:off x="381000" y="1257300"/>
            <a:ext cx="3686175" cy="4305300"/>
          </a:xfrm>
          <a:custGeom>
            <a:avLst/>
            <a:gdLst/>
            <a:ahLst/>
            <a:cxnLst/>
            <a:rect l="l" t="t" r="r" b="b"/>
            <a:pathLst>
              <a:path w="3686175" h="4305300">
                <a:moveTo>
                  <a:pt x="114308" y="0"/>
                </a:moveTo>
                <a:lnTo>
                  <a:pt x="3571867" y="0"/>
                </a:lnTo>
                <a:cubicBezTo>
                  <a:pt x="3634997" y="0"/>
                  <a:pt x="3686175" y="51178"/>
                  <a:pt x="3686175" y="114308"/>
                </a:cubicBezTo>
                <a:lnTo>
                  <a:pt x="3686175" y="4190992"/>
                </a:lnTo>
                <a:cubicBezTo>
                  <a:pt x="3686175" y="4254122"/>
                  <a:pt x="3634997" y="4305300"/>
                  <a:pt x="3571867" y="4305300"/>
                </a:cubicBezTo>
                <a:lnTo>
                  <a:pt x="114308" y="4305300"/>
                </a:lnTo>
                <a:cubicBezTo>
                  <a:pt x="51178" y="4305300"/>
                  <a:pt x="0" y="4254122"/>
                  <a:pt x="0" y="4190992"/>
                </a:cubicBezTo>
                <a:lnTo>
                  <a:pt x="0" y="114308"/>
                </a:lnTo>
                <a:cubicBezTo>
                  <a:pt x="0" y="51220"/>
                  <a:pt x="51220"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6" name="Shape 4"/>
          <p:cNvSpPr/>
          <p:nvPr/>
        </p:nvSpPr>
        <p:spPr>
          <a:xfrm>
            <a:off x="571500" y="1447800"/>
            <a:ext cx="533400" cy="533400"/>
          </a:xfrm>
          <a:custGeom>
            <a:avLst/>
            <a:gdLst/>
            <a:ahLst/>
            <a:cxnLst/>
            <a:rect l="l" t="t" r="r" b="b"/>
            <a:pathLst>
              <a:path w="533400" h="533400">
                <a:moveTo>
                  <a:pt x="76202" y="0"/>
                </a:moveTo>
                <a:lnTo>
                  <a:pt x="457198" y="0"/>
                </a:lnTo>
                <a:cubicBezTo>
                  <a:pt x="499283" y="0"/>
                  <a:pt x="533400" y="34117"/>
                  <a:pt x="533400" y="76202"/>
                </a:cubicBezTo>
                <a:lnTo>
                  <a:pt x="533400" y="457198"/>
                </a:lnTo>
                <a:cubicBezTo>
                  <a:pt x="533400" y="499283"/>
                  <a:pt x="499283" y="533400"/>
                  <a:pt x="457198" y="533400"/>
                </a:cubicBezTo>
                <a:lnTo>
                  <a:pt x="76202" y="533400"/>
                </a:lnTo>
                <a:cubicBezTo>
                  <a:pt x="34117" y="533400"/>
                  <a:pt x="0" y="499283"/>
                  <a:pt x="0" y="457198"/>
                </a:cubicBezTo>
                <a:lnTo>
                  <a:pt x="0" y="76202"/>
                </a:lnTo>
                <a:cubicBezTo>
                  <a:pt x="0" y="34145"/>
                  <a:pt x="34145" y="0"/>
                  <a:pt x="76202" y="0"/>
                </a:cubicBezTo>
                <a:close/>
              </a:path>
            </a:pathLst>
          </a:custGeom>
          <a:solidFill>
            <a:srgbClr val="1E3A5F"/>
          </a:solidFill>
          <a:ln/>
        </p:spPr>
      </p:sp>
      <p:sp>
        <p:nvSpPr>
          <p:cNvPr id="7" name="Shape 5"/>
          <p:cNvSpPr/>
          <p:nvPr/>
        </p:nvSpPr>
        <p:spPr>
          <a:xfrm>
            <a:off x="723900" y="1600200"/>
            <a:ext cx="228600" cy="228600"/>
          </a:xfrm>
          <a:custGeom>
            <a:avLst/>
            <a:gdLst/>
            <a:ahLst/>
            <a:cxnLst/>
            <a:rect l="l" t="t" r="r" b="b"/>
            <a:pathLst>
              <a:path w="228600" h="228600">
                <a:moveTo>
                  <a:pt x="114300" y="0"/>
                </a:moveTo>
                <a:cubicBezTo>
                  <a:pt x="116354" y="0"/>
                  <a:pt x="118408" y="446"/>
                  <a:pt x="120283" y="1295"/>
                </a:cubicBezTo>
                <a:lnTo>
                  <a:pt x="204401" y="36969"/>
                </a:lnTo>
                <a:cubicBezTo>
                  <a:pt x="214223" y="41121"/>
                  <a:pt x="221546" y="50810"/>
                  <a:pt x="221501" y="62508"/>
                </a:cubicBezTo>
                <a:cubicBezTo>
                  <a:pt x="221278" y="106799"/>
                  <a:pt x="203061" y="187836"/>
                  <a:pt x="126132" y="224671"/>
                </a:cubicBezTo>
                <a:cubicBezTo>
                  <a:pt x="118676" y="228243"/>
                  <a:pt x="110014" y="228243"/>
                  <a:pt x="102557" y="224671"/>
                </a:cubicBezTo>
                <a:cubicBezTo>
                  <a:pt x="25584" y="187836"/>
                  <a:pt x="7412" y="106799"/>
                  <a:pt x="7188" y="62508"/>
                </a:cubicBezTo>
                <a:cubicBezTo>
                  <a:pt x="7144" y="50810"/>
                  <a:pt x="14466" y="41121"/>
                  <a:pt x="24289" y="36969"/>
                </a:cubicBezTo>
                <a:lnTo>
                  <a:pt x="108362" y="1295"/>
                </a:lnTo>
                <a:cubicBezTo>
                  <a:pt x="110237" y="446"/>
                  <a:pt x="112246" y="0"/>
                  <a:pt x="114300" y="0"/>
                </a:cubicBezTo>
                <a:close/>
                <a:moveTo>
                  <a:pt x="114300" y="29825"/>
                </a:moveTo>
                <a:lnTo>
                  <a:pt x="114300" y="198641"/>
                </a:lnTo>
                <a:cubicBezTo>
                  <a:pt x="175915" y="168816"/>
                  <a:pt x="192479" y="102736"/>
                  <a:pt x="192881" y="63178"/>
                </a:cubicBezTo>
                <a:lnTo>
                  <a:pt x="114300" y="29870"/>
                </a:lnTo>
                <a:lnTo>
                  <a:pt x="114300" y="29870"/>
                </a:lnTo>
                <a:close/>
              </a:path>
            </a:pathLst>
          </a:custGeom>
          <a:solidFill>
            <a:srgbClr val="FFFFFF"/>
          </a:solidFill>
          <a:ln/>
        </p:spPr>
      </p:sp>
      <p:sp>
        <p:nvSpPr>
          <p:cNvPr id="8" name="Text 6"/>
          <p:cNvSpPr/>
          <p:nvPr/>
        </p:nvSpPr>
        <p:spPr>
          <a:xfrm>
            <a:off x="1219200" y="1581150"/>
            <a:ext cx="10001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Prévention</a:t>
            </a:r>
            <a:endParaRPr lang="en-US" sz="1600" dirty="0"/>
          </a:p>
        </p:txBody>
      </p:sp>
      <p:sp>
        <p:nvSpPr>
          <p:cNvPr id="9" name="Shape 7"/>
          <p:cNvSpPr/>
          <p:nvPr/>
        </p:nvSpPr>
        <p:spPr>
          <a:xfrm>
            <a:off x="571500" y="21336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1E3A5F">
              <a:alpha val="5098"/>
            </a:srgbClr>
          </a:solidFill>
          <a:ln/>
        </p:spPr>
      </p:sp>
      <p:sp>
        <p:nvSpPr>
          <p:cNvPr id="10" name="Text 8"/>
          <p:cNvSpPr/>
          <p:nvPr/>
        </p:nvSpPr>
        <p:spPr>
          <a:xfrm>
            <a:off x="685800" y="22479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Ouvrages de protection</a:t>
            </a:r>
            <a:endParaRPr lang="en-US" sz="1600" dirty="0"/>
          </a:p>
        </p:txBody>
      </p:sp>
      <p:sp>
        <p:nvSpPr>
          <p:cNvPr id="11" name="Text 9"/>
          <p:cNvSpPr/>
          <p:nvPr/>
        </p:nvSpPr>
        <p:spPr>
          <a:xfrm>
            <a:off x="685800" y="24765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Digues, barrages écrêteurs</a:t>
            </a:r>
            <a:endParaRPr lang="en-US" sz="1600" dirty="0"/>
          </a:p>
        </p:txBody>
      </p:sp>
      <p:sp>
        <p:nvSpPr>
          <p:cNvPr id="12" name="Shape 10"/>
          <p:cNvSpPr/>
          <p:nvPr/>
        </p:nvSpPr>
        <p:spPr>
          <a:xfrm>
            <a:off x="571500" y="28575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1E3A5F">
              <a:alpha val="5098"/>
            </a:srgbClr>
          </a:solidFill>
          <a:ln/>
        </p:spPr>
      </p:sp>
      <p:sp>
        <p:nvSpPr>
          <p:cNvPr id="13" name="Text 11"/>
          <p:cNvSpPr/>
          <p:nvPr/>
        </p:nvSpPr>
        <p:spPr>
          <a:xfrm>
            <a:off x="685800" y="29718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Zones d'expansion</a:t>
            </a:r>
            <a:endParaRPr lang="en-US" sz="1600" dirty="0"/>
          </a:p>
        </p:txBody>
      </p:sp>
      <p:sp>
        <p:nvSpPr>
          <p:cNvPr id="14" name="Text 12"/>
          <p:cNvSpPr/>
          <p:nvPr/>
        </p:nvSpPr>
        <p:spPr>
          <a:xfrm>
            <a:off x="685800" y="32004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Stockage temporaire des crues</a:t>
            </a:r>
            <a:endParaRPr lang="en-US" sz="1600" dirty="0"/>
          </a:p>
        </p:txBody>
      </p:sp>
      <p:sp>
        <p:nvSpPr>
          <p:cNvPr id="15" name="Shape 13"/>
          <p:cNvSpPr/>
          <p:nvPr/>
        </p:nvSpPr>
        <p:spPr>
          <a:xfrm>
            <a:off x="571500" y="35814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1E3A5F">
              <a:alpha val="5098"/>
            </a:srgbClr>
          </a:solidFill>
          <a:ln/>
        </p:spPr>
      </p:sp>
      <p:sp>
        <p:nvSpPr>
          <p:cNvPr id="16" name="Text 14"/>
          <p:cNvSpPr/>
          <p:nvPr/>
        </p:nvSpPr>
        <p:spPr>
          <a:xfrm>
            <a:off x="685800" y="36957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Solutions fondées sur la nature</a:t>
            </a:r>
            <a:endParaRPr lang="en-US" sz="1600" dirty="0"/>
          </a:p>
        </p:txBody>
      </p:sp>
      <p:sp>
        <p:nvSpPr>
          <p:cNvPr id="17" name="Text 15"/>
          <p:cNvSpPr/>
          <p:nvPr/>
        </p:nvSpPr>
        <p:spPr>
          <a:xfrm>
            <a:off x="685800" y="39243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Restauration hydromorphologique</a:t>
            </a:r>
            <a:endParaRPr lang="en-US" sz="1600" dirty="0"/>
          </a:p>
        </p:txBody>
      </p:sp>
      <p:sp>
        <p:nvSpPr>
          <p:cNvPr id="18" name="Shape 16"/>
          <p:cNvSpPr/>
          <p:nvPr/>
        </p:nvSpPr>
        <p:spPr>
          <a:xfrm>
            <a:off x="581025" y="4962525"/>
            <a:ext cx="3286125" cy="400050"/>
          </a:xfrm>
          <a:custGeom>
            <a:avLst/>
            <a:gdLst/>
            <a:ahLst/>
            <a:cxnLst/>
            <a:rect l="l" t="t" r="r" b="b"/>
            <a:pathLst>
              <a:path w="3286125" h="400050">
                <a:moveTo>
                  <a:pt x="76202" y="0"/>
                </a:moveTo>
                <a:lnTo>
                  <a:pt x="3209923" y="0"/>
                </a:lnTo>
                <a:cubicBezTo>
                  <a:pt x="3252008" y="0"/>
                  <a:pt x="3286125" y="34117"/>
                  <a:pt x="3286125" y="76202"/>
                </a:cubicBezTo>
                <a:lnTo>
                  <a:pt x="3286125" y="323848"/>
                </a:lnTo>
                <a:cubicBezTo>
                  <a:pt x="3286125" y="365933"/>
                  <a:pt x="3252008" y="400050"/>
                  <a:pt x="3209923" y="400050"/>
                </a:cubicBezTo>
                <a:lnTo>
                  <a:pt x="76202" y="400050"/>
                </a:lnTo>
                <a:cubicBezTo>
                  <a:pt x="34145" y="400050"/>
                  <a:pt x="0" y="365905"/>
                  <a:pt x="0" y="323848"/>
                </a:cubicBezTo>
                <a:lnTo>
                  <a:pt x="0" y="76202"/>
                </a:lnTo>
                <a:cubicBezTo>
                  <a:pt x="0" y="34145"/>
                  <a:pt x="34145" y="0"/>
                  <a:pt x="76202" y="0"/>
                </a:cubicBezTo>
                <a:close/>
              </a:path>
            </a:pathLst>
          </a:custGeom>
          <a:solidFill>
            <a:srgbClr val="2E7D32">
              <a:alpha val="10196"/>
            </a:srgbClr>
          </a:solidFill>
          <a:ln w="25400">
            <a:solidFill>
              <a:srgbClr val="2E7D32"/>
            </a:solidFill>
            <a:prstDash val="solid"/>
          </a:ln>
        </p:spPr>
      </p:sp>
      <p:sp>
        <p:nvSpPr>
          <p:cNvPr id="19" name="Shape 17"/>
          <p:cNvSpPr/>
          <p:nvPr/>
        </p:nvSpPr>
        <p:spPr>
          <a:xfrm>
            <a:off x="1685181" y="5095875"/>
            <a:ext cx="114300" cy="114300"/>
          </a:xfrm>
          <a:custGeom>
            <a:avLst/>
            <a:gdLst/>
            <a:ahLst/>
            <a:cxnLst/>
            <a:rect l="l" t="t" r="r" b="b"/>
            <a:pathLst>
              <a:path w="114300" h="114300">
                <a:moveTo>
                  <a:pt x="105214" y="1496"/>
                </a:moveTo>
                <a:cubicBezTo>
                  <a:pt x="106643" y="134"/>
                  <a:pt x="108719" y="-357"/>
                  <a:pt x="110639" y="268"/>
                </a:cubicBezTo>
                <a:cubicBezTo>
                  <a:pt x="112827" y="1005"/>
                  <a:pt x="114300" y="3058"/>
                  <a:pt x="114300" y="5358"/>
                </a:cubicBezTo>
                <a:lnTo>
                  <a:pt x="114300" y="47082"/>
                </a:lnTo>
                <a:cubicBezTo>
                  <a:pt x="114300" y="76371"/>
                  <a:pt x="90168" y="100013"/>
                  <a:pt x="60990" y="100013"/>
                </a:cubicBezTo>
                <a:cubicBezTo>
                  <a:pt x="43800" y="100013"/>
                  <a:pt x="28977" y="88962"/>
                  <a:pt x="23597" y="73514"/>
                </a:cubicBezTo>
                <a:cubicBezTo>
                  <a:pt x="15694" y="80390"/>
                  <a:pt x="10716" y="90502"/>
                  <a:pt x="10716" y="101798"/>
                </a:cubicBezTo>
                <a:cubicBezTo>
                  <a:pt x="10716" y="104768"/>
                  <a:pt x="8327" y="107156"/>
                  <a:pt x="5358" y="107156"/>
                </a:cubicBezTo>
                <a:cubicBezTo>
                  <a:pt x="2389" y="107156"/>
                  <a:pt x="0" y="104768"/>
                  <a:pt x="0" y="101798"/>
                </a:cubicBezTo>
                <a:cubicBezTo>
                  <a:pt x="0" y="85078"/>
                  <a:pt x="8528" y="70344"/>
                  <a:pt x="21454" y="61682"/>
                </a:cubicBezTo>
                <a:cubicBezTo>
                  <a:pt x="29334" y="56413"/>
                  <a:pt x="38733" y="53578"/>
                  <a:pt x="48220" y="53578"/>
                </a:cubicBezTo>
                <a:lnTo>
                  <a:pt x="66080" y="53578"/>
                </a:lnTo>
                <a:cubicBezTo>
                  <a:pt x="69049" y="53578"/>
                  <a:pt x="71438" y="51189"/>
                  <a:pt x="71438" y="48220"/>
                </a:cubicBezTo>
                <a:cubicBezTo>
                  <a:pt x="71438" y="45251"/>
                  <a:pt x="69049" y="42863"/>
                  <a:pt x="66080" y="42863"/>
                </a:cubicBezTo>
                <a:lnTo>
                  <a:pt x="48220" y="42863"/>
                </a:lnTo>
                <a:cubicBezTo>
                  <a:pt x="39358" y="42863"/>
                  <a:pt x="30964" y="44827"/>
                  <a:pt x="23440" y="48332"/>
                </a:cubicBezTo>
                <a:cubicBezTo>
                  <a:pt x="28642" y="32705"/>
                  <a:pt x="43354" y="21431"/>
                  <a:pt x="60722" y="21431"/>
                </a:cubicBezTo>
                <a:cubicBezTo>
                  <a:pt x="75545" y="21431"/>
                  <a:pt x="86573" y="16498"/>
                  <a:pt x="93918" y="11609"/>
                </a:cubicBezTo>
                <a:cubicBezTo>
                  <a:pt x="98204" y="8751"/>
                  <a:pt x="101843" y="5335"/>
                  <a:pt x="105236" y="1496"/>
                </a:cubicBezTo>
                <a:close/>
              </a:path>
            </a:pathLst>
          </a:custGeom>
          <a:solidFill>
            <a:srgbClr val="2E7D32"/>
          </a:solidFill>
          <a:ln/>
        </p:spPr>
      </p:sp>
      <p:sp>
        <p:nvSpPr>
          <p:cNvPr id="20" name="Text 18"/>
          <p:cNvSpPr/>
          <p:nvPr/>
        </p:nvSpPr>
        <p:spPr>
          <a:xfrm>
            <a:off x="1851422" y="5095875"/>
            <a:ext cx="951161" cy="123825"/>
          </a:xfrm>
          <a:prstGeom prst="rect">
            <a:avLst/>
          </a:prstGeom>
          <a:noFill/>
          <a:ln/>
        </p:spPr>
        <p:txBody>
          <a:bodyPr wrap="square" lIns="0" tIns="0" rIns="0" bIns="0" rtlCol="0" anchor="ctr"/>
          <a:lstStyle/>
          <a:p>
            <a:pPr algn="ctr">
              <a:lnSpc>
                <a:spcPct val="110000"/>
              </a:lnSpc>
            </a:pPr>
            <a:r>
              <a:rPr lang="en-US" sz="900" b="1" dirty="0">
                <a:solidFill>
                  <a:srgbClr val="1A202C"/>
                </a:solidFill>
                <a:latin typeface="Quattrocento Sans" pitchFamily="34" charset="0"/>
                <a:ea typeface="Quattrocento Sans" pitchFamily="34" charset="-122"/>
                <a:cs typeface="Quattrocento Sans" pitchFamily="34" charset="-120"/>
              </a:rPr>
              <a:t>Approche durable</a:t>
            </a:r>
            <a:endParaRPr lang="en-US" sz="1600" dirty="0"/>
          </a:p>
        </p:txBody>
      </p:sp>
      <p:sp>
        <p:nvSpPr>
          <p:cNvPr id="21" name="Shape 19"/>
          <p:cNvSpPr/>
          <p:nvPr/>
        </p:nvSpPr>
        <p:spPr>
          <a:xfrm>
            <a:off x="4254401" y="1257300"/>
            <a:ext cx="3686175" cy="4305300"/>
          </a:xfrm>
          <a:custGeom>
            <a:avLst/>
            <a:gdLst/>
            <a:ahLst/>
            <a:cxnLst/>
            <a:rect l="l" t="t" r="r" b="b"/>
            <a:pathLst>
              <a:path w="3686175" h="4305300">
                <a:moveTo>
                  <a:pt x="114308" y="0"/>
                </a:moveTo>
                <a:lnTo>
                  <a:pt x="3571867" y="0"/>
                </a:lnTo>
                <a:cubicBezTo>
                  <a:pt x="3634997" y="0"/>
                  <a:pt x="3686175" y="51178"/>
                  <a:pt x="3686175" y="114308"/>
                </a:cubicBezTo>
                <a:lnTo>
                  <a:pt x="3686175" y="4190992"/>
                </a:lnTo>
                <a:cubicBezTo>
                  <a:pt x="3686175" y="4254122"/>
                  <a:pt x="3634997" y="4305300"/>
                  <a:pt x="3571867" y="4305300"/>
                </a:cubicBezTo>
                <a:lnTo>
                  <a:pt x="114308" y="4305300"/>
                </a:lnTo>
                <a:cubicBezTo>
                  <a:pt x="51178" y="4305300"/>
                  <a:pt x="0" y="4254122"/>
                  <a:pt x="0" y="4190992"/>
                </a:cubicBezTo>
                <a:lnTo>
                  <a:pt x="0" y="114308"/>
                </a:lnTo>
                <a:cubicBezTo>
                  <a:pt x="0" y="51220"/>
                  <a:pt x="51220"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22" name="Shape 20"/>
          <p:cNvSpPr/>
          <p:nvPr/>
        </p:nvSpPr>
        <p:spPr>
          <a:xfrm>
            <a:off x="4444901" y="1447800"/>
            <a:ext cx="533400" cy="533400"/>
          </a:xfrm>
          <a:custGeom>
            <a:avLst/>
            <a:gdLst/>
            <a:ahLst/>
            <a:cxnLst/>
            <a:rect l="l" t="t" r="r" b="b"/>
            <a:pathLst>
              <a:path w="533400" h="533400">
                <a:moveTo>
                  <a:pt x="76202" y="0"/>
                </a:moveTo>
                <a:lnTo>
                  <a:pt x="457198" y="0"/>
                </a:lnTo>
                <a:cubicBezTo>
                  <a:pt x="499283" y="0"/>
                  <a:pt x="533400" y="34117"/>
                  <a:pt x="533400" y="76202"/>
                </a:cubicBezTo>
                <a:lnTo>
                  <a:pt x="533400" y="457198"/>
                </a:lnTo>
                <a:cubicBezTo>
                  <a:pt x="533400" y="499283"/>
                  <a:pt x="499283" y="533400"/>
                  <a:pt x="457198" y="533400"/>
                </a:cubicBezTo>
                <a:lnTo>
                  <a:pt x="76202" y="533400"/>
                </a:lnTo>
                <a:cubicBezTo>
                  <a:pt x="34117" y="533400"/>
                  <a:pt x="0" y="499283"/>
                  <a:pt x="0" y="457198"/>
                </a:cubicBezTo>
                <a:lnTo>
                  <a:pt x="0" y="76202"/>
                </a:lnTo>
                <a:cubicBezTo>
                  <a:pt x="0" y="34145"/>
                  <a:pt x="34145" y="0"/>
                  <a:pt x="76202" y="0"/>
                </a:cubicBezTo>
                <a:close/>
              </a:path>
            </a:pathLst>
          </a:custGeom>
          <a:solidFill>
            <a:srgbClr val="4A90A4"/>
          </a:solidFill>
          <a:ln/>
        </p:spPr>
      </p:sp>
      <p:sp>
        <p:nvSpPr>
          <p:cNvPr id="23" name="Shape 21"/>
          <p:cNvSpPr/>
          <p:nvPr/>
        </p:nvSpPr>
        <p:spPr>
          <a:xfrm>
            <a:off x="4568726" y="1600200"/>
            <a:ext cx="285750" cy="228600"/>
          </a:xfrm>
          <a:custGeom>
            <a:avLst/>
            <a:gdLst/>
            <a:ahLst/>
            <a:cxnLst/>
            <a:rect l="l" t="t" r="r" b="b"/>
            <a:pathLst>
              <a:path w="285750" h="228600">
                <a:moveTo>
                  <a:pt x="257175" y="21431"/>
                </a:moveTo>
                <a:cubicBezTo>
                  <a:pt x="257175" y="16475"/>
                  <a:pt x="254630" y="11876"/>
                  <a:pt x="250388" y="9287"/>
                </a:cubicBezTo>
                <a:cubicBezTo>
                  <a:pt x="246147" y="6697"/>
                  <a:pt x="240923" y="6429"/>
                  <a:pt x="236503" y="8662"/>
                </a:cubicBezTo>
                <a:lnTo>
                  <a:pt x="184621" y="34603"/>
                </a:lnTo>
                <a:lnTo>
                  <a:pt x="104522" y="7858"/>
                </a:lnTo>
                <a:cubicBezTo>
                  <a:pt x="100905" y="6653"/>
                  <a:pt x="97021" y="6921"/>
                  <a:pt x="93628" y="8617"/>
                </a:cubicBezTo>
                <a:lnTo>
                  <a:pt x="36478" y="37192"/>
                </a:lnTo>
                <a:cubicBezTo>
                  <a:pt x="31611" y="39648"/>
                  <a:pt x="28575" y="44604"/>
                  <a:pt x="28575" y="50006"/>
                </a:cubicBezTo>
                <a:lnTo>
                  <a:pt x="28575" y="207169"/>
                </a:lnTo>
                <a:cubicBezTo>
                  <a:pt x="28575" y="212125"/>
                  <a:pt x="31120" y="216724"/>
                  <a:pt x="35362" y="219313"/>
                </a:cubicBezTo>
                <a:cubicBezTo>
                  <a:pt x="39603" y="221903"/>
                  <a:pt x="44827" y="222171"/>
                  <a:pt x="49247" y="219938"/>
                </a:cubicBezTo>
                <a:lnTo>
                  <a:pt x="101084" y="193997"/>
                </a:lnTo>
                <a:lnTo>
                  <a:pt x="178460" y="219804"/>
                </a:lnTo>
                <a:cubicBezTo>
                  <a:pt x="176540" y="216947"/>
                  <a:pt x="174665" y="213955"/>
                  <a:pt x="172834" y="210919"/>
                </a:cubicBezTo>
                <a:cubicBezTo>
                  <a:pt x="167923" y="202749"/>
                  <a:pt x="163056" y="193372"/>
                  <a:pt x="159440" y="183326"/>
                </a:cubicBezTo>
                <a:lnTo>
                  <a:pt x="114255" y="168280"/>
                </a:lnTo>
                <a:lnTo>
                  <a:pt x="114255" y="41255"/>
                </a:lnTo>
                <a:lnTo>
                  <a:pt x="171405" y="60320"/>
                </a:lnTo>
                <a:lnTo>
                  <a:pt x="171405" y="104656"/>
                </a:lnTo>
                <a:cubicBezTo>
                  <a:pt x="185246" y="88672"/>
                  <a:pt x="205785" y="78581"/>
                  <a:pt x="228555" y="78581"/>
                </a:cubicBezTo>
                <a:cubicBezTo>
                  <a:pt x="238646" y="78581"/>
                  <a:pt x="248290" y="80546"/>
                  <a:pt x="257130" y="84162"/>
                </a:cubicBezTo>
                <a:lnTo>
                  <a:pt x="257175" y="21431"/>
                </a:lnTo>
                <a:close/>
                <a:moveTo>
                  <a:pt x="228600" y="100013"/>
                </a:moveTo>
                <a:cubicBezTo>
                  <a:pt x="198998" y="100013"/>
                  <a:pt x="175022" y="123587"/>
                  <a:pt x="175022" y="152653"/>
                </a:cubicBezTo>
                <a:cubicBezTo>
                  <a:pt x="175022" y="183416"/>
                  <a:pt x="203642" y="219804"/>
                  <a:pt x="219045" y="237173"/>
                </a:cubicBezTo>
                <a:cubicBezTo>
                  <a:pt x="224224" y="242977"/>
                  <a:pt x="233020" y="242977"/>
                  <a:pt x="238199" y="237173"/>
                </a:cubicBezTo>
                <a:cubicBezTo>
                  <a:pt x="253603" y="219804"/>
                  <a:pt x="282223" y="183416"/>
                  <a:pt x="282223" y="152653"/>
                </a:cubicBezTo>
                <a:cubicBezTo>
                  <a:pt x="282223" y="123587"/>
                  <a:pt x="258247" y="100013"/>
                  <a:pt x="228645" y="100013"/>
                </a:cubicBezTo>
                <a:close/>
                <a:moveTo>
                  <a:pt x="210741" y="153591"/>
                </a:moveTo>
                <a:cubicBezTo>
                  <a:pt x="210741" y="143734"/>
                  <a:pt x="218743" y="135731"/>
                  <a:pt x="228600" y="135731"/>
                </a:cubicBezTo>
                <a:cubicBezTo>
                  <a:pt x="238457" y="135731"/>
                  <a:pt x="246459" y="143734"/>
                  <a:pt x="246459" y="153591"/>
                </a:cubicBezTo>
                <a:cubicBezTo>
                  <a:pt x="246459" y="163447"/>
                  <a:pt x="238457" y="171450"/>
                  <a:pt x="228600" y="171450"/>
                </a:cubicBezTo>
                <a:cubicBezTo>
                  <a:pt x="218743" y="171450"/>
                  <a:pt x="210741" y="163447"/>
                  <a:pt x="210741" y="153591"/>
                </a:cubicBezTo>
                <a:close/>
              </a:path>
            </a:pathLst>
          </a:custGeom>
          <a:solidFill>
            <a:srgbClr val="FFFFFF"/>
          </a:solidFill>
          <a:ln/>
        </p:spPr>
      </p:sp>
      <p:sp>
        <p:nvSpPr>
          <p:cNvPr id="24" name="Text 22"/>
          <p:cNvSpPr/>
          <p:nvPr/>
        </p:nvSpPr>
        <p:spPr>
          <a:xfrm>
            <a:off x="5092601" y="1581150"/>
            <a:ext cx="113347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Planification</a:t>
            </a:r>
            <a:endParaRPr lang="en-US" sz="1600" dirty="0"/>
          </a:p>
        </p:txBody>
      </p:sp>
      <p:sp>
        <p:nvSpPr>
          <p:cNvPr id="25" name="Shape 23"/>
          <p:cNvSpPr/>
          <p:nvPr/>
        </p:nvSpPr>
        <p:spPr>
          <a:xfrm>
            <a:off x="4444901" y="21336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4A90A4">
              <a:alpha val="5098"/>
            </a:srgbClr>
          </a:solidFill>
          <a:ln/>
        </p:spPr>
      </p:sp>
      <p:sp>
        <p:nvSpPr>
          <p:cNvPr id="26" name="Text 24"/>
          <p:cNvSpPr/>
          <p:nvPr/>
        </p:nvSpPr>
        <p:spPr>
          <a:xfrm>
            <a:off x="4559201" y="22479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PPRI</a:t>
            </a:r>
            <a:endParaRPr lang="en-US" sz="1600" dirty="0"/>
          </a:p>
        </p:txBody>
      </p:sp>
      <p:sp>
        <p:nvSpPr>
          <p:cNvPr id="27" name="Text 25"/>
          <p:cNvSpPr/>
          <p:nvPr/>
        </p:nvSpPr>
        <p:spPr>
          <a:xfrm>
            <a:off x="4559201" y="24765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Plans de Prévention des Risques d'Inondation</a:t>
            </a:r>
            <a:endParaRPr lang="en-US" sz="1600" dirty="0"/>
          </a:p>
        </p:txBody>
      </p:sp>
      <p:sp>
        <p:nvSpPr>
          <p:cNvPr id="28" name="Shape 26"/>
          <p:cNvSpPr/>
          <p:nvPr/>
        </p:nvSpPr>
        <p:spPr>
          <a:xfrm>
            <a:off x="4444901" y="28575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4A90A4">
              <a:alpha val="5098"/>
            </a:srgbClr>
          </a:solidFill>
          <a:ln/>
        </p:spPr>
      </p:sp>
      <p:sp>
        <p:nvSpPr>
          <p:cNvPr id="29" name="Text 27"/>
          <p:cNvSpPr/>
          <p:nvPr/>
        </p:nvSpPr>
        <p:spPr>
          <a:xfrm>
            <a:off x="4559201" y="29718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PAPI</a:t>
            </a:r>
            <a:endParaRPr lang="en-US" sz="1600" dirty="0"/>
          </a:p>
        </p:txBody>
      </p:sp>
      <p:sp>
        <p:nvSpPr>
          <p:cNvPr id="30" name="Text 28"/>
          <p:cNvSpPr/>
          <p:nvPr/>
        </p:nvSpPr>
        <p:spPr>
          <a:xfrm>
            <a:off x="4559201" y="32004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Programmes d'Actions de Prévention</a:t>
            </a:r>
            <a:endParaRPr lang="en-US" sz="1600" dirty="0"/>
          </a:p>
        </p:txBody>
      </p:sp>
      <p:sp>
        <p:nvSpPr>
          <p:cNvPr id="31" name="Shape 29"/>
          <p:cNvSpPr/>
          <p:nvPr/>
        </p:nvSpPr>
        <p:spPr>
          <a:xfrm>
            <a:off x="4444901" y="35814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4A90A4">
              <a:alpha val="5098"/>
            </a:srgbClr>
          </a:solidFill>
          <a:ln/>
        </p:spPr>
      </p:sp>
      <p:sp>
        <p:nvSpPr>
          <p:cNvPr id="32" name="Text 30"/>
          <p:cNvSpPr/>
          <p:nvPr/>
        </p:nvSpPr>
        <p:spPr>
          <a:xfrm>
            <a:off x="4559201" y="36957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GEMAPI</a:t>
            </a:r>
            <a:endParaRPr lang="en-US" sz="1600" dirty="0"/>
          </a:p>
        </p:txBody>
      </p:sp>
      <p:sp>
        <p:nvSpPr>
          <p:cNvPr id="33" name="Text 31"/>
          <p:cNvSpPr/>
          <p:nvPr/>
        </p:nvSpPr>
        <p:spPr>
          <a:xfrm>
            <a:off x="4559201" y="39243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Gestion des Milieux Aquatiques</a:t>
            </a:r>
            <a:endParaRPr lang="en-US" sz="1600" dirty="0"/>
          </a:p>
        </p:txBody>
      </p:sp>
      <p:sp>
        <p:nvSpPr>
          <p:cNvPr id="34" name="Shape 32"/>
          <p:cNvSpPr/>
          <p:nvPr/>
        </p:nvSpPr>
        <p:spPr>
          <a:xfrm>
            <a:off x="4454426" y="4962525"/>
            <a:ext cx="3286125" cy="400050"/>
          </a:xfrm>
          <a:custGeom>
            <a:avLst/>
            <a:gdLst/>
            <a:ahLst/>
            <a:cxnLst/>
            <a:rect l="l" t="t" r="r" b="b"/>
            <a:pathLst>
              <a:path w="3286125" h="400050">
                <a:moveTo>
                  <a:pt x="76202" y="0"/>
                </a:moveTo>
                <a:lnTo>
                  <a:pt x="3209923" y="0"/>
                </a:lnTo>
                <a:cubicBezTo>
                  <a:pt x="3252008" y="0"/>
                  <a:pt x="3286125" y="34117"/>
                  <a:pt x="3286125" y="76202"/>
                </a:cubicBezTo>
                <a:lnTo>
                  <a:pt x="3286125" y="323848"/>
                </a:lnTo>
                <a:cubicBezTo>
                  <a:pt x="3286125" y="365933"/>
                  <a:pt x="3252008" y="400050"/>
                  <a:pt x="3209923" y="400050"/>
                </a:cubicBezTo>
                <a:lnTo>
                  <a:pt x="76202" y="400050"/>
                </a:lnTo>
                <a:cubicBezTo>
                  <a:pt x="34145" y="400050"/>
                  <a:pt x="0" y="365905"/>
                  <a:pt x="0" y="323848"/>
                </a:cubicBezTo>
                <a:lnTo>
                  <a:pt x="0" y="76202"/>
                </a:lnTo>
                <a:cubicBezTo>
                  <a:pt x="0" y="34145"/>
                  <a:pt x="34145" y="0"/>
                  <a:pt x="76202" y="0"/>
                </a:cubicBezTo>
                <a:close/>
              </a:path>
            </a:pathLst>
          </a:custGeom>
          <a:solidFill>
            <a:srgbClr val="4A90A4">
              <a:alpha val="10196"/>
            </a:srgbClr>
          </a:solidFill>
          <a:ln w="25400">
            <a:solidFill>
              <a:srgbClr val="4A90A4"/>
            </a:solidFill>
            <a:prstDash val="solid"/>
          </a:ln>
        </p:spPr>
      </p:sp>
      <p:sp>
        <p:nvSpPr>
          <p:cNvPr id="35" name="Shape 33"/>
          <p:cNvSpPr/>
          <p:nvPr/>
        </p:nvSpPr>
        <p:spPr>
          <a:xfrm>
            <a:off x="5516910" y="5095875"/>
            <a:ext cx="85725" cy="114300"/>
          </a:xfrm>
          <a:custGeom>
            <a:avLst/>
            <a:gdLst/>
            <a:ahLst/>
            <a:cxnLst/>
            <a:rect l="l" t="t" r="r" b="b"/>
            <a:pathLst>
              <a:path w="85725" h="114300">
                <a:moveTo>
                  <a:pt x="0" y="14288"/>
                </a:moveTo>
                <a:cubicBezTo>
                  <a:pt x="0" y="6407"/>
                  <a:pt x="6407" y="0"/>
                  <a:pt x="14288" y="0"/>
                </a:cubicBezTo>
                <a:lnTo>
                  <a:pt x="47662" y="0"/>
                </a:lnTo>
                <a:cubicBezTo>
                  <a:pt x="51457" y="0"/>
                  <a:pt x="55096" y="1496"/>
                  <a:pt x="57775" y="4175"/>
                </a:cubicBezTo>
                <a:lnTo>
                  <a:pt x="81550" y="27972"/>
                </a:lnTo>
                <a:cubicBezTo>
                  <a:pt x="84229" y="30651"/>
                  <a:pt x="85725" y="34290"/>
                  <a:pt x="85725" y="38085"/>
                </a:cubicBezTo>
                <a:lnTo>
                  <a:pt x="85725" y="100013"/>
                </a:lnTo>
                <a:cubicBezTo>
                  <a:pt x="85725" y="107893"/>
                  <a:pt x="79318" y="114300"/>
                  <a:pt x="71438" y="114300"/>
                </a:cubicBezTo>
                <a:lnTo>
                  <a:pt x="14288" y="114300"/>
                </a:lnTo>
                <a:cubicBezTo>
                  <a:pt x="6407" y="114300"/>
                  <a:pt x="0" y="107893"/>
                  <a:pt x="0" y="100013"/>
                </a:cubicBezTo>
                <a:lnTo>
                  <a:pt x="0" y="14288"/>
                </a:lnTo>
                <a:close/>
                <a:moveTo>
                  <a:pt x="46434" y="13060"/>
                </a:moveTo>
                <a:lnTo>
                  <a:pt x="46434" y="33933"/>
                </a:lnTo>
                <a:cubicBezTo>
                  <a:pt x="46434" y="36902"/>
                  <a:pt x="48823" y="39291"/>
                  <a:pt x="51792" y="39291"/>
                </a:cubicBezTo>
                <a:lnTo>
                  <a:pt x="72665" y="39291"/>
                </a:lnTo>
                <a:lnTo>
                  <a:pt x="46434" y="13060"/>
                </a:lnTo>
                <a:close/>
                <a:moveTo>
                  <a:pt x="26789" y="57150"/>
                </a:moveTo>
                <a:cubicBezTo>
                  <a:pt x="23820" y="57150"/>
                  <a:pt x="21431" y="59539"/>
                  <a:pt x="21431" y="62508"/>
                </a:cubicBezTo>
                <a:cubicBezTo>
                  <a:pt x="21431" y="65477"/>
                  <a:pt x="23820" y="67866"/>
                  <a:pt x="26789" y="67866"/>
                </a:cubicBezTo>
                <a:lnTo>
                  <a:pt x="58936" y="67866"/>
                </a:lnTo>
                <a:cubicBezTo>
                  <a:pt x="61905" y="67866"/>
                  <a:pt x="64294" y="65477"/>
                  <a:pt x="64294" y="62508"/>
                </a:cubicBezTo>
                <a:cubicBezTo>
                  <a:pt x="64294" y="59539"/>
                  <a:pt x="61905" y="57150"/>
                  <a:pt x="58936" y="57150"/>
                </a:cubicBezTo>
                <a:lnTo>
                  <a:pt x="26789" y="57150"/>
                </a:lnTo>
                <a:close/>
                <a:moveTo>
                  <a:pt x="26789" y="78581"/>
                </a:moveTo>
                <a:cubicBezTo>
                  <a:pt x="23820" y="78581"/>
                  <a:pt x="21431" y="80970"/>
                  <a:pt x="21431" y="83939"/>
                </a:cubicBezTo>
                <a:cubicBezTo>
                  <a:pt x="21431" y="86908"/>
                  <a:pt x="23820" y="89297"/>
                  <a:pt x="26789" y="89297"/>
                </a:cubicBezTo>
                <a:lnTo>
                  <a:pt x="58936" y="89297"/>
                </a:lnTo>
                <a:cubicBezTo>
                  <a:pt x="61905" y="89297"/>
                  <a:pt x="64294" y="86908"/>
                  <a:pt x="64294" y="83939"/>
                </a:cubicBezTo>
                <a:cubicBezTo>
                  <a:pt x="64294" y="80970"/>
                  <a:pt x="61905" y="78581"/>
                  <a:pt x="58936" y="78581"/>
                </a:cubicBezTo>
                <a:lnTo>
                  <a:pt x="26789" y="78581"/>
                </a:lnTo>
                <a:close/>
              </a:path>
            </a:pathLst>
          </a:custGeom>
          <a:solidFill>
            <a:srgbClr val="4A90A4"/>
          </a:solidFill>
          <a:ln/>
        </p:spPr>
      </p:sp>
      <p:sp>
        <p:nvSpPr>
          <p:cNvPr id="36" name="Text 34"/>
          <p:cNvSpPr/>
          <p:nvPr/>
        </p:nvSpPr>
        <p:spPr>
          <a:xfrm>
            <a:off x="5668863" y="5095875"/>
            <a:ext cx="1063228" cy="123825"/>
          </a:xfrm>
          <a:prstGeom prst="rect">
            <a:avLst/>
          </a:prstGeom>
          <a:noFill/>
          <a:ln/>
        </p:spPr>
        <p:txBody>
          <a:bodyPr wrap="square" lIns="0" tIns="0" rIns="0" bIns="0" rtlCol="0" anchor="ctr"/>
          <a:lstStyle/>
          <a:p>
            <a:pPr algn="ctr">
              <a:lnSpc>
                <a:spcPct val="110000"/>
              </a:lnSpc>
            </a:pPr>
            <a:r>
              <a:rPr lang="en-US" sz="900" b="1" dirty="0">
                <a:solidFill>
                  <a:srgbClr val="1A202C"/>
                </a:solidFill>
                <a:latin typeface="Quattrocento Sans" pitchFamily="34" charset="0"/>
                <a:ea typeface="Quattrocento Sans" pitchFamily="34" charset="-122"/>
                <a:cs typeface="Quattrocento Sans" pitchFamily="34" charset="-120"/>
              </a:rPr>
              <a:t>Cadre réglementaire</a:t>
            </a:r>
            <a:endParaRPr lang="en-US" sz="1600" dirty="0"/>
          </a:p>
        </p:txBody>
      </p:sp>
      <p:sp>
        <p:nvSpPr>
          <p:cNvPr id="37" name="Shape 35"/>
          <p:cNvSpPr/>
          <p:nvPr/>
        </p:nvSpPr>
        <p:spPr>
          <a:xfrm>
            <a:off x="8127950" y="1257300"/>
            <a:ext cx="3686175" cy="4305300"/>
          </a:xfrm>
          <a:custGeom>
            <a:avLst/>
            <a:gdLst/>
            <a:ahLst/>
            <a:cxnLst/>
            <a:rect l="l" t="t" r="r" b="b"/>
            <a:pathLst>
              <a:path w="3686175" h="4305300">
                <a:moveTo>
                  <a:pt x="114308" y="0"/>
                </a:moveTo>
                <a:lnTo>
                  <a:pt x="3571867" y="0"/>
                </a:lnTo>
                <a:cubicBezTo>
                  <a:pt x="3634997" y="0"/>
                  <a:pt x="3686175" y="51178"/>
                  <a:pt x="3686175" y="114308"/>
                </a:cubicBezTo>
                <a:lnTo>
                  <a:pt x="3686175" y="4190992"/>
                </a:lnTo>
                <a:cubicBezTo>
                  <a:pt x="3686175" y="4254122"/>
                  <a:pt x="3634997" y="4305300"/>
                  <a:pt x="3571867" y="4305300"/>
                </a:cubicBezTo>
                <a:lnTo>
                  <a:pt x="114308" y="4305300"/>
                </a:lnTo>
                <a:cubicBezTo>
                  <a:pt x="51178" y="4305300"/>
                  <a:pt x="0" y="4254122"/>
                  <a:pt x="0" y="4190992"/>
                </a:cubicBezTo>
                <a:lnTo>
                  <a:pt x="0" y="114308"/>
                </a:lnTo>
                <a:cubicBezTo>
                  <a:pt x="0" y="51220"/>
                  <a:pt x="51220" y="0"/>
                  <a:pt x="114308" y="0"/>
                </a:cubicBezTo>
                <a:close/>
              </a:path>
            </a:pathLst>
          </a:custGeom>
          <a:solidFill>
            <a:srgbClr val="FFFFFF"/>
          </a:solidFill>
          <a:ln/>
          <a:effectLst>
            <a:outerShdw blurRad="142875" dist="95250" dir="5400000" algn="bl" rotWithShape="0">
              <a:srgbClr val="000000">
                <a:alpha val="10196"/>
              </a:srgbClr>
            </a:outerShdw>
          </a:effectLst>
        </p:spPr>
      </p:sp>
      <p:sp>
        <p:nvSpPr>
          <p:cNvPr id="38" name="Shape 36"/>
          <p:cNvSpPr/>
          <p:nvPr/>
        </p:nvSpPr>
        <p:spPr>
          <a:xfrm>
            <a:off x="8318450" y="1447800"/>
            <a:ext cx="533400" cy="533400"/>
          </a:xfrm>
          <a:custGeom>
            <a:avLst/>
            <a:gdLst/>
            <a:ahLst/>
            <a:cxnLst/>
            <a:rect l="l" t="t" r="r" b="b"/>
            <a:pathLst>
              <a:path w="533400" h="533400">
                <a:moveTo>
                  <a:pt x="76202" y="0"/>
                </a:moveTo>
                <a:lnTo>
                  <a:pt x="457198" y="0"/>
                </a:lnTo>
                <a:cubicBezTo>
                  <a:pt x="499283" y="0"/>
                  <a:pt x="533400" y="34117"/>
                  <a:pt x="533400" y="76202"/>
                </a:cubicBezTo>
                <a:lnTo>
                  <a:pt x="533400" y="457198"/>
                </a:lnTo>
                <a:cubicBezTo>
                  <a:pt x="533400" y="499283"/>
                  <a:pt x="499283" y="533400"/>
                  <a:pt x="457198" y="533400"/>
                </a:cubicBezTo>
                <a:lnTo>
                  <a:pt x="76202" y="533400"/>
                </a:lnTo>
                <a:cubicBezTo>
                  <a:pt x="34117" y="533400"/>
                  <a:pt x="0" y="499283"/>
                  <a:pt x="0" y="457198"/>
                </a:cubicBezTo>
                <a:lnTo>
                  <a:pt x="0" y="76202"/>
                </a:lnTo>
                <a:cubicBezTo>
                  <a:pt x="0" y="34145"/>
                  <a:pt x="34145" y="0"/>
                  <a:pt x="76202" y="0"/>
                </a:cubicBezTo>
                <a:close/>
              </a:path>
            </a:pathLst>
          </a:custGeom>
          <a:solidFill>
            <a:srgbClr val="2E7D32"/>
          </a:solidFill>
          <a:ln/>
        </p:spPr>
      </p:sp>
      <p:sp>
        <p:nvSpPr>
          <p:cNvPr id="39" name="Shape 37"/>
          <p:cNvSpPr/>
          <p:nvPr/>
        </p:nvSpPr>
        <p:spPr>
          <a:xfrm>
            <a:off x="8470850" y="1600200"/>
            <a:ext cx="228600" cy="228600"/>
          </a:xfrm>
          <a:custGeom>
            <a:avLst/>
            <a:gdLst/>
            <a:ahLst/>
            <a:cxnLst/>
            <a:rect l="l" t="t" r="r" b="b"/>
            <a:pathLst>
              <a:path w="228600" h="228600">
                <a:moveTo>
                  <a:pt x="114300" y="0"/>
                </a:moveTo>
                <a:cubicBezTo>
                  <a:pt x="120863" y="0"/>
                  <a:pt x="126891" y="3617"/>
                  <a:pt x="130016" y="9376"/>
                </a:cubicBezTo>
                <a:lnTo>
                  <a:pt x="226457" y="187970"/>
                </a:lnTo>
                <a:cubicBezTo>
                  <a:pt x="229448" y="193506"/>
                  <a:pt x="229314" y="200204"/>
                  <a:pt x="226100" y="205606"/>
                </a:cubicBezTo>
                <a:cubicBezTo>
                  <a:pt x="222885" y="211009"/>
                  <a:pt x="217036" y="214313"/>
                  <a:pt x="210741" y="214313"/>
                </a:cubicBezTo>
                <a:lnTo>
                  <a:pt x="17859" y="214313"/>
                </a:lnTo>
                <a:cubicBezTo>
                  <a:pt x="11564" y="214313"/>
                  <a:pt x="5760" y="211009"/>
                  <a:pt x="2500" y="205606"/>
                </a:cubicBezTo>
                <a:cubicBezTo>
                  <a:pt x="-759" y="200204"/>
                  <a:pt x="-848" y="193506"/>
                  <a:pt x="2143" y="187970"/>
                </a:cubicBezTo>
                <a:lnTo>
                  <a:pt x="98584" y="9376"/>
                </a:lnTo>
                <a:cubicBezTo>
                  <a:pt x="101709" y="3617"/>
                  <a:pt x="107737" y="0"/>
                  <a:pt x="114300" y="0"/>
                </a:cubicBezTo>
                <a:close/>
                <a:moveTo>
                  <a:pt x="114300" y="75009"/>
                </a:moveTo>
                <a:cubicBezTo>
                  <a:pt x="108362" y="75009"/>
                  <a:pt x="103584" y="79787"/>
                  <a:pt x="103584" y="85725"/>
                </a:cubicBezTo>
                <a:lnTo>
                  <a:pt x="103584" y="135731"/>
                </a:lnTo>
                <a:cubicBezTo>
                  <a:pt x="103584" y="141669"/>
                  <a:pt x="108362" y="146447"/>
                  <a:pt x="114300" y="146447"/>
                </a:cubicBezTo>
                <a:cubicBezTo>
                  <a:pt x="120238" y="146447"/>
                  <a:pt x="125016" y="141669"/>
                  <a:pt x="125016" y="135731"/>
                </a:cubicBezTo>
                <a:lnTo>
                  <a:pt x="125016" y="85725"/>
                </a:lnTo>
                <a:cubicBezTo>
                  <a:pt x="125016" y="79787"/>
                  <a:pt x="120238" y="75009"/>
                  <a:pt x="114300" y="75009"/>
                </a:cubicBezTo>
                <a:close/>
                <a:moveTo>
                  <a:pt x="126221" y="171450"/>
                </a:moveTo>
                <a:cubicBezTo>
                  <a:pt x="126492" y="167025"/>
                  <a:pt x="124286" y="162815"/>
                  <a:pt x="120492" y="160521"/>
                </a:cubicBezTo>
                <a:cubicBezTo>
                  <a:pt x="116699" y="158226"/>
                  <a:pt x="111946" y="158226"/>
                  <a:pt x="108152" y="160521"/>
                </a:cubicBezTo>
                <a:cubicBezTo>
                  <a:pt x="104359" y="162815"/>
                  <a:pt x="102152" y="167025"/>
                  <a:pt x="102424" y="171450"/>
                </a:cubicBezTo>
                <a:cubicBezTo>
                  <a:pt x="102152" y="175875"/>
                  <a:pt x="104359" y="180085"/>
                  <a:pt x="108152" y="182379"/>
                </a:cubicBezTo>
                <a:cubicBezTo>
                  <a:pt x="111946" y="184674"/>
                  <a:pt x="116699" y="184674"/>
                  <a:pt x="120492" y="182379"/>
                </a:cubicBezTo>
                <a:cubicBezTo>
                  <a:pt x="124286" y="180085"/>
                  <a:pt x="126492" y="175875"/>
                  <a:pt x="126221" y="171450"/>
                </a:cubicBezTo>
                <a:close/>
              </a:path>
            </a:pathLst>
          </a:custGeom>
          <a:solidFill>
            <a:srgbClr val="FFFFFF"/>
          </a:solidFill>
          <a:ln/>
        </p:spPr>
      </p:sp>
      <p:sp>
        <p:nvSpPr>
          <p:cNvPr id="40" name="Text 38"/>
          <p:cNvSpPr/>
          <p:nvPr/>
        </p:nvSpPr>
        <p:spPr>
          <a:xfrm>
            <a:off x="8966150" y="1581150"/>
            <a:ext cx="143827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Gestion de crise</a:t>
            </a:r>
            <a:endParaRPr lang="en-US" sz="1600" dirty="0"/>
          </a:p>
        </p:txBody>
      </p:sp>
      <p:sp>
        <p:nvSpPr>
          <p:cNvPr id="41" name="Shape 39"/>
          <p:cNvSpPr/>
          <p:nvPr/>
        </p:nvSpPr>
        <p:spPr>
          <a:xfrm>
            <a:off x="8318450" y="21336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2E7D32">
              <a:alpha val="5098"/>
            </a:srgbClr>
          </a:solidFill>
          <a:ln/>
        </p:spPr>
      </p:sp>
      <p:sp>
        <p:nvSpPr>
          <p:cNvPr id="42" name="Text 40"/>
          <p:cNvSpPr/>
          <p:nvPr/>
        </p:nvSpPr>
        <p:spPr>
          <a:xfrm>
            <a:off x="8432750" y="22479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Vigilance</a:t>
            </a:r>
            <a:endParaRPr lang="en-US" sz="1600" dirty="0"/>
          </a:p>
        </p:txBody>
      </p:sp>
      <p:sp>
        <p:nvSpPr>
          <p:cNvPr id="43" name="Text 41"/>
          <p:cNvSpPr/>
          <p:nvPr/>
        </p:nvSpPr>
        <p:spPr>
          <a:xfrm>
            <a:off x="8432750" y="24765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Surveillance hydrométéorologique</a:t>
            </a:r>
            <a:endParaRPr lang="en-US" sz="1600" dirty="0"/>
          </a:p>
        </p:txBody>
      </p:sp>
      <p:sp>
        <p:nvSpPr>
          <p:cNvPr id="44" name="Shape 42"/>
          <p:cNvSpPr/>
          <p:nvPr/>
        </p:nvSpPr>
        <p:spPr>
          <a:xfrm>
            <a:off x="8318450" y="28575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2E7D32">
              <a:alpha val="5098"/>
            </a:srgbClr>
          </a:solidFill>
          <a:ln/>
        </p:spPr>
      </p:sp>
      <p:sp>
        <p:nvSpPr>
          <p:cNvPr id="45" name="Text 43"/>
          <p:cNvSpPr/>
          <p:nvPr/>
        </p:nvSpPr>
        <p:spPr>
          <a:xfrm>
            <a:off x="8432750" y="29718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Alerte</a:t>
            </a:r>
            <a:endParaRPr lang="en-US" sz="1600" dirty="0"/>
          </a:p>
        </p:txBody>
      </p:sp>
      <p:sp>
        <p:nvSpPr>
          <p:cNvPr id="46" name="Text 44"/>
          <p:cNvSpPr/>
          <p:nvPr/>
        </p:nvSpPr>
        <p:spPr>
          <a:xfrm>
            <a:off x="8432750" y="32004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Diffusion aux populations</a:t>
            </a:r>
            <a:endParaRPr lang="en-US" sz="1600" dirty="0"/>
          </a:p>
        </p:txBody>
      </p:sp>
      <p:sp>
        <p:nvSpPr>
          <p:cNvPr id="47" name="Shape 45"/>
          <p:cNvSpPr/>
          <p:nvPr/>
        </p:nvSpPr>
        <p:spPr>
          <a:xfrm>
            <a:off x="8318450" y="3581400"/>
            <a:ext cx="3305175" cy="609600"/>
          </a:xfrm>
          <a:custGeom>
            <a:avLst/>
            <a:gdLst/>
            <a:ahLst/>
            <a:cxnLst/>
            <a:rect l="l" t="t" r="r" b="b"/>
            <a:pathLst>
              <a:path w="3305175" h="609600">
                <a:moveTo>
                  <a:pt x="76200" y="0"/>
                </a:moveTo>
                <a:lnTo>
                  <a:pt x="3228975" y="0"/>
                </a:lnTo>
                <a:cubicBezTo>
                  <a:pt x="3271031" y="0"/>
                  <a:pt x="3305175" y="34144"/>
                  <a:pt x="3305175" y="76200"/>
                </a:cubicBezTo>
                <a:lnTo>
                  <a:pt x="3305175" y="533400"/>
                </a:lnTo>
                <a:cubicBezTo>
                  <a:pt x="3305175" y="575456"/>
                  <a:pt x="3271031" y="609600"/>
                  <a:pt x="3228975" y="609600"/>
                </a:cubicBezTo>
                <a:lnTo>
                  <a:pt x="76200" y="609600"/>
                </a:lnTo>
                <a:cubicBezTo>
                  <a:pt x="34144" y="609600"/>
                  <a:pt x="0" y="575456"/>
                  <a:pt x="0" y="533400"/>
                </a:cubicBezTo>
                <a:lnTo>
                  <a:pt x="0" y="76200"/>
                </a:lnTo>
                <a:cubicBezTo>
                  <a:pt x="0" y="34144"/>
                  <a:pt x="34144" y="0"/>
                  <a:pt x="76200" y="0"/>
                </a:cubicBezTo>
                <a:close/>
              </a:path>
            </a:pathLst>
          </a:custGeom>
          <a:solidFill>
            <a:srgbClr val="2E7D32">
              <a:alpha val="5098"/>
            </a:srgbClr>
          </a:solidFill>
          <a:ln/>
        </p:spPr>
      </p:sp>
      <p:sp>
        <p:nvSpPr>
          <p:cNvPr id="48" name="Text 46"/>
          <p:cNvSpPr/>
          <p:nvPr/>
        </p:nvSpPr>
        <p:spPr>
          <a:xfrm>
            <a:off x="8432750" y="3695700"/>
            <a:ext cx="3143250" cy="190500"/>
          </a:xfrm>
          <a:prstGeom prst="rect">
            <a:avLst/>
          </a:prstGeom>
          <a:noFill/>
          <a:ln/>
        </p:spPr>
        <p:txBody>
          <a:bodyPr wrap="square" lIns="0" tIns="0" rIns="0" bIns="0" rtlCol="0" anchor="ctr"/>
          <a:lstStyle/>
          <a:p>
            <a:pP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Intervention</a:t>
            </a:r>
            <a:endParaRPr lang="en-US" sz="1600" dirty="0"/>
          </a:p>
        </p:txBody>
      </p:sp>
      <p:sp>
        <p:nvSpPr>
          <p:cNvPr id="49" name="Text 47"/>
          <p:cNvSpPr/>
          <p:nvPr/>
        </p:nvSpPr>
        <p:spPr>
          <a:xfrm>
            <a:off x="8432750" y="3924300"/>
            <a:ext cx="3133725" cy="152400"/>
          </a:xfrm>
          <a:prstGeom prst="rect">
            <a:avLst/>
          </a:prstGeom>
          <a:noFill/>
          <a:ln/>
        </p:spPr>
        <p:txBody>
          <a:bodyPr wrap="square" lIns="0" tIns="0" rIns="0" bIns="0" rtlCol="0" anchor="ctr"/>
          <a:lstStyle/>
          <a:p>
            <a:pPr>
              <a:lnSpc>
                <a:spcPct val="110000"/>
              </a:lnSpc>
            </a:pPr>
            <a:r>
              <a:rPr lang="en-US" sz="900" dirty="0">
                <a:solidFill>
                  <a:srgbClr val="1A202C">
                    <a:alpha val="70000"/>
                  </a:srgbClr>
                </a:solidFill>
                <a:latin typeface="Quattrocento Sans" pitchFamily="34" charset="0"/>
                <a:ea typeface="Quattrocento Sans" pitchFamily="34" charset="-122"/>
                <a:cs typeface="Quattrocento Sans" pitchFamily="34" charset="-120"/>
              </a:rPr>
              <a:t>Secours et protection</a:t>
            </a:r>
            <a:endParaRPr lang="en-US" sz="1600" dirty="0"/>
          </a:p>
        </p:txBody>
      </p:sp>
      <p:sp>
        <p:nvSpPr>
          <p:cNvPr id="50" name="Shape 48"/>
          <p:cNvSpPr/>
          <p:nvPr/>
        </p:nvSpPr>
        <p:spPr>
          <a:xfrm>
            <a:off x="8327975" y="4962525"/>
            <a:ext cx="3286125" cy="400050"/>
          </a:xfrm>
          <a:custGeom>
            <a:avLst/>
            <a:gdLst/>
            <a:ahLst/>
            <a:cxnLst/>
            <a:rect l="l" t="t" r="r" b="b"/>
            <a:pathLst>
              <a:path w="3286125" h="400050">
                <a:moveTo>
                  <a:pt x="76202" y="0"/>
                </a:moveTo>
                <a:lnTo>
                  <a:pt x="3209923" y="0"/>
                </a:lnTo>
                <a:cubicBezTo>
                  <a:pt x="3252008" y="0"/>
                  <a:pt x="3286125" y="34117"/>
                  <a:pt x="3286125" y="76202"/>
                </a:cubicBezTo>
                <a:lnTo>
                  <a:pt x="3286125" y="323848"/>
                </a:lnTo>
                <a:cubicBezTo>
                  <a:pt x="3286125" y="365933"/>
                  <a:pt x="3252008" y="400050"/>
                  <a:pt x="3209923" y="400050"/>
                </a:cubicBezTo>
                <a:lnTo>
                  <a:pt x="76202" y="400050"/>
                </a:lnTo>
                <a:cubicBezTo>
                  <a:pt x="34145" y="400050"/>
                  <a:pt x="0" y="365905"/>
                  <a:pt x="0" y="323848"/>
                </a:cubicBezTo>
                <a:lnTo>
                  <a:pt x="0" y="76202"/>
                </a:lnTo>
                <a:cubicBezTo>
                  <a:pt x="0" y="34145"/>
                  <a:pt x="34145" y="0"/>
                  <a:pt x="76202" y="0"/>
                </a:cubicBezTo>
                <a:close/>
              </a:path>
            </a:pathLst>
          </a:custGeom>
          <a:solidFill>
            <a:srgbClr val="1E3A5F">
              <a:alpha val="10196"/>
            </a:srgbClr>
          </a:solidFill>
          <a:ln w="25400">
            <a:solidFill>
              <a:srgbClr val="1E3A5F"/>
            </a:solidFill>
            <a:prstDash val="solid"/>
          </a:ln>
        </p:spPr>
      </p:sp>
      <p:sp>
        <p:nvSpPr>
          <p:cNvPr id="51" name="Shape 49"/>
          <p:cNvSpPr/>
          <p:nvPr/>
        </p:nvSpPr>
        <p:spPr>
          <a:xfrm>
            <a:off x="9493746" y="5095875"/>
            <a:ext cx="114300" cy="114300"/>
          </a:xfrm>
          <a:custGeom>
            <a:avLst/>
            <a:gdLst/>
            <a:ahLst/>
            <a:cxnLst/>
            <a:rect l="l" t="t" r="r" b="b"/>
            <a:pathLst>
              <a:path w="114300" h="114300">
                <a:moveTo>
                  <a:pt x="78537" y="5581"/>
                </a:moveTo>
                <a:cubicBezTo>
                  <a:pt x="80278" y="1384"/>
                  <a:pt x="84877" y="-871"/>
                  <a:pt x="89275" y="335"/>
                </a:cubicBezTo>
                <a:lnTo>
                  <a:pt x="90502" y="670"/>
                </a:lnTo>
                <a:cubicBezTo>
                  <a:pt x="104924" y="4599"/>
                  <a:pt x="117247" y="18574"/>
                  <a:pt x="113653" y="35585"/>
                </a:cubicBezTo>
                <a:cubicBezTo>
                  <a:pt x="105370" y="74652"/>
                  <a:pt x="74630" y="105393"/>
                  <a:pt x="35562" y="113675"/>
                </a:cubicBezTo>
                <a:cubicBezTo>
                  <a:pt x="18529" y="117291"/>
                  <a:pt x="4576" y="104946"/>
                  <a:pt x="647" y="90525"/>
                </a:cubicBezTo>
                <a:lnTo>
                  <a:pt x="313" y="89297"/>
                </a:lnTo>
                <a:cubicBezTo>
                  <a:pt x="-893" y="84899"/>
                  <a:pt x="1362" y="80300"/>
                  <a:pt x="5559" y="78559"/>
                </a:cubicBezTo>
                <a:lnTo>
                  <a:pt x="27280" y="69518"/>
                </a:lnTo>
                <a:cubicBezTo>
                  <a:pt x="30964" y="67977"/>
                  <a:pt x="35228" y="69049"/>
                  <a:pt x="37773" y="72152"/>
                </a:cubicBezTo>
                <a:lnTo>
                  <a:pt x="46390" y="82689"/>
                </a:lnTo>
                <a:cubicBezTo>
                  <a:pt x="62084" y="74898"/>
                  <a:pt x="74697" y="61860"/>
                  <a:pt x="81952" y="45876"/>
                </a:cubicBezTo>
                <a:lnTo>
                  <a:pt x="72107" y="37817"/>
                </a:lnTo>
                <a:cubicBezTo>
                  <a:pt x="69004" y="35295"/>
                  <a:pt x="67955" y="31031"/>
                  <a:pt x="69473" y="27325"/>
                </a:cubicBezTo>
                <a:lnTo>
                  <a:pt x="78537" y="5581"/>
                </a:lnTo>
                <a:close/>
              </a:path>
            </a:pathLst>
          </a:custGeom>
          <a:solidFill>
            <a:srgbClr val="1E3A5F"/>
          </a:solidFill>
          <a:ln/>
        </p:spPr>
      </p:sp>
      <p:sp>
        <p:nvSpPr>
          <p:cNvPr id="52" name="Text 50"/>
          <p:cNvSpPr/>
          <p:nvPr/>
        </p:nvSpPr>
        <p:spPr>
          <a:xfrm>
            <a:off x="9659987" y="5095875"/>
            <a:ext cx="827931" cy="123825"/>
          </a:xfrm>
          <a:prstGeom prst="rect">
            <a:avLst/>
          </a:prstGeom>
          <a:noFill/>
          <a:ln/>
        </p:spPr>
        <p:txBody>
          <a:bodyPr wrap="square" lIns="0" tIns="0" rIns="0" bIns="0" rtlCol="0" anchor="ctr"/>
          <a:lstStyle/>
          <a:p>
            <a:pPr algn="ctr">
              <a:lnSpc>
                <a:spcPct val="110000"/>
              </a:lnSpc>
            </a:pPr>
            <a:r>
              <a:rPr lang="en-US" sz="900" b="1" dirty="0">
                <a:solidFill>
                  <a:srgbClr val="1A202C"/>
                </a:solidFill>
                <a:latin typeface="Quattrocento Sans" pitchFamily="34" charset="0"/>
                <a:ea typeface="Quattrocento Sans" pitchFamily="34" charset="-122"/>
                <a:cs typeface="Quattrocento Sans" pitchFamily="34" charset="-120"/>
              </a:rPr>
              <a:t>Réponse rapide</a:t>
            </a:r>
            <a:endParaRPr lang="en-US" sz="1600" dirty="0"/>
          </a:p>
        </p:txBody>
      </p:sp>
      <p:sp>
        <p:nvSpPr>
          <p:cNvPr id="53" name="Shape 51"/>
          <p:cNvSpPr/>
          <p:nvPr/>
        </p:nvSpPr>
        <p:spPr>
          <a:xfrm>
            <a:off x="381000" y="5715000"/>
            <a:ext cx="11430000" cy="762000"/>
          </a:xfrm>
          <a:custGeom>
            <a:avLst/>
            <a:gdLst/>
            <a:ahLst/>
            <a:cxnLst/>
            <a:rect l="l" t="t" r="r" b="b"/>
            <a:pathLst>
              <a:path w="11430000" h="762000">
                <a:moveTo>
                  <a:pt x="114300" y="0"/>
                </a:moveTo>
                <a:lnTo>
                  <a:pt x="11315700" y="0"/>
                </a:lnTo>
                <a:cubicBezTo>
                  <a:pt x="11378784" y="0"/>
                  <a:pt x="11430000" y="51216"/>
                  <a:pt x="11430000" y="114300"/>
                </a:cubicBezTo>
                <a:lnTo>
                  <a:pt x="11430000" y="647700"/>
                </a:lnTo>
                <a:cubicBezTo>
                  <a:pt x="11430000" y="710784"/>
                  <a:pt x="11378784" y="762000"/>
                  <a:pt x="11315700" y="762000"/>
                </a:cubicBezTo>
                <a:lnTo>
                  <a:pt x="114300" y="762000"/>
                </a:lnTo>
                <a:cubicBezTo>
                  <a:pt x="51216" y="762000"/>
                  <a:pt x="0" y="710784"/>
                  <a:pt x="0" y="647700"/>
                </a:cubicBezTo>
                <a:lnTo>
                  <a:pt x="0" y="114300"/>
                </a:lnTo>
                <a:cubicBezTo>
                  <a:pt x="0" y="51216"/>
                  <a:pt x="51216" y="0"/>
                  <a:pt x="114300" y="0"/>
                </a:cubicBezTo>
                <a:close/>
              </a:path>
            </a:pathLst>
          </a:custGeom>
          <a:gradFill flip="none" rotWithShape="1">
            <a:gsLst>
              <a:gs pos="0">
                <a:srgbClr val="1E3A5F"/>
              </a:gs>
              <a:gs pos="100000">
                <a:srgbClr val="4A90A4"/>
              </a:gs>
            </a:gsLst>
            <a:lin ang="0" scaled="1"/>
          </a:gradFill>
          <a:ln/>
        </p:spPr>
      </p:sp>
      <p:sp>
        <p:nvSpPr>
          <p:cNvPr id="54" name="Shape 52"/>
          <p:cNvSpPr/>
          <p:nvPr/>
        </p:nvSpPr>
        <p:spPr>
          <a:xfrm>
            <a:off x="571500" y="5953125"/>
            <a:ext cx="285750" cy="285750"/>
          </a:xfrm>
          <a:custGeom>
            <a:avLst/>
            <a:gdLst/>
            <a:ahLst/>
            <a:cxnLst/>
            <a:rect l="l" t="t" r="r" b="b"/>
            <a:pathLst>
              <a:path w="285750" h="285750">
                <a:moveTo>
                  <a:pt x="142987" y="26789"/>
                </a:moveTo>
                <a:cubicBezTo>
                  <a:pt x="207057" y="26845"/>
                  <a:pt x="258961" y="78804"/>
                  <a:pt x="258961" y="142875"/>
                </a:cubicBezTo>
                <a:cubicBezTo>
                  <a:pt x="258961" y="155209"/>
                  <a:pt x="257063" y="167097"/>
                  <a:pt x="253492" y="178259"/>
                </a:cubicBezTo>
                <a:cubicBezTo>
                  <a:pt x="252375" y="178482"/>
                  <a:pt x="251203" y="178594"/>
                  <a:pt x="250031" y="178594"/>
                </a:cubicBezTo>
                <a:lnTo>
                  <a:pt x="248524" y="178594"/>
                </a:lnTo>
                <a:cubicBezTo>
                  <a:pt x="243780" y="178594"/>
                  <a:pt x="239260" y="176696"/>
                  <a:pt x="235911" y="173348"/>
                </a:cubicBezTo>
                <a:lnTo>
                  <a:pt x="219559" y="156995"/>
                </a:lnTo>
                <a:cubicBezTo>
                  <a:pt x="216210" y="153646"/>
                  <a:pt x="214313" y="149126"/>
                  <a:pt x="214313" y="144382"/>
                </a:cubicBezTo>
                <a:lnTo>
                  <a:pt x="214313" y="116086"/>
                </a:lnTo>
                <a:cubicBezTo>
                  <a:pt x="214313" y="111175"/>
                  <a:pt x="218331" y="107156"/>
                  <a:pt x="223242" y="107156"/>
                </a:cubicBezTo>
                <a:cubicBezTo>
                  <a:pt x="228154" y="107156"/>
                  <a:pt x="232172" y="103138"/>
                  <a:pt x="232172" y="98227"/>
                </a:cubicBezTo>
                <a:cubicBezTo>
                  <a:pt x="232172" y="93315"/>
                  <a:pt x="228154" y="89297"/>
                  <a:pt x="223242" y="89297"/>
                </a:cubicBezTo>
                <a:lnTo>
                  <a:pt x="209848" y="89297"/>
                </a:lnTo>
                <a:cubicBezTo>
                  <a:pt x="202425" y="89297"/>
                  <a:pt x="196453" y="95269"/>
                  <a:pt x="196453" y="102691"/>
                </a:cubicBezTo>
                <a:cubicBezTo>
                  <a:pt x="196453" y="110114"/>
                  <a:pt x="190481" y="116086"/>
                  <a:pt x="183059" y="116086"/>
                </a:cubicBezTo>
                <a:lnTo>
                  <a:pt x="151805" y="116086"/>
                </a:lnTo>
                <a:cubicBezTo>
                  <a:pt x="146893" y="116086"/>
                  <a:pt x="142875" y="120104"/>
                  <a:pt x="142875" y="125016"/>
                </a:cubicBezTo>
                <a:cubicBezTo>
                  <a:pt x="142875" y="129927"/>
                  <a:pt x="138857" y="133945"/>
                  <a:pt x="133945" y="133945"/>
                </a:cubicBezTo>
                <a:lnTo>
                  <a:pt x="119769" y="133945"/>
                </a:lnTo>
                <a:cubicBezTo>
                  <a:pt x="112793" y="133945"/>
                  <a:pt x="107156" y="128308"/>
                  <a:pt x="107156" y="121332"/>
                </a:cubicBezTo>
                <a:cubicBezTo>
                  <a:pt x="107156" y="117983"/>
                  <a:pt x="108496" y="114746"/>
                  <a:pt x="110840" y="112402"/>
                </a:cubicBezTo>
                <a:lnTo>
                  <a:pt x="149963" y="73279"/>
                </a:lnTo>
                <a:cubicBezTo>
                  <a:pt x="151135" y="72107"/>
                  <a:pt x="151805" y="70489"/>
                  <a:pt x="151805" y="68814"/>
                </a:cubicBezTo>
                <a:cubicBezTo>
                  <a:pt x="151805" y="65354"/>
                  <a:pt x="148958" y="62508"/>
                  <a:pt x="145498" y="62508"/>
                </a:cubicBezTo>
                <a:lnTo>
                  <a:pt x="137629" y="62508"/>
                </a:lnTo>
                <a:cubicBezTo>
                  <a:pt x="130652" y="62508"/>
                  <a:pt x="125016" y="56871"/>
                  <a:pt x="125016" y="49895"/>
                </a:cubicBezTo>
                <a:cubicBezTo>
                  <a:pt x="125016" y="46546"/>
                  <a:pt x="126355" y="43309"/>
                  <a:pt x="128699" y="40965"/>
                </a:cubicBezTo>
                <a:lnTo>
                  <a:pt x="141591" y="28073"/>
                </a:lnTo>
                <a:cubicBezTo>
                  <a:pt x="142038" y="27626"/>
                  <a:pt x="142484" y="27236"/>
                  <a:pt x="142987" y="26845"/>
                </a:cubicBezTo>
                <a:close/>
                <a:moveTo>
                  <a:pt x="244673" y="198741"/>
                </a:moveTo>
                <a:cubicBezTo>
                  <a:pt x="226368" y="232004"/>
                  <a:pt x="192267" y="255333"/>
                  <a:pt x="152474" y="258570"/>
                </a:cubicBezTo>
                <a:cubicBezTo>
                  <a:pt x="152084" y="257287"/>
                  <a:pt x="151860" y="255891"/>
                  <a:pt x="151860" y="254496"/>
                </a:cubicBezTo>
                <a:cubicBezTo>
                  <a:pt x="151860" y="247073"/>
                  <a:pt x="145889" y="241102"/>
                  <a:pt x="138466" y="241102"/>
                </a:cubicBezTo>
                <a:lnTo>
                  <a:pt x="123565" y="241102"/>
                </a:lnTo>
                <a:cubicBezTo>
                  <a:pt x="118821" y="241102"/>
                  <a:pt x="114300" y="239204"/>
                  <a:pt x="110951" y="235855"/>
                </a:cubicBezTo>
                <a:lnTo>
                  <a:pt x="94599" y="219503"/>
                </a:lnTo>
                <a:cubicBezTo>
                  <a:pt x="91250" y="216154"/>
                  <a:pt x="89353" y="211634"/>
                  <a:pt x="89353" y="206890"/>
                </a:cubicBezTo>
                <a:lnTo>
                  <a:pt x="89353" y="169664"/>
                </a:lnTo>
                <a:cubicBezTo>
                  <a:pt x="89353" y="159786"/>
                  <a:pt x="97334" y="151805"/>
                  <a:pt x="107212" y="151805"/>
                </a:cubicBezTo>
                <a:lnTo>
                  <a:pt x="162297" y="151805"/>
                </a:lnTo>
                <a:cubicBezTo>
                  <a:pt x="167041" y="151805"/>
                  <a:pt x="171562" y="153702"/>
                  <a:pt x="174910" y="157051"/>
                </a:cubicBezTo>
                <a:lnTo>
                  <a:pt x="191263" y="173403"/>
                </a:lnTo>
                <a:cubicBezTo>
                  <a:pt x="194611" y="176752"/>
                  <a:pt x="199132" y="178650"/>
                  <a:pt x="203876" y="178650"/>
                </a:cubicBezTo>
                <a:lnTo>
                  <a:pt x="206946" y="178650"/>
                </a:lnTo>
                <a:cubicBezTo>
                  <a:pt x="211689" y="178650"/>
                  <a:pt x="216210" y="180547"/>
                  <a:pt x="219559" y="183896"/>
                </a:cubicBezTo>
                <a:lnTo>
                  <a:pt x="228488" y="192825"/>
                </a:lnTo>
                <a:cubicBezTo>
                  <a:pt x="230832" y="195169"/>
                  <a:pt x="234069" y="196509"/>
                  <a:pt x="237418" y="196509"/>
                </a:cubicBezTo>
                <a:cubicBezTo>
                  <a:pt x="240097" y="196509"/>
                  <a:pt x="242608" y="197346"/>
                  <a:pt x="244673" y="198797"/>
                </a:cubicBezTo>
                <a:close/>
                <a:moveTo>
                  <a:pt x="142875" y="285750"/>
                </a:moveTo>
                <a:lnTo>
                  <a:pt x="157497" y="285024"/>
                </a:lnTo>
                <a:cubicBezTo>
                  <a:pt x="152698" y="285527"/>
                  <a:pt x="147842" y="285750"/>
                  <a:pt x="142875" y="285750"/>
                </a:cubicBezTo>
                <a:close/>
                <a:moveTo>
                  <a:pt x="157497" y="285024"/>
                </a:moveTo>
                <a:cubicBezTo>
                  <a:pt x="229549" y="277713"/>
                  <a:pt x="285750" y="216880"/>
                  <a:pt x="285750" y="142875"/>
                </a:cubicBezTo>
                <a:cubicBezTo>
                  <a:pt x="285750" y="63959"/>
                  <a:pt x="221791" y="0"/>
                  <a:pt x="142875" y="0"/>
                </a:cubicBezTo>
                <a:lnTo>
                  <a:pt x="142875" y="0"/>
                </a:lnTo>
                <a:cubicBezTo>
                  <a:pt x="63959" y="0"/>
                  <a:pt x="0" y="63959"/>
                  <a:pt x="0" y="142875"/>
                </a:cubicBezTo>
                <a:cubicBezTo>
                  <a:pt x="0" y="214033"/>
                  <a:pt x="52015" y="273081"/>
                  <a:pt x="120160" y="283964"/>
                </a:cubicBezTo>
                <a:cubicBezTo>
                  <a:pt x="127527" y="285136"/>
                  <a:pt x="135117" y="285750"/>
                  <a:pt x="142875" y="285750"/>
                </a:cubicBezTo>
                <a:close/>
                <a:moveTo>
                  <a:pt x="104533" y="68814"/>
                </a:moveTo>
                <a:lnTo>
                  <a:pt x="86674" y="86674"/>
                </a:lnTo>
                <a:cubicBezTo>
                  <a:pt x="83214" y="90134"/>
                  <a:pt x="77521" y="90134"/>
                  <a:pt x="74061" y="86674"/>
                </a:cubicBezTo>
                <a:cubicBezTo>
                  <a:pt x="70600" y="83214"/>
                  <a:pt x="70600" y="77521"/>
                  <a:pt x="74061" y="74061"/>
                </a:cubicBezTo>
                <a:lnTo>
                  <a:pt x="91920" y="56201"/>
                </a:lnTo>
                <a:cubicBezTo>
                  <a:pt x="95380" y="52741"/>
                  <a:pt x="101073" y="52741"/>
                  <a:pt x="104533" y="56201"/>
                </a:cubicBezTo>
                <a:cubicBezTo>
                  <a:pt x="107993" y="59661"/>
                  <a:pt x="107993" y="65354"/>
                  <a:pt x="104533" y="68814"/>
                </a:cubicBezTo>
                <a:close/>
              </a:path>
            </a:pathLst>
          </a:custGeom>
          <a:solidFill>
            <a:srgbClr val="FFFFFF"/>
          </a:solidFill>
          <a:ln/>
        </p:spPr>
      </p:sp>
      <p:sp>
        <p:nvSpPr>
          <p:cNvPr id="55" name="Text 53"/>
          <p:cNvSpPr/>
          <p:nvPr/>
        </p:nvSpPr>
        <p:spPr>
          <a:xfrm>
            <a:off x="1042988" y="5867400"/>
            <a:ext cx="3200400" cy="266700"/>
          </a:xfrm>
          <a:prstGeom prst="rect">
            <a:avLst/>
          </a:prstGeom>
          <a:noFill/>
          <a:ln/>
        </p:spPr>
        <p:txBody>
          <a:bodyPr wrap="square" lIns="0" tIns="0" rIns="0" bIns="0" rtlCol="0" anchor="ctr"/>
          <a:lstStyle/>
          <a:p>
            <a:pPr>
              <a:lnSpc>
                <a:spcPct val="130000"/>
              </a:lnSpc>
            </a:pPr>
            <a:r>
              <a:rPr lang="en-US" sz="1350" b="1" dirty="0">
                <a:solidFill>
                  <a:srgbClr val="FFFFFF"/>
                </a:solidFill>
                <a:latin typeface="Quattrocento Sans" pitchFamily="34" charset="0"/>
                <a:ea typeface="Quattrocento Sans" pitchFamily="34" charset="-122"/>
                <a:cs typeface="Quattrocento Sans" pitchFamily="34" charset="-120"/>
              </a:rPr>
              <a:t>Intégration du changement climatique</a:t>
            </a:r>
            <a:endParaRPr lang="en-US" sz="1600" dirty="0"/>
          </a:p>
        </p:txBody>
      </p:sp>
      <p:sp>
        <p:nvSpPr>
          <p:cNvPr id="56" name="Text 54"/>
          <p:cNvSpPr/>
          <p:nvPr/>
        </p:nvSpPr>
        <p:spPr>
          <a:xfrm>
            <a:off x="1042988" y="6134100"/>
            <a:ext cx="3181350" cy="190500"/>
          </a:xfrm>
          <a:prstGeom prst="rect">
            <a:avLst/>
          </a:prstGeom>
          <a:noFill/>
          <a:ln/>
        </p:spPr>
        <p:txBody>
          <a:bodyPr wrap="square" lIns="0" tIns="0" rIns="0" bIns="0" rtlCol="0" anchor="ctr"/>
          <a:lstStyle/>
          <a:p>
            <a:pPr>
              <a:lnSpc>
                <a:spcPct val="120000"/>
              </a:lnSpc>
            </a:pPr>
            <a:r>
              <a:rPr lang="en-US" sz="1050" dirty="0">
                <a:solidFill>
                  <a:srgbClr val="FFFFFF"/>
                </a:solidFill>
                <a:latin typeface="Quattrocento Sans" pitchFamily="34" charset="0"/>
                <a:ea typeface="Quattrocento Sans" pitchFamily="34" charset="-122"/>
                <a:cs typeface="Quattrocento Sans" pitchFamily="34" charset="-120"/>
              </a:rPr>
              <a:t>Adaptation aux événements plus fréquents et intenses</a:t>
            </a:r>
            <a:endParaRPr lang="en-US" sz="1600" dirty="0"/>
          </a:p>
        </p:txBody>
      </p:sp>
      <p:sp>
        <p:nvSpPr>
          <p:cNvPr id="57" name="Text 55"/>
          <p:cNvSpPr/>
          <p:nvPr/>
        </p:nvSpPr>
        <p:spPr>
          <a:xfrm>
            <a:off x="9704189" y="5886450"/>
            <a:ext cx="1952625" cy="190500"/>
          </a:xfrm>
          <a:prstGeom prst="rect">
            <a:avLst/>
          </a:prstGeom>
          <a:noFill/>
          <a:ln/>
        </p:spPr>
        <p:txBody>
          <a:bodyPr wrap="square" lIns="0" tIns="0" rIns="0" bIns="0" rtlCol="0" anchor="ctr"/>
          <a:lstStyle/>
          <a:p>
            <a:pPr algn="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Approche</a:t>
            </a:r>
            <a:endParaRPr lang="en-US" sz="1600" dirty="0"/>
          </a:p>
        </p:txBody>
      </p:sp>
      <p:sp>
        <p:nvSpPr>
          <p:cNvPr id="58" name="Text 56"/>
          <p:cNvSpPr/>
          <p:nvPr/>
        </p:nvSpPr>
        <p:spPr>
          <a:xfrm>
            <a:off x="9694664" y="6076950"/>
            <a:ext cx="1962150" cy="228600"/>
          </a:xfrm>
          <a:prstGeom prst="rect">
            <a:avLst/>
          </a:prstGeom>
          <a:noFill/>
          <a:ln/>
        </p:spPr>
        <p:txBody>
          <a:bodyPr wrap="square" lIns="0" tIns="0" rIns="0" bIns="0" rtlCol="0" anchor="ctr"/>
          <a:lstStyle/>
          <a:p>
            <a:pPr algn="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Multi-échelle et participative</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53391" y="441739"/>
            <a:ext cx="353391" cy="35339"/>
          </a:xfrm>
          <a:custGeom>
            <a:avLst/>
            <a:gdLst/>
            <a:ahLst/>
            <a:cxnLst/>
            <a:rect l="l" t="t" r="r" b="b"/>
            <a:pathLst>
              <a:path w="353391" h="35339">
                <a:moveTo>
                  <a:pt x="0" y="0"/>
                </a:moveTo>
                <a:lnTo>
                  <a:pt x="353391" y="0"/>
                </a:lnTo>
                <a:lnTo>
                  <a:pt x="353391" y="35339"/>
                </a:lnTo>
                <a:lnTo>
                  <a:pt x="0" y="35339"/>
                </a:lnTo>
                <a:lnTo>
                  <a:pt x="0" y="0"/>
                </a:lnTo>
                <a:close/>
              </a:path>
            </a:pathLst>
          </a:custGeom>
          <a:solidFill>
            <a:srgbClr val="2E7D32"/>
          </a:solidFill>
          <a:ln/>
        </p:spPr>
      </p:sp>
      <p:sp>
        <p:nvSpPr>
          <p:cNvPr id="3" name="Text 1"/>
          <p:cNvSpPr/>
          <p:nvPr/>
        </p:nvSpPr>
        <p:spPr>
          <a:xfrm>
            <a:off x="812800" y="353391"/>
            <a:ext cx="1148522" cy="212035"/>
          </a:xfrm>
          <a:prstGeom prst="rect">
            <a:avLst/>
          </a:prstGeom>
          <a:noFill/>
          <a:ln/>
        </p:spPr>
        <p:txBody>
          <a:bodyPr wrap="square" lIns="0" tIns="0" rIns="0" bIns="0" rtlCol="0" anchor="ctr"/>
          <a:lstStyle/>
          <a:p>
            <a:pPr>
              <a:lnSpc>
                <a:spcPct val="130000"/>
              </a:lnSpc>
            </a:pPr>
            <a:r>
              <a:rPr lang="en-US" sz="1113" b="1" kern="0" spc="56" dirty="0">
                <a:solidFill>
                  <a:srgbClr val="4A90A4"/>
                </a:solidFill>
                <a:latin typeface="Quattrocento Sans" pitchFamily="34" charset="0"/>
                <a:ea typeface="Quattrocento Sans" pitchFamily="34" charset="-122"/>
                <a:cs typeface="Quattrocento Sans" pitchFamily="34" charset="-120"/>
              </a:rPr>
              <a:t>Modélisation</a:t>
            </a:r>
            <a:endParaRPr lang="en-US" sz="1600" dirty="0"/>
          </a:p>
        </p:txBody>
      </p:sp>
      <p:sp>
        <p:nvSpPr>
          <p:cNvPr id="4" name="Text 2"/>
          <p:cNvSpPr/>
          <p:nvPr/>
        </p:nvSpPr>
        <p:spPr>
          <a:xfrm>
            <a:off x="353391" y="671443"/>
            <a:ext cx="11644243" cy="353391"/>
          </a:xfrm>
          <a:prstGeom prst="rect">
            <a:avLst/>
          </a:prstGeom>
          <a:noFill/>
          <a:ln/>
        </p:spPr>
        <p:txBody>
          <a:bodyPr wrap="square" lIns="0" tIns="0" rIns="0" bIns="0" rtlCol="0" anchor="ctr"/>
          <a:lstStyle/>
          <a:p>
            <a:pPr>
              <a:lnSpc>
                <a:spcPct val="90000"/>
              </a:lnSpc>
            </a:pPr>
            <a:r>
              <a:rPr lang="en-US" sz="2504" b="1" dirty="0">
                <a:solidFill>
                  <a:srgbClr val="1E3A5F"/>
                </a:solidFill>
                <a:latin typeface="Liter" pitchFamily="34" charset="0"/>
                <a:ea typeface="Liter" pitchFamily="34" charset="-122"/>
                <a:cs typeface="Liter" pitchFamily="34" charset="-120"/>
              </a:rPr>
              <a:t>Modélisation hydraulique et équations de Saint-Venant</a:t>
            </a:r>
            <a:endParaRPr lang="en-US" sz="1600" dirty="0"/>
          </a:p>
        </p:txBody>
      </p:sp>
      <p:sp>
        <p:nvSpPr>
          <p:cNvPr id="5" name="Shape 3"/>
          <p:cNvSpPr/>
          <p:nvPr/>
        </p:nvSpPr>
        <p:spPr>
          <a:xfrm>
            <a:off x="353391" y="1166191"/>
            <a:ext cx="5636591" cy="3374887"/>
          </a:xfrm>
          <a:custGeom>
            <a:avLst/>
            <a:gdLst/>
            <a:ahLst/>
            <a:cxnLst/>
            <a:rect l="l" t="t" r="r" b="b"/>
            <a:pathLst>
              <a:path w="5636591" h="3374887">
                <a:moveTo>
                  <a:pt x="106005" y="0"/>
                </a:moveTo>
                <a:lnTo>
                  <a:pt x="5530586" y="0"/>
                </a:lnTo>
                <a:cubicBezTo>
                  <a:pt x="5589131" y="0"/>
                  <a:pt x="5636591" y="47460"/>
                  <a:pt x="5636591" y="106005"/>
                </a:cubicBezTo>
                <a:lnTo>
                  <a:pt x="5636591" y="3268882"/>
                </a:lnTo>
                <a:cubicBezTo>
                  <a:pt x="5636591" y="3327427"/>
                  <a:pt x="5589131" y="3374887"/>
                  <a:pt x="5530586" y="3374887"/>
                </a:cubicBezTo>
                <a:lnTo>
                  <a:pt x="106005" y="3374887"/>
                </a:lnTo>
                <a:cubicBezTo>
                  <a:pt x="47460" y="3374887"/>
                  <a:pt x="0" y="3327427"/>
                  <a:pt x="0" y="3268882"/>
                </a:cubicBezTo>
                <a:lnTo>
                  <a:pt x="0" y="106005"/>
                </a:lnTo>
                <a:cubicBezTo>
                  <a:pt x="0" y="47499"/>
                  <a:pt x="47499" y="0"/>
                  <a:pt x="106005" y="0"/>
                </a:cubicBezTo>
                <a:close/>
              </a:path>
            </a:pathLst>
          </a:custGeom>
          <a:solidFill>
            <a:srgbClr val="FFFFFF"/>
          </a:solidFill>
          <a:ln/>
          <a:effectLst>
            <a:outerShdw blurRad="132522" dist="88348" dir="5400000" algn="bl" rotWithShape="0">
              <a:srgbClr val="000000">
                <a:alpha val="10196"/>
              </a:srgbClr>
            </a:outerShdw>
          </a:effectLst>
        </p:spPr>
      </p:sp>
      <p:sp>
        <p:nvSpPr>
          <p:cNvPr id="6" name="Shape 4"/>
          <p:cNvSpPr/>
          <p:nvPr/>
        </p:nvSpPr>
        <p:spPr>
          <a:xfrm>
            <a:off x="574261" y="1378226"/>
            <a:ext cx="132522" cy="176696"/>
          </a:xfrm>
          <a:custGeom>
            <a:avLst/>
            <a:gdLst/>
            <a:ahLst/>
            <a:cxnLst/>
            <a:rect l="l" t="t" r="r" b="b"/>
            <a:pathLst>
              <a:path w="132522" h="176696">
                <a:moveTo>
                  <a:pt x="22087" y="0"/>
                </a:moveTo>
                <a:cubicBezTo>
                  <a:pt x="9905" y="0"/>
                  <a:pt x="0" y="9905"/>
                  <a:pt x="0" y="22087"/>
                </a:cubicBezTo>
                <a:lnTo>
                  <a:pt x="0" y="154609"/>
                </a:lnTo>
                <a:cubicBezTo>
                  <a:pt x="0" y="166791"/>
                  <a:pt x="9905" y="176696"/>
                  <a:pt x="22087" y="176696"/>
                </a:cubicBezTo>
                <a:lnTo>
                  <a:pt x="110435" y="176696"/>
                </a:lnTo>
                <a:cubicBezTo>
                  <a:pt x="122617" y="176696"/>
                  <a:pt x="132522" y="166791"/>
                  <a:pt x="132522" y="154609"/>
                </a:cubicBezTo>
                <a:lnTo>
                  <a:pt x="132522" y="22087"/>
                </a:lnTo>
                <a:cubicBezTo>
                  <a:pt x="132522" y="9905"/>
                  <a:pt x="122617" y="0"/>
                  <a:pt x="110435" y="0"/>
                </a:cubicBezTo>
                <a:lnTo>
                  <a:pt x="22087" y="0"/>
                </a:lnTo>
                <a:close/>
                <a:moveTo>
                  <a:pt x="33130" y="22087"/>
                </a:moveTo>
                <a:lnTo>
                  <a:pt x="99391" y="22087"/>
                </a:lnTo>
                <a:cubicBezTo>
                  <a:pt x="105500" y="22087"/>
                  <a:pt x="110435" y="27022"/>
                  <a:pt x="110435" y="33130"/>
                </a:cubicBezTo>
                <a:lnTo>
                  <a:pt x="110435" y="44174"/>
                </a:lnTo>
                <a:cubicBezTo>
                  <a:pt x="110435" y="50282"/>
                  <a:pt x="105500" y="55217"/>
                  <a:pt x="99391" y="55217"/>
                </a:cubicBezTo>
                <a:lnTo>
                  <a:pt x="33130" y="55217"/>
                </a:lnTo>
                <a:cubicBezTo>
                  <a:pt x="27022" y="55217"/>
                  <a:pt x="22087" y="50282"/>
                  <a:pt x="22087" y="44174"/>
                </a:cubicBezTo>
                <a:lnTo>
                  <a:pt x="22087" y="33130"/>
                </a:lnTo>
                <a:cubicBezTo>
                  <a:pt x="22087" y="27022"/>
                  <a:pt x="27022" y="22087"/>
                  <a:pt x="33130" y="22087"/>
                </a:cubicBezTo>
                <a:close/>
                <a:moveTo>
                  <a:pt x="38652" y="80065"/>
                </a:moveTo>
                <a:cubicBezTo>
                  <a:pt x="38652" y="84637"/>
                  <a:pt x="34941" y="88348"/>
                  <a:pt x="30370" y="88348"/>
                </a:cubicBezTo>
                <a:cubicBezTo>
                  <a:pt x="25798" y="88348"/>
                  <a:pt x="22087" y="84637"/>
                  <a:pt x="22087" y="80065"/>
                </a:cubicBezTo>
                <a:cubicBezTo>
                  <a:pt x="22087" y="75494"/>
                  <a:pt x="25798" y="71783"/>
                  <a:pt x="30370" y="71783"/>
                </a:cubicBezTo>
                <a:cubicBezTo>
                  <a:pt x="34941" y="71783"/>
                  <a:pt x="38652" y="75494"/>
                  <a:pt x="38652" y="80065"/>
                </a:cubicBezTo>
                <a:close/>
                <a:moveTo>
                  <a:pt x="66261" y="88348"/>
                </a:moveTo>
                <a:cubicBezTo>
                  <a:pt x="61690" y="88348"/>
                  <a:pt x="57978" y="84637"/>
                  <a:pt x="57978" y="80065"/>
                </a:cubicBezTo>
                <a:cubicBezTo>
                  <a:pt x="57978" y="75494"/>
                  <a:pt x="61690" y="71783"/>
                  <a:pt x="66261" y="71783"/>
                </a:cubicBezTo>
                <a:cubicBezTo>
                  <a:pt x="70832" y="71783"/>
                  <a:pt x="74543" y="75494"/>
                  <a:pt x="74543" y="80065"/>
                </a:cubicBezTo>
                <a:cubicBezTo>
                  <a:pt x="74543" y="84637"/>
                  <a:pt x="70832" y="88348"/>
                  <a:pt x="66261" y="88348"/>
                </a:cubicBezTo>
                <a:close/>
                <a:moveTo>
                  <a:pt x="110435" y="80065"/>
                </a:moveTo>
                <a:cubicBezTo>
                  <a:pt x="110435" y="84637"/>
                  <a:pt x="106723" y="88348"/>
                  <a:pt x="102152" y="88348"/>
                </a:cubicBezTo>
                <a:cubicBezTo>
                  <a:pt x="97581" y="88348"/>
                  <a:pt x="93870" y="84637"/>
                  <a:pt x="93870" y="80065"/>
                </a:cubicBezTo>
                <a:cubicBezTo>
                  <a:pt x="93870" y="75494"/>
                  <a:pt x="97581" y="71783"/>
                  <a:pt x="102152" y="71783"/>
                </a:cubicBezTo>
                <a:cubicBezTo>
                  <a:pt x="106723" y="71783"/>
                  <a:pt x="110435" y="75494"/>
                  <a:pt x="110435" y="80065"/>
                </a:cubicBezTo>
                <a:close/>
                <a:moveTo>
                  <a:pt x="30370" y="121478"/>
                </a:moveTo>
                <a:cubicBezTo>
                  <a:pt x="25798" y="121478"/>
                  <a:pt x="22087" y="117767"/>
                  <a:pt x="22087" y="113196"/>
                </a:cubicBezTo>
                <a:cubicBezTo>
                  <a:pt x="22087" y="108624"/>
                  <a:pt x="25798" y="104913"/>
                  <a:pt x="30370" y="104913"/>
                </a:cubicBezTo>
                <a:cubicBezTo>
                  <a:pt x="34941" y="104913"/>
                  <a:pt x="38652" y="108624"/>
                  <a:pt x="38652" y="113196"/>
                </a:cubicBezTo>
                <a:cubicBezTo>
                  <a:pt x="38652" y="117767"/>
                  <a:pt x="34941" y="121478"/>
                  <a:pt x="30370" y="121478"/>
                </a:cubicBezTo>
                <a:close/>
                <a:moveTo>
                  <a:pt x="74543" y="113196"/>
                </a:moveTo>
                <a:cubicBezTo>
                  <a:pt x="74543" y="117767"/>
                  <a:pt x="70832" y="121478"/>
                  <a:pt x="66261" y="121478"/>
                </a:cubicBezTo>
                <a:cubicBezTo>
                  <a:pt x="61690" y="121478"/>
                  <a:pt x="57978" y="117767"/>
                  <a:pt x="57978" y="113196"/>
                </a:cubicBezTo>
                <a:cubicBezTo>
                  <a:pt x="57978" y="108624"/>
                  <a:pt x="61690" y="104913"/>
                  <a:pt x="66261" y="104913"/>
                </a:cubicBezTo>
                <a:cubicBezTo>
                  <a:pt x="70832" y="104913"/>
                  <a:pt x="74543" y="108624"/>
                  <a:pt x="74543" y="113196"/>
                </a:cubicBezTo>
                <a:close/>
                <a:moveTo>
                  <a:pt x="102152" y="121478"/>
                </a:moveTo>
                <a:cubicBezTo>
                  <a:pt x="97581" y="121478"/>
                  <a:pt x="93870" y="117767"/>
                  <a:pt x="93870" y="113196"/>
                </a:cubicBezTo>
                <a:cubicBezTo>
                  <a:pt x="93870" y="108624"/>
                  <a:pt x="97581" y="104913"/>
                  <a:pt x="102152" y="104913"/>
                </a:cubicBezTo>
                <a:cubicBezTo>
                  <a:pt x="106723" y="104913"/>
                  <a:pt x="110435" y="108624"/>
                  <a:pt x="110435" y="113196"/>
                </a:cubicBezTo>
                <a:cubicBezTo>
                  <a:pt x="110435" y="117767"/>
                  <a:pt x="106723" y="121478"/>
                  <a:pt x="102152" y="121478"/>
                </a:cubicBezTo>
                <a:close/>
                <a:moveTo>
                  <a:pt x="22087" y="146326"/>
                </a:moveTo>
                <a:cubicBezTo>
                  <a:pt x="22087" y="141736"/>
                  <a:pt x="25780" y="138043"/>
                  <a:pt x="30370" y="138043"/>
                </a:cubicBezTo>
                <a:lnTo>
                  <a:pt x="69022" y="138043"/>
                </a:lnTo>
                <a:cubicBezTo>
                  <a:pt x="73612" y="138043"/>
                  <a:pt x="77304" y="141736"/>
                  <a:pt x="77304" y="146326"/>
                </a:cubicBezTo>
                <a:cubicBezTo>
                  <a:pt x="77304" y="150916"/>
                  <a:pt x="73612" y="154609"/>
                  <a:pt x="69022" y="154609"/>
                </a:cubicBezTo>
                <a:lnTo>
                  <a:pt x="30370" y="154609"/>
                </a:lnTo>
                <a:cubicBezTo>
                  <a:pt x="25780" y="154609"/>
                  <a:pt x="22087" y="150916"/>
                  <a:pt x="22087" y="146326"/>
                </a:cubicBezTo>
                <a:close/>
                <a:moveTo>
                  <a:pt x="102152" y="138043"/>
                </a:moveTo>
                <a:cubicBezTo>
                  <a:pt x="106742" y="138043"/>
                  <a:pt x="110435" y="141736"/>
                  <a:pt x="110435" y="146326"/>
                </a:cubicBezTo>
                <a:cubicBezTo>
                  <a:pt x="110435" y="150916"/>
                  <a:pt x="106742" y="154609"/>
                  <a:pt x="102152" y="154609"/>
                </a:cubicBezTo>
                <a:cubicBezTo>
                  <a:pt x="97562" y="154609"/>
                  <a:pt x="93870" y="150916"/>
                  <a:pt x="93870" y="146326"/>
                </a:cubicBezTo>
                <a:cubicBezTo>
                  <a:pt x="93870" y="141736"/>
                  <a:pt x="97562" y="138043"/>
                  <a:pt x="102152" y="138043"/>
                </a:cubicBezTo>
                <a:close/>
              </a:path>
            </a:pathLst>
          </a:custGeom>
          <a:solidFill>
            <a:srgbClr val="4A90A4"/>
          </a:solidFill>
          <a:ln/>
        </p:spPr>
      </p:sp>
      <p:sp>
        <p:nvSpPr>
          <p:cNvPr id="7" name="Text 5"/>
          <p:cNvSpPr/>
          <p:nvPr/>
        </p:nvSpPr>
        <p:spPr>
          <a:xfrm>
            <a:off x="750957" y="1342887"/>
            <a:ext cx="5150678" cy="247374"/>
          </a:xfrm>
          <a:prstGeom prst="rect">
            <a:avLst/>
          </a:prstGeom>
          <a:noFill/>
          <a:ln/>
        </p:spPr>
        <p:txBody>
          <a:bodyPr wrap="square" lIns="0" tIns="0" rIns="0" bIns="0" rtlCol="0" anchor="ctr"/>
          <a:lstStyle/>
          <a:p>
            <a:pPr>
              <a:lnSpc>
                <a:spcPct val="120000"/>
              </a:lnSpc>
            </a:pPr>
            <a:r>
              <a:rPr lang="en-US" sz="1391" b="1" dirty="0">
                <a:solidFill>
                  <a:srgbClr val="1E3A5F"/>
                </a:solidFill>
                <a:latin typeface="Liter" pitchFamily="34" charset="0"/>
                <a:ea typeface="Liter" pitchFamily="34" charset="-122"/>
                <a:cs typeface="Liter" pitchFamily="34" charset="-120"/>
              </a:rPr>
              <a:t>Équations de Saint-Venant</a:t>
            </a:r>
            <a:endParaRPr lang="en-US" sz="1600" dirty="0"/>
          </a:p>
        </p:txBody>
      </p:sp>
      <p:sp>
        <p:nvSpPr>
          <p:cNvPr id="8" name="Shape 6"/>
          <p:cNvSpPr/>
          <p:nvPr/>
        </p:nvSpPr>
        <p:spPr>
          <a:xfrm>
            <a:off x="530087" y="1731617"/>
            <a:ext cx="5283200" cy="1855304"/>
          </a:xfrm>
          <a:custGeom>
            <a:avLst/>
            <a:gdLst/>
            <a:ahLst/>
            <a:cxnLst/>
            <a:rect l="l" t="t" r="r" b="b"/>
            <a:pathLst>
              <a:path w="5283200" h="1855304">
                <a:moveTo>
                  <a:pt x="70687" y="0"/>
                </a:moveTo>
                <a:lnTo>
                  <a:pt x="5212513" y="0"/>
                </a:lnTo>
                <a:cubicBezTo>
                  <a:pt x="5251552" y="0"/>
                  <a:pt x="5283200" y="31648"/>
                  <a:pt x="5283200" y="70687"/>
                </a:cubicBezTo>
                <a:lnTo>
                  <a:pt x="5283200" y="1784617"/>
                </a:lnTo>
                <a:cubicBezTo>
                  <a:pt x="5283200" y="1823657"/>
                  <a:pt x="5251552" y="1855304"/>
                  <a:pt x="5212513" y="1855304"/>
                </a:cubicBezTo>
                <a:lnTo>
                  <a:pt x="70687" y="1855304"/>
                </a:lnTo>
                <a:cubicBezTo>
                  <a:pt x="31648" y="1855304"/>
                  <a:pt x="0" y="1823657"/>
                  <a:pt x="0" y="1784617"/>
                </a:cubicBezTo>
                <a:lnTo>
                  <a:pt x="0" y="70687"/>
                </a:lnTo>
                <a:cubicBezTo>
                  <a:pt x="0" y="31674"/>
                  <a:pt x="31674" y="0"/>
                  <a:pt x="70687" y="0"/>
                </a:cubicBezTo>
                <a:close/>
              </a:path>
            </a:pathLst>
          </a:custGeom>
          <a:solidFill>
            <a:srgbClr val="1E3A5F">
              <a:alpha val="5098"/>
            </a:srgbClr>
          </a:solidFill>
          <a:ln/>
        </p:spPr>
      </p:sp>
      <p:sp>
        <p:nvSpPr>
          <p:cNvPr id="9" name="Text 7"/>
          <p:cNvSpPr/>
          <p:nvPr/>
        </p:nvSpPr>
        <p:spPr>
          <a:xfrm>
            <a:off x="671443" y="1872974"/>
            <a:ext cx="5062330" cy="406400"/>
          </a:xfrm>
          <a:prstGeom prst="rect">
            <a:avLst/>
          </a:prstGeom>
          <a:noFill/>
          <a:ln/>
        </p:spPr>
        <p:txBody>
          <a:bodyPr wrap="square" lIns="0" tIns="0" rIns="0" bIns="0" rtlCol="0" anchor="ctr"/>
          <a:lstStyle/>
          <a:p>
            <a:pPr>
              <a:lnSpc>
                <a:spcPct val="140000"/>
              </a:lnSpc>
            </a:pPr>
            <a:r>
              <a:rPr lang="en-US" sz="974" dirty="0">
                <a:solidFill>
                  <a:srgbClr val="1A202C"/>
                </a:solidFill>
                <a:latin typeface="Quattrocento Sans" pitchFamily="34" charset="0"/>
                <a:ea typeface="Quattrocento Sans" pitchFamily="34" charset="-122"/>
                <a:cs typeface="Quattrocento Sans" pitchFamily="34" charset="-120"/>
              </a:rPr>
              <a:t>Système d'équations aux dérivées partielles décrivant les écoulements non permanents à surface libre en canal.</a:t>
            </a:r>
            <a:endParaRPr lang="en-US" sz="1600" dirty="0"/>
          </a:p>
        </p:txBody>
      </p:sp>
      <p:sp>
        <p:nvSpPr>
          <p:cNvPr id="10" name="Shape 8"/>
          <p:cNvSpPr/>
          <p:nvPr/>
        </p:nvSpPr>
        <p:spPr>
          <a:xfrm>
            <a:off x="671443" y="2380974"/>
            <a:ext cx="5000487" cy="1060174"/>
          </a:xfrm>
          <a:custGeom>
            <a:avLst/>
            <a:gdLst/>
            <a:ahLst/>
            <a:cxnLst/>
            <a:rect l="l" t="t" r="r" b="b"/>
            <a:pathLst>
              <a:path w="5000487" h="1060174">
                <a:moveTo>
                  <a:pt x="35336" y="0"/>
                </a:moveTo>
                <a:lnTo>
                  <a:pt x="4965151" y="0"/>
                </a:lnTo>
                <a:cubicBezTo>
                  <a:pt x="4984667" y="0"/>
                  <a:pt x="5000487" y="15820"/>
                  <a:pt x="5000487" y="35336"/>
                </a:cubicBezTo>
                <a:lnTo>
                  <a:pt x="5000487" y="1024838"/>
                </a:lnTo>
                <a:cubicBezTo>
                  <a:pt x="5000487" y="1044354"/>
                  <a:pt x="4984667" y="1060174"/>
                  <a:pt x="4965151" y="1060174"/>
                </a:cubicBezTo>
                <a:lnTo>
                  <a:pt x="35336" y="1060174"/>
                </a:lnTo>
                <a:cubicBezTo>
                  <a:pt x="15833" y="1060174"/>
                  <a:pt x="0" y="1044341"/>
                  <a:pt x="0" y="1024838"/>
                </a:cubicBezTo>
                <a:lnTo>
                  <a:pt x="0" y="35336"/>
                </a:lnTo>
                <a:cubicBezTo>
                  <a:pt x="0" y="15820"/>
                  <a:pt x="15820" y="0"/>
                  <a:pt x="35336" y="0"/>
                </a:cubicBezTo>
                <a:close/>
              </a:path>
            </a:pathLst>
          </a:custGeom>
          <a:solidFill>
            <a:srgbClr val="FFFFFF"/>
          </a:solidFill>
          <a:ln/>
        </p:spPr>
      </p:sp>
      <p:sp>
        <p:nvSpPr>
          <p:cNvPr id="11" name="Text 9"/>
          <p:cNvSpPr/>
          <p:nvPr/>
        </p:nvSpPr>
        <p:spPr>
          <a:xfrm>
            <a:off x="746539" y="2486991"/>
            <a:ext cx="4850296" cy="176696"/>
          </a:xfrm>
          <a:prstGeom prst="rect">
            <a:avLst/>
          </a:prstGeom>
          <a:noFill/>
          <a:ln/>
        </p:spPr>
        <p:txBody>
          <a:bodyPr wrap="square" lIns="0" tIns="0" rIns="0" bIns="0" rtlCol="0" anchor="ctr"/>
          <a:lstStyle/>
          <a:p>
            <a:pPr algn="ctr">
              <a:lnSpc>
                <a:spcPct val="120000"/>
              </a:lnSpc>
            </a:pPr>
            <a:r>
              <a:rPr lang="en-US" sz="974" dirty="0">
                <a:solidFill>
                  <a:srgbClr val="1A202C"/>
                </a:solidFill>
                <a:latin typeface="MiSans" pitchFamily="34" charset="0"/>
                <a:ea typeface="MiSans" pitchFamily="34" charset="-122"/>
                <a:cs typeface="MiSans" pitchFamily="34" charset="-120"/>
              </a:rPr>
              <a:t>∂S/∂t + ∂Q/∂x = 0</a:t>
            </a:r>
            <a:endParaRPr lang="en-US" sz="1600" dirty="0"/>
          </a:p>
        </p:txBody>
      </p:sp>
      <p:sp>
        <p:nvSpPr>
          <p:cNvPr id="12" name="Text 10"/>
          <p:cNvSpPr/>
          <p:nvPr/>
        </p:nvSpPr>
        <p:spPr>
          <a:xfrm>
            <a:off x="750957" y="2734365"/>
            <a:ext cx="4841461" cy="141357"/>
          </a:xfrm>
          <a:prstGeom prst="rect">
            <a:avLst/>
          </a:prstGeom>
          <a:noFill/>
          <a:ln/>
        </p:spPr>
        <p:txBody>
          <a:bodyPr wrap="square" lIns="0" tIns="0" rIns="0" bIns="0" rtlCol="0" anchor="ctr"/>
          <a:lstStyle/>
          <a:p>
            <a:pPr algn="ctr">
              <a:lnSpc>
                <a:spcPct val="110000"/>
              </a:lnSpc>
            </a:pPr>
            <a:r>
              <a:rPr lang="en-US" sz="835" dirty="0">
                <a:solidFill>
                  <a:srgbClr val="1A202C">
                    <a:alpha val="60000"/>
                  </a:srgbClr>
                </a:solidFill>
                <a:latin typeface="Quattrocento Sans" pitchFamily="34" charset="0"/>
                <a:ea typeface="Quattrocento Sans" pitchFamily="34" charset="-122"/>
                <a:cs typeface="Quattrocento Sans" pitchFamily="34" charset="-120"/>
              </a:rPr>
              <a:t>Conservation de la masse</a:t>
            </a:r>
            <a:endParaRPr lang="en-US" sz="1600" dirty="0"/>
          </a:p>
        </p:txBody>
      </p:sp>
      <p:sp>
        <p:nvSpPr>
          <p:cNvPr id="13" name="Text 11"/>
          <p:cNvSpPr/>
          <p:nvPr/>
        </p:nvSpPr>
        <p:spPr>
          <a:xfrm>
            <a:off x="746539" y="2946400"/>
            <a:ext cx="4850296" cy="176696"/>
          </a:xfrm>
          <a:prstGeom prst="rect">
            <a:avLst/>
          </a:prstGeom>
          <a:noFill/>
          <a:ln/>
        </p:spPr>
        <p:txBody>
          <a:bodyPr wrap="square" lIns="0" tIns="0" rIns="0" bIns="0" rtlCol="0" anchor="ctr"/>
          <a:lstStyle/>
          <a:p>
            <a:pPr algn="ctr">
              <a:lnSpc>
                <a:spcPct val="120000"/>
              </a:lnSpc>
            </a:pPr>
            <a:r>
              <a:rPr lang="en-US" sz="974" dirty="0">
                <a:solidFill>
                  <a:srgbClr val="1A202C"/>
                </a:solidFill>
                <a:latin typeface="MiSans" pitchFamily="34" charset="0"/>
                <a:ea typeface="MiSans" pitchFamily="34" charset="-122"/>
                <a:cs typeface="MiSans" pitchFamily="34" charset="-120"/>
              </a:rPr>
              <a:t>∂Q/∂t + ∂(Q²/S)/∂x = gS(I - J)</a:t>
            </a:r>
            <a:endParaRPr lang="en-US" sz="1600" dirty="0"/>
          </a:p>
        </p:txBody>
      </p:sp>
      <p:sp>
        <p:nvSpPr>
          <p:cNvPr id="14" name="Text 12"/>
          <p:cNvSpPr/>
          <p:nvPr/>
        </p:nvSpPr>
        <p:spPr>
          <a:xfrm>
            <a:off x="750957" y="3193774"/>
            <a:ext cx="4841461" cy="141357"/>
          </a:xfrm>
          <a:prstGeom prst="rect">
            <a:avLst/>
          </a:prstGeom>
          <a:noFill/>
          <a:ln/>
        </p:spPr>
        <p:txBody>
          <a:bodyPr wrap="square" lIns="0" tIns="0" rIns="0" bIns="0" rtlCol="0" anchor="ctr"/>
          <a:lstStyle/>
          <a:p>
            <a:pPr algn="ctr">
              <a:lnSpc>
                <a:spcPct val="110000"/>
              </a:lnSpc>
            </a:pPr>
            <a:r>
              <a:rPr lang="en-US" sz="835" dirty="0">
                <a:solidFill>
                  <a:srgbClr val="1A202C">
                    <a:alpha val="60000"/>
                  </a:srgbClr>
                </a:solidFill>
                <a:latin typeface="Quattrocento Sans" pitchFamily="34" charset="0"/>
                <a:ea typeface="Quattrocento Sans" pitchFamily="34" charset="-122"/>
                <a:cs typeface="Quattrocento Sans" pitchFamily="34" charset="-120"/>
              </a:rPr>
              <a:t>Conservation de la quantité de mouvement</a:t>
            </a:r>
            <a:endParaRPr lang="en-US" sz="1600" dirty="0"/>
          </a:p>
        </p:txBody>
      </p:sp>
      <p:sp>
        <p:nvSpPr>
          <p:cNvPr id="15" name="Shape 13"/>
          <p:cNvSpPr/>
          <p:nvPr/>
        </p:nvSpPr>
        <p:spPr>
          <a:xfrm>
            <a:off x="530087" y="3723861"/>
            <a:ext cx="2606261" cy="282713"/>
          </a:xfrm>
          <a:custGeom>
            <a:avLst/>
            <a:gdLst/>
            <a:ahLst/>
            <a:cxnLst/>
            <a:rect l="l" t="t" r="r" b="b"/>
            <a:pathLst>
              <a:path w="2606261" h="282713">
                <a:moveTo>
                  <a:pt x="35339" y="0"/>
                </a:moveTo>
                <a:lnTo>
                  <a:pt x="2570922" y="0"/>
                </a:lnTo>
                <a:cubicBezTo>
                  <a:pt x="2590439" y="0"/>
                  <a:pt x="2606261" y="15822"/>
                  <a:pt x="2606261" y="35339"/>
                </a:cubicBezTo>
                <a:lnTo>
                  <a:pt x="2606261" y="247374"/>
                </a:lnTo>
                <a:cubicBezTo>
                  <a:pt x="2606261" y="266891"/>
                  <a:pt x="2590439" y="282713"/>
                  <a:pt x="2570922" y="282713"/>
                </a:cubicBezTo>
                <a:lnTo>
                  <a:pt x="35339" y="282713"/>
                </a:lnTo>
                <a:cubicBezTo>
                  <a:pt x="15822" y="282713"/>
                  <a:pt x="0" y="266891"/>
                  <a:pt x="0" y="247374"/>
                </a:cubicBezTo>
                <a:lnTo>
                  <a:pt x="0" y="35339"/>
                </a:lnTo>
                <a:cubicBezTo>
                  <a:pt x="0" y="15835"/>
                  <a:pt x="15835" y="0"/>
                  <a:pt x="35339" y="0"/>
                </a:cubicBezTo>
                <a:close/>
              </a:path>
            </a:pathLst>
          </a:custGeom>
          <a:solidFill>
            <a:srgbClr val="4A90A4">
              <a:alpha val="5098"/>
            </a:srgbClr>
          </a:solidFill>
          <a:ln/>
        </p:spPr>
      </p:sp>
      <p:sp>
        <p:nvSpPr>
          <p:cNvPr id="16" name="Text 14"/>
          <p:cNvSpPr/>
          <p:nvPr/>
        </p:nvSpPr>
        <p:spPr>
          <a:xfrm>
            <a:off x="600765" y="3794539"/>
            <a:ext cx="2517913" cy="141357"/>
          </a:xfrm>
          <a:prstGeom prst="rect">
            <a:avLst/>
          </a:prstGeom>
          <a:noFill/>
          <a:ln/>
        </p:spPr>
        <p:txBody>
          <a:bodyPr wrap="square" lIns="0" tIns="0" rIns="0" bIns="0" rtlCol="0" anchor="ctr"/>
          <a:lstStyle/>
          <a:p>
            <a:pPr>
              <a:lnSpc>
                <a:spcPct val="110000"/>
              </a:lnSpc>
            </a:pPr>
            <a:r>
              <a:rPr lang="en-US" sz="835" b="1" dirty="0">
                <a:solidFill>
                  <a:srgbClr val="1A202C"/>
                </a:solidFill>
                <a:latin typeface="Quattrocento Sans" pitchFamily="34" charset="0"/>
                <a:ea typeface="Quattrocento Sans" pitchFamily="34" charset="-122"/>
                <a:cs typeface="Quattrocento Sans" pitchFamily="34" charset="-120"/>
              </a:rPr>
              <a:t>S</a:t>
            </a:r>
            <a:r>
              <a:rPr lang="en-US" sz="835" dirty="0">
                <a:solidFill>
                  <a:srgbClr val="1A202C"/>
                </a:solidFill>
                <a:latin typeface="Quattrocento Sans" pitchFamily="34" charset="0"/>
                <a:ea typeface="Quattrocento Sans" pitchFamily="34" charset="-122"/>
                <a:cs typeface="Quattrocento Sans" pitchFamily="34" charset="-120"/>
              </a:rPr>
              <a:t> = section (m²)</a:t>
            </a:r>
            <a:endParaRPr lang="en-US" sz="1600" dirty="0"/>
          </a:p>
        </p:txBody>
      </p:sp>
      <p:sp>
        <p:nvSpPr>
          <p:cNvPr id="17" name="Shape 15"/>
          <p:cNvSpPr/>
          <p:nvPr/>
        </p:nvSpPr>
        <p:spPr>
          <a:xfrm>
            <a:off x="3205922" y="3723861"/>
            <a:ext cx="2606261" cy="282713"/>
          </a:xfrm>
          <a:custGeom>
            <a:avLst/>
            <a:gdLst/>
            <a:ahLst/>
            <a:cxnLst/>
            <a:rect l="l" t="t" r="r" b="b"/>
            <a:pathLst>
              <a:path w="2606261" h="282713">
                <a:moveTo>
                  <a:pt x="35339" y="0"/>
                </a:moveTo>
                <a:lnTo>
                  <a:pt x="2570922" y="0"/>
                </a:lnTo>
                <a:cubicBezTo>
                  <a:pt x="2590439" y="0"/>
                  <a:pt x="2606261" y="15822"/>
                  <a:pt x="2606261" y="35339"/>
                </a:cubicBezTo>
                <a:lnTo>
                  <a:pt x="2606261" y="247374"/>
                </a:lnTo>
                <a:cubicBezTo>
                  <a:pt x="2606261" y="266891"/>
                  <a:pt x="2590439" y="282713"/>
                  <a:pt x="2570922" y="282713"/>
                </a:cubicBezTo>
                <a:lnTo>
                  <a:pt x="35339" y="282713"/>
                </a:lnTo>
                <a:cubicBezTo>
                  <a:pt x="15822" y="282713"/>
                  <a:pt x="0" y="266891"/>
                  <a:pt x="0" y="247374"/>
                </a:cubicBezTo>
                <a:lnTo>
                  <a:pt x="0" y="35339"/>
                </a:lnTo>
                <a:cubicBezTo>
                  <a:pt x="0" y="15835"/>
                  <a:pt x="15835" y="0"/>
                  <a:pt x="35339" y="0"/>
                </a:cubicBezTo>
                <a:close/>
              </a:path>
            </a:pathLst>
          </a:custGeom>
          <a:solidFill>
            <a:srgbClr val="4A90A4">
              <a:alpha val="5098"/>
            </a:srgbClr>
          </a:solidFill>
          <a:ln/>
        </p:spPr>
      </p:sp>
      <p:sp>
        <p:nvSpPr>
          <p:cNvPr id="18" name="Text 16"/>
          <p:cNvSpPr/>
          <p:nvPr/>
        </p:nvSpPr>
        <p:spPr>
          <a:xfrm>
            <a:off x="3276600" y="3794539"/>
            <a:ext cx="2517913" cy="141357"/>
          </a:xfrm>
          <a:prstGeom prst="rect">
            <a:avLst/>
          </a:prstGeom>
          <a:noFill/>
          <a:ln/>
        </p:spPr>
        <p:txBody>
          <a:bodyPr wrap="square" lIns="0" tIns="0" rIns="0" bIns="0" rtlCol="0" anchor="ctr"/>
          <a:lstStyle/>
          <a:p>
            <a:pPr>
              <a:lnSpc>
                <a:spcPct val="110000"/>
              </a:lnSpc>
            </a:pPr>
            <a:r>
              <a:rPr lang="en-US" sz="835" b="1" dirty="0">
                <a:solidFill>
                  <a:srgbClr val="1A202C"/>
                </a:solidFill>
                <a:latin typeface="Quattrocento Sans" pitchFamily="34" charset="0"/>
                <a:ea typeface="Quattrocento Sans" pitchFamily="34" charset="-122"/>
                <a:cs typeface="Quattrocento Sans" pitchFamily="34" charset="-120"/>
              </a:rPr>
              <a:t>Q</a:t>
            </a:r>
            <a:r>
              <a:rPr lang="en-US" sz="835" dirty="0">
                <a:solidFill>
                  <a:srgbClr val="1A202C"/>
                </a:solidFill>
                <a:latin typeface="Quattrocento Sans" pitchFamily="34" charset="0"/>
                <a:ea typeface="Quattrocento Sans" pitchFamily="34" charset="-122"/>
                <a:cs typeface="Quattrocento Sans" pitchFamily="34" charset="-120"/>
              </a:rPr>
              <a:t> = débit (m³/s)</a:t>
            </a:r>
            <a:endParaRPr lang="en-US" sz="1600" dirty="0"/>
          </a:p>
        </p:txBody>
      </p:sp>
      <p:sp>
        <p:nvSpPr>
          <p:cNvPr id="19" name="Shape 17"/>
          <p:cNvSpPr/>
          <p:nvPr/>
        </p:nvSpPr>
        <p:spPr>
          <a:xfrm>
            <a:off x="530087" y="4077252"/>
            <a:ext cx="2606261" cy="282713"/>
          </a:xfrm>
          <a:custGeom>
            <a:avLst/>
            <a:gdLst/>
            <a:ahLst/>
            <a:cxnLst/>
            <a:rect l="l" t="t" r="r" b="b"/>
            <a:pathLst>
              <a:path w="2606261" h="282713">
                <a:moveTo>
                  <a:pt x="35339" y="0"/>
                </a:moveTo>
                <a:lnTo>
                  <a:pt x="2570922" y="0"/>
                </a:lnTo>
                <a:cubicBezTo>
                  <a:pt x="2590439" y="0"/>
                  <a:pt x="2606261" y="15822"/>
                  <a:pt x="2606261" y="35339"/>
                </a:cubicBezTo>
                <a:lnTo>
                  <a:pt x="2606261" y="247374"/>
                </a:lnTo>
                <a:cubicBezTo>
                  <a:pt x="2606261" y="266891"/>
                  <a:pt x="2590439" y="282713"/>
                  <a:pt x="2570922" y="282713"/>
                </a:cubicBezTo>
                <a:lnTo>
                  <a:pt x="35339" y="282713"/>
                </a:lnTo>
                <a:cubicBezTo>
                  <a:pt x="15822" y="282713"/>
                  <a:pt x="0" y="266891"/>
                  <a:pt x="0" y="247374"/>
                </a:cubicBezTo>
                <a:lnTo>
                  <a:pt x="0" y="35339"/>
                </a:lnTo>
                <a:cubicBezTo>
                  <a:pt x="0" y="15835"/>
                  <a:pt x="15835" y="0"/>
                  <a:pt x="35339" y="0"/>
                </a:cubicBezTo>
                <a:close/>
              </a:path>
            </a:pathLst>
          </a:custGeom>
          <a:solidFill>
            <a:srgbClr val="4A90A4">
              <a:alpha val="5098"/>
            </a:srgbClr>
          </a:solidFill>
          <a:ln/>
        </p:spPr>
      </p:sp>
      <p:sp>
        <p:nvSpPr>
          <p:cNvPr id="20" name="Text 18"/>
          <p:cNvSpPr/>
          <p:nvPr/>
        </p:nvSpPr>
        <p:spPr>
          <a:xfrm>
            <a:off x="600765" y="4147930"/>
            <a:ext cx="2517913" cy="141357"/>
          </a:xfrm>
          <a:prstGeom prst="rect">
            <a:avLst/>
          </a:prstGeom>
          <a:noFill/>
          <a:ln/>
        </p:spPr>
        <p:txBody>
          <a:bodyPr wrap="square" lIns="0" tIns="0" rIns="0" bIns="0" rtlCol="0" anchor="ctr"/>
          <a:lstStyle/>
          <a:p>
            <a:pPr>
              <a:lnSpc>
                <a:spcPct val="110000"/>
              </a:lnSpc>
            </a:pPr>
            <a:r>
              <a:rPr lang="en-US" sz="835" b="1" dirty="0">
                <a:solidFill>
                  <a:srgbClr val="1A202C"/>
                </a:solidFill>
                <a:latin typeface="Quattrocento Sans" pitchFamily="34" charset="0"/>
                <a:ea typeface="Quattrocento Sans" pitchFamily="34" charset="-122"/>
                <a:cs typeface="Quattrocento Sans" pitchFamily="34" charset="-120"/>
              </a:rPr>
              <a:t>I</a:t>
            </a:r>
            <a:r>
              <a:rPr lang="en-US" sz="835" dirty="0">
                <a:solidFill>
                  <a:srgbClr val="1A202C"/>
                </a:solidFill>
                <a:latin typeface="Quattrocento Sans" pitchFamily="34" charset="0"/>
                <a:ea typeface="Quattrocento Sans" pitchFamily="34" charset="-122"/>
                <a:cs typeface="Quattrocento Sans" pitchFamily="34" charset="-120"/>
              </a:rPr>
              <a:t> = pente du fond</a:t>
            </a:r>
            <a:endParaRPr lang="en-US" sz="1600" dirty="0"/>
          </a:p>
        </p:txBody>
      </p:sp>
      <p:sp>
        <p:nvSpPr>
          <p:cNvPr id="21" name="Shape 19"/>
          <p:cNvSpPr/>
          <p:nvPr/>
        </p:nvSpPr>
        <p:spPr>
          <a:xfrm>
            <a:off x="3205922" y="4077252"/>
            <a:ext cx="2606261" cy="282713"/>
          </a:xfrm>
          <a:custGeom>
            <a:avLst/>
            <a:gdLst/>
            <a:ahLst/>
            <a:cxnLst/>
            <a:rect l="l" t="t" r="r" b="b"/>
            <a:pathLst>
              <a:path w="2606261" h="282713">
                <a:moveTo>
                  <a:pt x="35339" y="0"/>
                </a:moveTo>
                <a:lnTo>
                  <a:pt x="2570922" y="0"/>
                </a:lnTo>
                <a:cubicBezTo>
                  <a:pt x="2590439" y="0"/>
                  <a:pt x="2606261" y="15822"/>
                  <a:pt x="2606261" y="35339"/>
                </a:cubicBezTo>
                <a:lnTo>
                  <a:pt x="2606261" y="247374"/>
                </a:lnTo>
                <a:cubicBezTo>
                  <a:pt x="2606261" y="266891"/>
                  <a:pt x="2590439" y="282713"/>
                  <a:pt x="2570922" y="282713"/>
                </a:cubicBezTo>
                <a:lnTo>
                  <a:pt x="35339" y="282713"/>
                </a:lnTo>
                <a:cubicBezTo>
                  <a:pt x="15822" y="282713"/>
                  <a:pt x="0" y="266891"/>
                  <a:pt x="0" y="247374"/>
                </a:cubicBezTo>
                <a:lnTo>
                  <a:pt x="0" y="35339"/>
                </a:lnTo>
                <a:cubicBezTo>
                  <a:pt x="0" y="15835"/>
                  <a:pt x="15835" y="0"/>
                  <a:pt x="35339" y="0"/>
                </a:cubicBezTo>
                <a:close/>
              </a:path>
            </a:pathLst>
          </a:custGeom>
          <a:solidFill>
            <a:srgbClr val="4A90A4">
              <a:alpha val="5098"/>
            </a:srgbClr>
          </a:solidFill>
          <a:ln/>
        </p:spPr>
      </p:sp>
      <p:sp>
        <p:nvSpPr>
          <p:cNvPr id="22" name="Text 20"/>
          <p:cNvSpPr/>
          <p:nvPr/>
        </p:nvSpPr>
        <p:spPr>
          <a:xfrm>
            <a:off x="3276600" y="4147930"/>
            <a:ext cx="2517913" cy="141357"/>
          </a:xfrm>
          <a:prstGeom prst="rect">
            <a:avLst/>
          </a:prstGeom>
          <a:noFill/>
          <a:ln/>
        </p:spPr>
        <p:txBody>
          <a:bodyPr wrap="square" lIns="0" tIns="0" rIns="0" bIns="0" rtlCol="0" anchor="ctr"/>
          <a:lstStyle/>
          <a:p>
            <a:pPr>
              <a:lnSpc>
                <a:spcPct val="110000"/>
              </a:lnSpc>
            </a:pPr>
            <a:r>
              <a:rPr lang="en-US" sz="835" b="1" dirty="0">
                <a:solidFill>
                  <a:srgbClr val="1A202C"/>
                </a:solidFill>
                <a:latin typeface="Quattrocento Sans" pitchFamily="34" charset="0"/>
                <a:ea typeface="Quattrocento Sans" pitchFamily="34" charset="-122"/>
                <a:cs typeface="Quattrocento Sans" pitchFamily="34" charset="-120"/>
              </a:rPr>
              <a:t>J</a:t>
            </a:r>
            <a:r>
              <a:rPr lang="en-US" sz="835" dirty="0">
                <a:solidFill>
                  <a:srgbClr val="1A202C"/>
                </a:solidFill>
                <a:latin typeface="Quattrocento Sans" pitchFamily="34" charset="0"/>
                <a:ea typeface="Quattrocento Sans" pitchFamily="34" charset="-122"/>
                <a:cs typeface="Quattrocento Sans" pitchFamily="34" charset="-120"/>
              </a:rPr>
              <a:t> = pente de frottement</a:t>
            </a:r>
            <a:endParaRPr lang="en-US" sz="1600" dirty="0"/>
          </a:p>
        </p:txBody>
      </p:sp>
      <p:sp>
        <p:nvSpPr>
          <p:cNvPr id="23" name="Shape 21"/>
          <p:cNvSpPr/>
          <p:nvPr/>
        </p:nvSpPr>
        <p:spPr>
          <a:xfrm>
            <a:off x="353391" y="4678017"/>
            <a:ext cx="5636591" cy="1837635"/>
          </a:xfrm>
          <a:custGeom>
            <a:avLst/>
            <a:gdLst/>
            <a:ahLst/>
            <a:cxnLst/>
            <a:rect l="l" t="t" r="r" b="b"/>
            <a:pathLst>
              <a:path w="5636591" h="1837635">
                <a:moveTo>
                  <a:pt x="106013" y="0"/>
                </a:moveTo>
                <a:lnTo>
                  <a:pt x="5530578" y="0"/>
                </a:lnTo>
                <a:cubicBezTo>
                  <a:pt x="5589128" y="0"/>
                  <a:pt x="5636591" y="47464"/>
                  <a:pt x="5636591" y="106013"/>
                </a:cubicBezTo>
                <a:lnTo>
                  <a:pt x="5636591" y="1731622"/>
                </a:lnTo>
                <a:cubicBezTo>
                  <a:pt x="5636591" y="1790171"/>
                  <a:pt x="5589128" y="1837635"/>
                  <a:pt x="5530578" y="1837635"/>
                </a:cubicBezTo>
                <a:lnTo>
                  <a:pt x="106013" y="1837635"/>
                </a:lnTo>
                <a:cubicBezTo>
                  <a:pt x="47464" y="1837635"/>
                  <a:pt x="0" y="1790171"/>
                  <a:pt x="0" y="1731622"/>
                </a:cubicBezTo>
                <a:lnTo>
                  <a:pt x="0" y="106013"/>
                </a:lnTo>
                <a:cubicBezTo>
                  <a:pt x="0" y="47464"/>
                  <a:pt x="47464" y="0"/>
                  <a:pt x="106013" y="0"/>
                </a:cubicBezTo>
                <a:close/>
              </a:path>
            </a:pathLst>
          </a:custGeom>
          <a:solidFill>
            <a:srgbClr val="FFFFFF"/>
          </a:solidFill>
          <a:ln/>
          <a:effectLst>
            <a:outerShdw blurRad="132522" dist="88348" dir="5400000" algn="bl" rotWithShape="0">
              <a:srgbClr val="000000">
                <a:alpha val="10196"/>
              </a:srgbClr>
            </a:outerShdw>
          </a:effectLst>
        </p:spPr>
      </p:sp>
      <p:sp>
        <p:nvSpPr>
          <p:cNvPr id="24" name="Shape 22"/>
          <p:cNvSpPr/>
          <p:nvPr/>
        </p:nvSpPr>
        <p:spPr>
          <a:xfrm>
            <a:off x="552174" y="4890052"/>
            <a:ext cx="176696" cy="176696"/>
          </a:xfrm>
          <a:custGeom>
            <a:avLst/>
            <a:gdLst/>
            <a:ahLst/>
            <a:cxnLst/>
            <a:rect l="l" t="t" r="r" b="b"/>
            <a:pathLst>
              <a:path w="176696" h="176696">
                <a:moveTo>
                  <a:pt x="22087" y="22087"/>
                </a:moveTo>
                <a:cubicBezTo>
                  <a:pt x="22087" y="15979"/>
                  <a:pt x="17152" y="11043"/>
                  <a:pt x="11043" y="11043"/>
                </a:cubicBezTo>
                <a:cubicBezTo>
                  <a:pt x="4935" y="11043"/>
                  <a:pt x="0" y="15979"/>
                  <a:pt x="0" y="22087"/>
                </a:cubicBezTo>
                <a:lnTo>
                  <a:pt x="0" y="138043"/>
                </a:lnTo>
                <a:cubicBezTo>
                  <a:pt x="0" y="153297"/>
                  <a:pt x="12355" y="165652"/>
                  <a:pt x="27609" y="165652"/>
                </a:cubicBezTo>
                <a:lnTo>
                  <a:pt x="165652" y="165652"/>
                </a:lnTo>
                <a:cubicBezTo>
                  <a:pt x="171761" y="165652"/>
                  <a:pt x="176696" y="160717"/>
                  <a:pt x="176696" y="154609"/>
                </a:cubicBezTo>
                <a:cubicBezTo>
                  <a:pt x="176696" y="148500"/>
                  <a:pt x="171761" y="143565"/>
                  <a:pt x="165652" y="143565"/>
                </a:cubicBezTo>
                <a:lnTo>
                  <a:pt x="27609" y="143565"/>
                </a:lnTo>
                <a:cubicBezTo>
                  <a:pt x="24572" y="143565"/>
                  <a:pt x="22087" y="141080"/>
                  <a:pt x="22087" y="138043"/>
                </a:cubicBezTo>
                <a:lnTo>
                  <a:pt x="22087" y="22087"/>
                </a:lnTo>
                <a:close/>
                <a:moveTo>
                  <a:pt x="162408" y="51973"/>
                </a:moveTo>
                <a:cubicBezTo>
                  <a:pt x="166722" y="47660"/>
                  <a:pt x="166722" y="40654"/>
                  <a:pt x="162408" y="36340"/>
                </a:cubicBezTo>
                <a:cubicBezTo>
                  <a:pt x="158094" y="32026"/>
                  <a:pt x="151089" y="32026"/>
                  <a:pt x="146775" y="36340"/>
                </a:cubicBezTo>
                <a:lnTo>
                  <a:pt x="110435" y="72714"/>
                </a:lnTo>
                <a:lnTo>
                  <a:pt x="90626" y="52940"/>
                </a:lnTo>
                <a:cubicBezTo>
                  <a:pt x="86312" y="48626"/>
                  <a:pt x="79306" y="48626"/>
                  <a:pt x="74992" y="52940"/>
                </a:cubicBezTo>
                <a:lnTo>
                  <a:pt x="41862" y="86070"/>
                </a:lnTo>
                <a:cubicBezTo>
                  <a:pt x="37548" y="90384"/>
                  <a:pt x="37548" y="97390"/>
                  <a:pt x="41862" y="101704"/>
                </a:cubicBezTo>
                <a:cubicBezTo>
                  <a:pt x="46176" y="106017"/>
                  <a:pt x="53181" y="106017"/>
                  <a:pt x="57495" y="101704"/>
                </a:cubicBezTo>
                <a:lnTo>
                  <a:pt x="82826" y="76373"/>
                </a:lnTo>
                <a:lnTo>
                  <a:pt x="102635" y="96182"/>
                </a:lnTo>
                <a:cubicBezTo>
                  <a:pt x="106949" y="100496"/>
                  <a:pt x="113955" y="100496"/>
                  <a:pt x="118269" y="96182"/>
                </a:cubicBezTo>
                <a:lnTo>
                  <a:pt x="162443" y="52008"/>
                </a:lnTo>
                <a:close/>
              </a:path>
            </a:pathLst>
          </a:custGeom>
          <a:solidFill>
            <a:srgbClr val="2E7D32"/>
          </a:solidFill>
          <a:ln/>
        </p:spPr>
      </p:sp>
      <p:sp>
        <p:nvSpPr>
          <p:cNvPr id="25" name="Text 23"/>
          <p:cNvSpPr/>
          <p:nvPr/>
        </p:nvSpPr>
        <p:spPr>
          <a:xfrm>
            <a:off x="750957" y="4854713"/>
            <a:ext cx="5150678" cy="247374"/>
          </a:xfrm>
          <a:prstGeom prst="rect">
            <a:avLst/>
          </a:prstGeom>
          <a:noFill/>
          <a:ln/>
        </p:spPr>
        <p:txBody>
          <a:bodyPr wrap="square" lIns="0" tIns="0" rIns="0" bIns="0" rtlCol="0" anchor="ctr"/>
          <a:lstStyle/>
          <a:p>
            <a:pPr>
              <a:lnSpc>
                <a:spcPct val="120000"/>
              </a:lnSpc>
            </a:pPr>
            <a:r>
              <a:rPr lang="en-US" sz="1391" b="1" dirty="0">
                <a:solidFill>
                  <a:srgbClr val="1E3A5F"/>
                </a:solidFill>
                <a:latin typeface="Liter" pitchFamily="34" charset="0"/>
                <a:ea typeface="Liter" pitchFamily="34" charset="-122"/>
                <a:cs typeface="Liter" pitchFamily="34" charset="-120"/>
              </a:rPr>
              <a:t>Applications</a:t>
            </a:r>
            <a:endParaRPr lang="en-US" sz="1600" dirty="0"/>
          </a:p>
        </p:txBody>
      </p:sp>
      <p:sp>
        <p:nvSpPr>
          <p:cNvPr id="26" name="Shape 24"/>
          <p:cNvSpPr/>
          <p:nvPr/>
        </p:nvSpPr>
        <p:spPr>
          <a:xfrm>
            <a:off x="530087" y="5243443"/>
            <a:ext cx="5283200" cy="318052"/>
          </a:xfrm>
          <a:custGeom>
            <a:avLst/>
            <a:gdLst/>
            <a:ahLst/>
            <a:cxnLst/>
            <a:rect l="l" t="t" r="r" b="b"/>
            <a:pathLst>
              <a:path w="5283200" h="318052">
                <a:moveTo>
                  <a:pt x="70678" y="0"/>
                </a:moveTo>
                <a:lnTo>
                  <a:pt x="5212522" y="0"/>
                </a:lnTo>
                <a:cubicBezTo>
                  <a:pt x="5251557" y="0"/>
                  <a:pt x="5283200" y="31643"/>
                  <a:pt x="5283200" y="70678"/>
                </a:cubicBezTo>
                <a:lnTo>
                  <a:pt x="5283200" y="247375"/>
                </a:lnTo>
                <a:cubicBezTo>
                  <a:pt x="5283200" y="286409"/>
                  <a:pt x="5251557" y="318052"/>
                  <a:pt x="5212522" y="318052"/>
                </a:cubicBezTo>
                <a:lnTo>
                  <a:pt x="70678" y="318052"/>
                </a:lnTo>
                <a:cubicBezTo>
                  <a:pt x="31643" y="318052"/>
                  <a:pt x="0" y="286409"/>
                  <a:pt x="0" y="247375"/>
                </a:cubicBezTo>
                <a:lnTo>
                  <a:pt x="0" y="70678"/>
                </a:lnTo>
                <a:cubicBezTo>
                  <a:pt x="0" y="31643"/>
                  <a:pt x="31643" y="0"/>
                  <a:pt x="70678" y="0"/>
                </a:cubicBezTo>
                <a:close/>
              </a:path>
            </a:pathLst>
          </a:custGeom>
          <a:solidFill>
            <a:srgbClr val="1E3A5F">
              <a:alpha val="5098"/>
            </a:srgbClr>
          </a:solidFill>
          <a:ln/>
        </p:spPr>
      </p:sp>
      <p:sp>
        <p:nvSpPr>
          <p:cNvPr id="27" name="Shape 25"/>
          <p:cNvSpPr/>
          <p:nvPr/>
        </p:nvSpPr>
        <p:spPr>
          <a:xfrm>
            <a:off x="618435" y="5331791"/>
            <a:ext cx="141357" cy="141357"/>
          </a:xfrm>
          <a:custGeom>
            <a:avLst/>
            <a:gdLst/>
            <a:ahLst/>
            <a:cxnLst/>
            <a:rect l="l" t="t" r="r" b="b"/>
            <a:pathLst>
              <a:path w="141357" h="141357">
                <a:moveTo>
                  <a:pt x="113361" y="34262"/>
                </a:moveTo>
                <a:cubicBezTo>
                  <a:pt x="119076" y="38569"/>
                  <a:pt x="126061" y="42738"/>
                  <a:pt x="133847" y="43787"/>
                </a:cubicBezTo>
                <a:cubicBezTo>
                  <a:pt x="137464" y="44284"/>
                  <a:pt x="140804" y="41717"/>
                  <a:pt x="141301" y="38100"/>
                </a:cubicBezTo>
                <a:cubicBezTo>
                  <a:pt x="141798" y="34483"/>
                  <a:pt x="139231" y="31143"/>
                  <a:pt x="135614" y="30646"/>
                </a:cubicBezTo>
                <a:cubicBezTo>
                  <a:pt x="131224" y="30066"/>
                  <a:pt x="126448" y="27526"/>
                  <a:pt x="121340" y="23688"/>
                </a:cubicBezTo>
                <a:cubicBezTo>
                  <a:pt x="110738" y="15682"/>
                  <a:pt x="96354" y="15682"/>
                  <a:pt x="85725" y="23688"/>
                </a:cubicBezTo>
                <a:cubicBezTo>
                  <a:pt x="79099" y="28685"/>
                  <a:pt x="74488" y="30949"/>
                  <a:pt x="70678" y="30949"/>
                </a:cubicBezTo>
                <a:cubicBezTo>
                  <a:pt x="66868" y="30949"/>
                  <a:pt x="62258" y="28685"/>
                  <a:pt x="55632" y="23688"/>
                </a:cubicBezTo>
                <a:cubicBezTo>
                  <a:pt x="45030" y="15682"/>
                  <a:pt x="30646" y="15682"/>
                  <a:pt x="20016" y="23688"/>
                </a:cubicBezTo>
                <a:cubicBezTo>
                  <a:pt x="14909" y="27526"/>
                  <a:pt x="10132" y="30066"/>
                  <a:pt x="5743" y="30646"/>
                </a:cubicBezTo>
                <a:cubicBezTo>
                  <a:pt x="2126" y="31143"/>
                  <a:pt x="-442" y="34456"/>
                  <a:pt x="55" y="38100"/>
                </a:cubicBezTo>
                <a:cubicBezTo>
                  <a:pt x="552" y="41744"/>
                  <a:pt x="3865" y="44284"/>
                  <a:pt x="7510" y="43787"/>
                </a:cubicBezTo>
                <a:cubicBezTo>
                  <a:pt x="15295" y="42738"/>
                  <a:pt x="22308" y="38569"/>
                  <a:pt x="27995" y="34262"/>
                </a:cubicBezTo>
                <a:cubicBezTo>
                  <a:pt x="33876" y="29817"/>
                  <a:pt x="41772" y="29817"/>
                  <a:pt x="47653" y="34262"/>
                </a:cubicBezTo>
                <a:cubicBezTo>
                  <a:pt x="54334" y="39315"/>
                  <a:pt x="62092" y="44174"/>
                  <a:pt x="70678" y="44174"/>
                </a:cubicBezTo>
                <a:cubicBezTo>
                  <a:pt x="79265" y="44174"/>
                  <a:pt x="86995" y="39287"/>
                  <a:pt x="93704" y="34262"/>
                </a:cubicBezTo>
                <a:cubicBezTo>
                  <a:pt x="99585" y="29817"/>
                  <a:pt x="107481" y="29817"/>
                  <a:pt x="113361" y="34262"/>
                </a:cubicBezTo>
                <a:close/>
                <a:moveTo>
                  <a:pt x="113361" y="74019"/>
                </a:moveTo>
                <a:cubicBezTo>
                  <a:pt x="119076" y="78326"/>
                  <a:pt x="126061" y="82495"/>
                  <a:pt x="133847" y="83544"/>
                </a:cubicBezTo>
                <a:cubicBezTo>
                  <a:pt x="137464" y="84041"/>
                  <a:pt x="140804" y="81473"/>
                  <a:pt x="141301" y="77857"/>
                </a:cubicBezTo>
                <a:cubicBezTo>
                  <a:pt x="141798" y="74240"/>
                  <a:pt x="139231" y="70899"/>
                  <a:pt x="135614" y="70402"/>
                </a:cubicBezTo>
                <a:cubicBezTo>
                  <a:pt x="131224" y="69822"/>
                  <a:pt x="126448" y="67282"/>
                  <a:pt x="121340" y="63445"/>
                </a:cubicBezTo>
                <a:cubicBezTo>
                  <a:pt x="110738" y="55438"/>
                  <a:pt x="96354" y="55438"/>
                  <a:pt x="85725" y="63445"/>
                </a:cubicBezTo>
                <a:cubicBezTo>
                  <a:pt x="79099" y="68442"/>
                  <a:pt x="74488" y="70706"/>
                  <a:pt x="70678" y="70706"/>
                </a:cubicBezTo>
                <a:cubicBezTo>
                  <a:pt x="66868" y="70706"/>
                  <a:pt x="62258" y="68442"/>
                  <a:pt x="55632" y="63445"/>
                </a:cubicBezTo>
                <a:cubicBezTo>
                  <a:pt x="45030" y="55438"/>
                  <a:pt x="30646" y="55438"/>
                  <a:pt x="20016" y="63445"/>
                </a:cubicBezTo>
                <a:cubicBezTo>
                  <a:pt x="14909" y="67282"/>
                  <a:pt x="10132" y="69822"/>
                  <a:pt x="5743" y="70402"/>
                </a:cubicBezTo>
                <a:cubicBezTo>
                  <a:pt x="2126" y="70872"/>
                  <a:pt x="-442" y="74212"/>
                  <a:pt x="55" y="77857"/>
                </a:cubicBezTo>
                <a:cubicBezTo>
                  <a:pt x="552" y="81501"/>
                  <a:pt x="3865" y="84041"/>
                  <a:pt x="7510" y="83544"/>
                </a:cubicBezTo>
                <a:cubicBezTo>
                  <a:pt x="15295" y="82495"/>
                  <a:pt x="22308" y="78326"/>
                  <a:pt x="27995" y="74019"/>
                </a:cubicBezTo>
                <a:cubicBezTo>
                  <a:pt x="33876" y="69574"/>
                  <a:pt x="41772" y="69574"/>
                  <a:pt x="47653" y="74019"/>
                </a:cubicBezTo>
                <a:cubicBezTo>
                  <a:pt x="54334" y="79071"/>
                  <a:pt x="62092" y="83930"/>
                  <a:pt x="70678" y="83930"/>
                </a:cubicBezTo>
                <a:cubicBezTo>
                  <a:pt x="79265" y="83930"/>
                  <a:pt x="86995" y="79044"/>
                  <a:pt x="93704" y="74019"/>
                </a:cubicBezTo>
                <a:cubicBezTo>
                  <a:pt x="99585" y="69574"/>
                  <a:pt x="107481" y="69574"/>
                  <a:pt x="113361" y="74019"/>
                </a:cubicBezTo>
                <a:close/>
                <a:moveTo>
                  <a:pt x="93704" y="113775"/>
                </a:moveTo>
                <a:cubicBezTo>
                  <a:pt x="99585" y="109330"/>
                  <a:pt x="107481" y="109330"/>
                  <a:pt x="113361" y="113775"/>
                </a:cubicBezTo>
                <a:cubicBezTo>
                  <a:pt x="119076" y="118082"/>
                  <a:pt x="126061" y="122251"/>
                  <a:pt x="133847" y="123300"/>
                </a:cubicBezTo>
                <a:cubicBezTo>
                  <a:pt x="137464" y="123797"/>
                  <a:pt x="140804" y="121230"/>
                  <a:pt x="141301" y="117613"/>
                </a:cubicBezTo>
                <a:cubicBezTo>
                  <a:pt x="141798" y="113996"/>
                  <a:pt x="139231" y="110656"/>
                  <a:pt x="135614" y="110159"/>
                </a:cubicBezTo>
                <a:cubicBezTo>
                  <a:pt x="131224" y="109579"/>
                  <a:pt x="126448" y="107039"/>
                  <a:pt x="121340" y="103201"/>
                </a:cubicBezTo>
                <a:cubicBezTo>
                  <a:pt x="110738" y="95195"/>
                  <a:pt x="96354" y="95195"/>
                  <a:pt x="85725" y="103201"/>
                </a:cubicBezTo>
                <a:cubicBezTo>
                  <a:pt x="79099" y="108198"/>
                  <a:pt x="74488" y="110462"/>
                  <a:pt x="70678" y="110462"/>
                </a:cubicBezTo>
                <a:cubicBezTo>
                  <a:pt x="66868" y="110462"/>
                  <a:pt x="62258" y="108198"/>
                  <a:pt x="55632" y="103201"/>
                </a:cubicBezTo>
                <a:cubicBezTo>
                  <a:pt x="45030" y="95195"/>
                  <a:pt x="30646" y="95195"/>
                  <a:pt x="20016" y="103201"/>
                </a:cubicBezTo>
                <a:cubicBezTo>
                  <a:pt x="14909" y="107039"/>
                  <a:pt x="10132" y="109579"/>
                  <a:pt x="5743" y="110159"/>
                </a:cubicBezTo>
                <a:cubicBezTo>
                  <a:pt x="2126" y="110656"/>
                  <a:pt x="-442" y="113969"/>
                  <a:pt x="55" y="117613"/>
                </a:cubicBezTo>
                <a:cubicBezTo>
                  <a:pt x="552" y="121257"/>
                  <a:pt x="3865" y="123797"/>
                  <a:pt x="7510" y="123300"/>
                </a:cubicBezTo>
                <a:cubicBezTo>
                  <a:pt x="15295" y="122251"/>
                  <a:pt x="22308" y="118082"/>
                  <a:pt x="27995" y="113775"/>
                </a:cubicBezTo>
                <a:cubicBezTo>
                  <a:pt x="33876" y="109330"/>
                  <a:pt x="41772" y="109330"/>
                  <a:pt x="47653" y="113775"/>
                </a:cubicBezTo>
                <a:cubicBezTo>
                  <a:pt x="54334" y="118828"/>
                  <a:pt x="62092" y="123687"/>
                  <a:pt x="70678" y="123687"/>
                </a:cubicBezTo>
                <a:cubicBezTo>
                  <a:pt x="79265" y="123687"/>
                  <a:pt x="86995" y="118800"/>
                  <a:pt x="93704" y="113775"/>
                </a:cubicBezTo>
                <a:close/>
              </a:path>
            </a:pathLst>
          </a:custGeom>
          <a:solidFill>
            <a:srgbClr val="1E3A5F"/>
          </a:solidFill>
          <a:ln/>
        </p:spPr>
      </p:sp>
      <p:sp>
        <p:nvSpPr>
          <p:cNvPr id="28" name="Text 26"/>
          <p:cNvSpPr/>
          <p:nvPr/>
        </p:nvSpPr>
        <p:spPr>
          <a:xfrm>
            <a:off x="848139" y="5314122"/>
            <a:ext cx="1086678" cy="176696"/>
          </a:xfrm>
          <a:prstGeom prst="rect">
            <a:avLst/>
          </a:prstGeom>
          <a:noFill/>
          <a:ln/>
        </p:spPr>
        <p:txBody>
          <a:bodyPr wrap="square" lIns="0" tIns="0" rIns="0" bIns="0" rtlCol="0" anchor="ctr"/>
          <a:lstStyle/>
          <a:p>
            <a:pPr>
              <a:lnSpc>
                <a:spcPct val="120000"/>
              </a:lnSpc>
            </a:pPr>
            <a:r>
              <a:rPr lang="en-US" sz="974" dirty="0">
                <a:solidFill>
                  <a:srgbClr val="1A202C"/>
                </a:solidFill>
                <a:latin typeface="Quattrocento Sans" pitchFamily="34" charset="0"/>
                <a:ea typeface="Quattrocento Sans" pitchFamily="34" charset="-122"/>
                <a:cs typeface="Quattrocento Sans" pitchFamily="34" charset="-120"/>
              </a:rPr>
              <a:t>Prévision des crues</a:t>
            </a:r>
            <a:endParaRPr lang="en-US" sz="1600" dirty="0"/>
          </a:p>
        </p:txBody>
      </p:sp>
      <p:sp>
        <p:nvSpPr>
          <p:cNvPr id="29" name="Shape 27"/>
          <p:cNvSpPr/>
          <p:nvPr/>
        </p:nvSpPr>
        <p:spPr>
          <a:xfrm>
            <a:off x="530087" y="5632174"/>
            <a:ext cx="5283200" cy="318052"/>
          </a:xfrm>
          <a:custGeom>
            <a:avLst/>
            <a:gdLst/>
            <a:ahLst/>
            <a:cxnLst/>
            <a:rect l="l" t="t" r="r" b="b"/>
            <a:pathLst>
              <a:path w="5283200" h="318052">
                <a:moveTo>
                  <a:pt x="70678" y="0"/>
                </a:moveTo>
                <a:lnTo>
                  <a:pt x="5212522" y="0"/>
                </a:lnTo>
                <a:cubicBezTo>
                  <a:pt x="5251557" y="0"/>
                  <a:pt x="5283200" y="31643"/>
                  <a:pt x="5283200" y="70678"/>
                </a:cubicBezTo>
                <a:lnTo>
                  <a:pt x="5283200" y="247375"/>
                </a:lnTo>
                <a:cubicBezTo>
                  <a:pt x="5283200" y="286409"/>
                  <a:pt x="5251557" y="318052"/>
                  <a:pt x="5212522" y="318052"/>
                </a:cubicBezTo>
                <a:lnTo>
                  <a:pt x="70678" y="318052"/>
                </a:lnTo>
                <a:cubicBezTo>
                  <a:pt x="31643" y="318052"/>
                  <a:pt x="0" y="286409"/>
                  <a:pt x="0" y="247375"/>
                </a:cubicBezTo>
                <a:lnTo>
                  <a:pt x="0" y="70678"/>
                </a:lnTo>
                <a:cubicBezTo>
                  <a:pt x="0" y="31643"/>
                  <a:pt x="31643" y="0"/>
                  <a:pt x="70678" y="0"/>
                </a:cubicBezTo>
                <a:close/>
              </a:path>
            </a:pathLst>
          </a:custGeom>
          <a:solidFill>
            <a:srgbClr val="4A90A4">
              <a:alpha val="5098"/>
            </a:srgbClr>
          </a:solidFill>
          <a:ln/>
        </p:spPr>
      </p:sp>
      <p:sp>
        <p:nvSpPr>
          <p:cNvPr id="30" name="Shape 28"/>
          <p:cNvSpPr/>
          <p:nvPr/>
        </p:nvSpPr>
        <p:spPr>
          <a:xfrm>
            <a:off x="618435" y="5720522"/>
            <a:ext cx="141357" cy="141357"/>
          </a:xfrm>
          <a:custGeom>
            <a:avLst/>
            <a:gdLst/>
            <a:ahLst/>
            <a:cxnLst/>
            <a:rect l="l" t="t" r="r" b="b"/>
            <a:pathLst>
              <a:path w="141357" h="141357">
                <a:moveTo>
                  <a:pt x="17670" y="26504"/>
                </a:moveTo>
                <a:cubicBezTo>
                  <a:pt x="17670" y="21618"/>
                  <a:pt x="21618" y="17670"/>
                  <a:pt x="26504" y="17670"/>
                </a:cubicBezTo>
                <a:lnTo>
                  <a:pt x="70678" y="17670"/>
                </a:lnTo>
                <a:cubicBezTo>
                  <a:pt x="75565" y="17670"/>
                  <a:pt x="79513" y="21618"/>
                  <a:pt x="79513" y="26504"/>
                </a:cubicBezTo>
                <a:lnTo>
                  <a:pt x="79513" y="106017"/>
                </a:lnTo>
                <a:lnTo>
                  <a:pt x="106017" y="106017"/>
                </a:lnTo>
                <a:lnTo>
                  <a:pt x="106017" y="70678"/>
                </a:lnTo>
                <a:cubicBezTo>
                  <a:pt x="106017" y="65792"/>
                  <a:pt x="109965" y="61843"/>
                  <a:pt x="114852" y="61843"/>
                </a:cubicBezTo>
                <a:lnTo>
                  <a:pt x="132522" y="61843"/>
                </a:lnTo>
                <a:cubicBezTo>
                  <a:pt x="137408" y="61843"/>
                  <a:pt x="141357" y="65792"/>
                  <a:pt x="141357" y="70678"/>
                </a:cubicBezTo>
                <a:cubicBezTo>
                  <a:pt x="141357" y="75565"/>
                  <a:pt x="137408" y="79513"/>
                  <a:pt x="132522" y="79513"/>
                </a:cubicBezTo>
                <a:lnTo>
                  <a:pt x="123687" y="79513"/>
                </a:lnTo>
                <a:lnTo>
                  <a:pt x="123687" y="114852"/>
                </a:lnTo>
                <a:cubicBezTo>
                  <a:pt x="123687" y="119739"/>
                  <a:pt x="119739" y="123687"/>
                  <a:pt x="114852" y="123687"/>
                </a:cubicBezTo>
                <a:lnTo>
                  <a:pt x="70678" y="123687"/>
                </a:lnTo>
                <a:cubicBezTo>
                  <a:pt x="65792" y="123687"/>
                  <a:pt x="61843" y="119739"/>
                  <a:pt x="61843" y="114852"/>
                </a:cubicBezTo>
                <a:lnTo>
                  <a:pt x="61843" y="35339"/>
                </a:lnTo>
                <a:lnTo>
                  <a:pt x="35339" y="35339"/>
                </a:lnTo>
                <a:lnTo>
                  <a:pt x="35339" y="70678"/>
                </a:lnTo>
                <a:cubicBezTo>
                  <a:pt x="35339" y="75565"/>
                  <a:pt x="31391" y="79513"/>
                  <a:pt x="26504" y="79513"/>
                </a:cubicBezTo>
                <a:lnTo>
                  <a:pt x="8835" y="79513"/>
                </a:lnTo>
                <a:cubicBezTo>
                  <a:pt x="3948" y="79513"/>
                  <a:pt x="0" y="75565"/>
                  <a:pt x="0" y="70678"/>
                </a:cubicBezTo>
                <a:cubicBezTo>
                  <a:pt x="0" y="65792"/>
                  <a:pt x="3948" y="61843"/>
                  <a:pt x="8835" y="61843"/>
                </a:cubicBezTo>
                <a:lnTo>
                  <a:pt x="17670" y="61843"/>
                </a:lnTo>
                <a:lnTo>
                  <a:pt x="17670" y="26504"/>
                </a:lnTo>
                <a:close/>
              </a:path>
            </a:pathLst>
          </a:custGeom>
          <a:solidFill>
            <a:srgbClr val="4A90A4"/>
          </a:solidFill>
          <a:ln/>
        </p:spPr>
      </p:sp>
      <p:sp>
        <p:nvSpPr>
          <p:cNvPr id="31" name="Text 29"/>
          <p:cNvSpPr/>
          <p:nvPr/>
        </p:nvSpPr>
        <p:spPr>
          <a:xfrm>
            <a:off x="848139" y="5702852"/>
            <a:ext cx="1713948" cy="176696"/>
          </a:xfrm>
          <a:prstGeom prst="rect">
            <a:avLst/>
          </a:prstGeom>
          <a:noFill/>
          <a:ln/>
        </p:spPr>
        <p:txBody>
          <a:bodyPr wrap="square" lIns="0" tIns="0" rIns="0" bIns="0" rtlCol="0" anchor="ctr"/>
          <a:lstStyle/>
          <a:p>
            <a:pPr>
              <a:lnSpc>
                <a:spcPct val="120000"/>
              </a:lnSpc>
            </a:pPr>
            <a:r>
              <a:rPr lang="en-US" sz="974" dirty="0">
                <a:solidFill>
                  <a:srgbClr val="1A202C"/>
                </a:solidFill>
                <a:latin typeface="Quattrocento Sans" pitchFamily="34" charset="0"/>
                <a:ea typeface="Quattrocento Sans" pitchFamily="34" charset="-122"/>
                <a:cs typeface="Quattrocento Sans" pitchFamily="34" charset="-120"/>
              </a:rPr>
              <a:t>Propagation des ondes de crue</a:t>
            </a:r>
            <a:endParaRPr lang="en-US" sz="1600" dirty="0"/>
          </a:p>
        </p:txBody>
      </p:sp>
      <p:sp>
        <p:nvSpPr>
          <p:cNvPr id="32" name="Shape 30"/>
          <p:cNvSpPr/>
          <p:nvPr/>
        </p:nvSpPr>
        <p:spPr>
          <a:xfrm>
            <a:off x="530087" y="6020904"/>
            <a:ext cx="5283200" cy="318052"/>
          </a:xfrm>
          <a:custGeom>
            <a:avLst/>
            <a:gdLst/>
            <a:ahLst/>
            <a:cxnLst/>
            <a:rect l="l" t="t" r="r" b="b"/>
            <a:pathLst>
              <a:path w="5283200" h="318052">
                <a:moveTo>
                  <a:pt x="70678" y="0"/>
                </a:moveTo>
                <a:lnTo>
                  <a:pt x="5212522" y="0"/>
                </a:lnTo>
                <a:cubicBezTo>
                  <a:pt x="5251557" y="0"/>
                  <a:pt x="5283200" y="31643"/>
                  <a:pt x="5283200" y="70678"/>
                </a:cubicBezTo>
                <a:lnTo>
                  <a:pt x="5283200" y="247375"/>
                </a:lnTo>
                <a:cubicBezTo>
                  <a:pt x="5283200" y="286409"/>
                  <a:pt x="5251557" y="318052"/>
                  <a:pt x="5212522" y="318052"/>
                </a:cubicBezTo>
                <a:lnTo>
                  <a:pt x="70678" y="318052"/>
                </a:lnTo>
                <a:cubicBezTo>
                  <a:pt x="31643" y="318052"/>
                  <a:pt x="0" y="286409"/>
                  <a:pt x="0" y="247375"/>
                </a:cubicBezTo>
                <a:lnTo>
                  <a:pt x="0" y="70678"/>
                </a:lnTo>
                <a:cubicBezTo>
                  <a:pt x="0" y="31643"/>
                  <a:pt x="31643" y="0"/>
                  <a:pt x="70678" y="0"/>
                </a:cubicBezTo>
                <a:close/>
              </a:path>
            </a:pathLst>
          </a:custGeom>
          <a:solidFill>
            <a:srgbClr val="2E7D32">
              <a:alpha val="5098"/>
            </a:srgbClr>
          </a:solidFill>
          <a:ln/>
        </p:spPr>
      </p:sp>
      <p:sp>
        <p:nvSpPr>
          <p:cNvPr id="33" name="Shape 31"/>
          <p:cNvSpPr/>
          <p:nvPr/>
        </p:nvSpPr>
        <p:spPr>
          <a:xfrm>
            <a:off x="618435" y="6109252"/>
            <a:ext cx="141357" cy="141357"/>
          </a:xfrm>
          <a:custGeom>
            <a:avLst/>
            <a:gdLst/>
            <a:ahLst/>
            <a:cxnLst/>
            <a:rect l="l" t="t" r="r" b="b"/>
            <a:pathLst>
              <a:path w="141357" h="141357">
                <a:moveTo>
                  <a:pt x="27415" y="70706"/>
                </a:moveTo>
                <a:lnTo>
                  <a:pt x="46576" y="37603"/>
                </a:lnTo>
                <a:cubicBezTo>
                  <a:pt x="45030" y="34235"/>
                  <a:pt x="44146" y="30480"/>
                  <a:pt x="44146" y="26504"/>
                </a:cubicBezTo>
                <a:cubicBezTo>
                  <a:pt x="44146" y="11872"/>
                  <a:pt x="56018" y="0"/>
                  <a:pt x="70651" y="0"/>
                </a:cubicBezTo>
                <a:cubicBezTo>
                  <a:pt x="85283" y="0"/>
                  <a:pt x="97155" y="11872"/>
                  <a:pt x="97155" y="26504"/>
                </a:cubicBezTo>
                <a:cubicBezTo>
                  <a:pt x="97155" y="30452"/>
                  <a:pt x="96299" y="34207"/>
                  <a:pt x="94725" y="37603"/>
                </a:cubicBezTo>
                <a:lnTo>
                  <a:pt x="106984" y="58779"/>
                </a:lnTo>
                <a:cubicBezTo>
                  <a:pt x="100606" y="65957"/>
                  <a:pt x="92158" y="71230"/>
                  <a:pt x="82578" y="73632"/>
                </a:cubicBezTo>
                <a:lnTo>
                  <a:pt x="70678" y="52981"/>
                </a:lnTo>
                <a:lnTo>
                  <a:pt x="51877" y="85449"/>
                </a:lnTo>
                <a:cubicBezTo>
                  <a:pt x="57813" y="87326"/>
                  <a:pt x="64107" y="88348"/>
                  <a:pt x="70678" y="88348"/>
                </a:cubicBezTo>
                <a:cubicBezTo>
                  <a:pt x="90198" y="88348"/>
                  <a:pt x="107619" y="79320"/>
                  <a:pt x="118966" y="65157"/>
                </a:cubicBezTo>
                <a:cubicBezTo>
                  <a:pt x="122030" y="61347"/>
                  <a:pt x="127580" y="60739"/>
                  <a:pt x="131390" y="63776"/>
                </a:cubicBezTo>
                <a:cubicBezTo>
                  <a:pt x="135200" y="66813"/>
                  <a:pt x="135807" y="72390"/>
                  <a:pt x="132770" y="76200"/>
                </a:cubicBezTo>
                <a:cubicBezTo>
                  <a:pt x="118220" y="94367"/>
                  <a:pt x="95802" y="106017"/>
                  <a:pt x="70706" y="106017"/>
                </a:cubicBezTo>
                <a:cubicBezTo>
                  <a:pt x="60932" y="106017"/>
                  <a:pt x="51545" y="104250"/>
                  <a:pt x="42904" y="101020"/>
                </a:cubicBezTo>
                <a:lnTo>
                  <a:pt x="27250" y="128022"/>
                </a:lnTo>
                <a:cubicBezTo>
                  <a:pt x="25952" y="130258"/>
                  <a:pt x="24020" y="132080"/>
                  <a:pt x="21700" y="133240"/>
                </a:cubicBezTo>
                <a:lnTo>
                  <a:pt x="6405" y="140887"/>
                </a:lnTo>
                <a:cubicBezTo>
                  <a:pt x="5025" y="141577"/>
                  <a:pt x="3396" y="141495"/>
                  <a:pt x="2098" y="140694"/>
                </a:cubicBezTo>
                <a:cubicBezTo>
                  <a:pt x="801" y="139893"/>
                  <a:pt x="0" y="138458"/>
                  <a:pt x="0" y="136939"/>
                </a:cubicBezTo>
                <a:lnTo>
                  <a:pt x="0" y="121644"/>
                </a:lnTo>
                <a:cubicBezTo>
                  <a:pt x="0" y="119325"/>
                  <a:pt x="607" y="117033"/>
                  <a:pt x="1795" y="114990"/>
                </a:cubicBezTo>
                <a:lnTo>
                  <a:pt x="18360" y="86360"/>
                </a:lnTo>
                <a:cubicBezTo>
                  <a:pt x="14826" y="83268"/>
                  <a:pt x="11568" y="79872"/>
                  <a:pt x="8614" y="76200"/>
                </a:cubicBezTo>
                <a:cubicBezTo>
                  <a:pt x="5549" y="72390"/>
                  <a:pt x="6184" y="66841"/>
                  <a:pt x="9994" y="63776"/>
                </a:cubicBezTo>
                <a:cubicBezTo>
                  <a:pt x="13804" y="60712"/>
                  <a:pt x="19354" y="61347"/>
                  <a:pt x="22418" y="65157"/>
                </a:cubicBezTo>
                <a:cubicBezTo>
                  <a:pt x="23992" y="67117"/>
                  <a:pt x="25676" y="68967"/>
                  <a:pt x="27443" y="70706"/>
                </a:cubicBezTo>
                <a:close/>
                <a:moveTo>
                  <a:pt x="105217" y="112616"/>
                </a:moveTo>
                <a:cubicBezTo>
                  <a:pt x="114190" y="109027"/>
                  <a:pt x="122445" y="104057"/>
                  <a:pt x="129761" y="98011"/>
                </a:cubicBezTo>
                <a:lnTo>
                  <a:pt x="139590" y="114990"/>
                </a:lnTo>
                <a:cubicBezTo>
                  <a:pt x="140749" y="117006"/>
                  <a:pt x="141384" y="119297"/>
                  <a:pt x="141384" y="121644"/>
                </a:cubicBezTo>
                <a:lnTo>
                  <a:pt x="141384" y="136939"/>
                </a:lnTo>
                <a:cubicBezTo>
                  <a:pt x="141384" y="138458"/>
                  <a:pt x="140583" y="139893"/>
                  <a:pt x="139286" y="140694"/>
                </a:cubicBezTo>
                <a:cubicBezTo>
                  <a:pt x="137988" y="141495"/>
                  <a:pt x="136359" y="141577"/>
                  <a:pt x="134979" y="140887"/>
                </a:cubicBezTo>
                <a:lnTo>
                  <a:pt x="119684" y="133240"/>
                </a:lnTo>
                <a:cubicBezTo>
                  <a:pt x="117365" y="132080"/>
                  <a:pt x="115432" y="130258"/>
                  <a:pt x="114134" y="128022"/>
                </a:cubicBezTo>
                <a:lnTo>
                  <a:pt x="105217" y="112616"/>
                </a:lnTo>
                <a:close/>
                <a:moveTo>
                  <a:pt x="70678" y="35339"/>
                </a:moveTo>
                <a:cubicBezTo>
                  <a:pt x="75554" y="35339"/>
                  <a:pt x="79513" y="31380"/>
                  <a:pt x="79513" y="26504"/>
                </a:cubicBezTo>
                <a:cubicBezTo>
                  <a:pt x="79513" y="21628"/>
                  <a:pt x="75554" y="17670"/>
                  <a:pt x="70678" y="17670"/>
                </a:cubicBezTo>
                <a:cubicBezTo>
                  <a:pt x="65802" y="17670"/>
                  <a:pt x="61843" y="21628"/>
                  <a:pt x="61843" y="26504"/>
                </a:cubicBezTo>
                <a:cubicBezTo>
                  <a:pt x="61843" y="31380"/>
                  <a:pt x="65802" y="35339"/>
                  <a:pt x="70678" y="35339"/>
                </a:cubicBezTo>
                <a:close/>
              </a:path>
            </a:pathLst>
          </a:custGeom>
          <a:solidFill>
            <a:srgbClr val="2E7D32"/>
          </a:solidFill>
          <a:ln/>
        </p:spPr>
      </p:sp>
      <p:sp>
        <p:nvSpPr>
          <p:cNvPr id="34" name="Text 32"/>
          <p:cNvSpPr/>
          <p:nvPr/>
        </p:nvSpPr>
        <p:spPr>
          <a:xfrm>
            <a:off x="848139" y="6091583"/>
            <a:ext cx="1413565" cy="176696"/>
          </a:xfrm>
          <a:prstGeom prst="rect">
            <a:avLst/>
          </a:prstGeom>
          <a:noFill/>
          <a:ln/>
        </p:spPr>
        <p:txBody>
          <a:bodyPr wrap="square" lIns="0" tIns="0" rIns="0" bIns="0" rtlCol="0" anchor="ctr"/>
          <a:lstStyle/>
          <a:p>
            <a:pPr>
              <a:lnSpc>
                <a:spcPct val="120000"/>
              </a:lnSpc>
            </a:pPr>
            <a:r>
              <a:rPr lang="en-US" sz="974" dirty="0">
                <a:solidFill>
                  <a:srgbClr val="1A202C"/>
                </a:solidFill>
                <a:latin typeface="Quattrocento Sans" pitchFamily="34" charset="0"/>
                <a:ea typeface="Quattrocento Sans" pitchFamily="34" charset="-122"/>
                <a:cs typeface="Quattrocento Sans" pitchFamily="34" charset="-120"/>
              </a:rPr>
              <a:t>Conception des ouvrages</a:t>
            </a:r>
            <a:endParaRPr lang="en-US" sz="1600" dirty="0"/>
          </a:p>
        </p:txBody>
      </p:sp>
      <p:sp>
        <p:nvSpPr>
          <p:cNvPr id="35" name="Shape 33"/>
          <p:cNvSpPr/>
          <p:nvPr/>
        </p:nvSpPr>
        <p:spPr>
          <a:xfrm>
            <a:off x="6199947" y="1166191"/>
            <a:ext cx="5636591" cy="3321878"/>
          </a:xfrm>
          <a:custGeom>
            <a:avLst/>
            <a:gdLst/>
            <a:ahLst/>
            <a:cxnLst/>
            <a:rect l="l" t="t" r="r" b="b"/>
            <a:pathLst>
              <a:path w="5636591" h="3321878">
                <a:moveTo>
                  <a:pt x="106001" y="0"/>
                </a:moveTo>
                <a:lnTo>
                  <a:pt x="5530590" y="0"/>
                </a:lnTo>
                <a:cubicBezTo>
                  <a:pt x="5589133" y="0"/>
                  <a:pt x="5636591" y="47458"/>
                  <a:pt x="5636591" y="106001"/>
                </a:cubicBezTo>
                <a:lnTo>
                  <a:pt x="5636591" y="3215877"/>
                </a:lnTo>
                <a:cubicBezTo>
                  <a:pt x="5636591" y="3274420"/>
                  <a:pt x="5589133" y="3321878"/>
                  <a:pt x="5530590" y="3321878"/>
                </a:cubicBezTo>
                <a:lnTo>
                  <a:pt x="106001" y="3321878"/>
                </a:lnTo>
                <a:cubicBezTo>
                  <a:pt x="47498" y="3321878"/>
                  <a:pt x="0" y="3274381"/>
                  <a:pt x="0" y="3215877"/>
                </a:cubicBezTo>
                <a:lnTo>
                  <a:pt x="0" y="106001"/>
                </a:lnTo>
                <a:cubicBezTo>
                  <a:pt x="0" y="47498"/>
                  <a:pt x="47498" y="0"/>
                  <a:pt x="106001" y="0"/>
                </a:cubicBezTo>
                <a:close/>
              </a:path>
            </a:pathLst>
          </a:custGeom>
          <a:solidFill>
            <a:srgbClr val="FFFFFF"/>
          </a:solidFill>
          <a:ln/>
          <a:effectLst>
            <a:outerShdw blurRad="132522" dist="88348" dir="5400000" algn="bl" rotWithShape="0">
              <a:srgbClr val="000000">
                <a:alpha val="10196"/>
              </a:srgbClr>
            </a:outerShdw>
          </a:effectLst>
        </p:spPr>
      </p:sp>
      <p:sp>
        <p:nvSpPr>
          <p:cNvPr id="36" name="Shape 34"/>
          <p:cNvSpPr/>
          <p:nvPr/>
        </p:nvSpPr>
        <p:spPr>
          <a:xfrm>
            <a:off x="6398729" y="1378226"/>
            <a:ext cx="176696" cy="176696"/>
          </a:xfrm>
          <a:custGeom>
            <a:avLst/>
            <a:gdLst/>
            <a:ahLst/>
            <a:cxnLst/>
            <a:rect l="l" t="t" r="r" b="b"/>
            <a:pathLst>
              <a:path w="176696" h="176696">
                <a:moveTo>
                  <a:pt x="88348" y="176696"/>
                </a:moveTo>
                <a:cubicBezTo>
                  <a:pt x="137108" y="176696"/>
                  <a:pt x="176696" y="137108"/>
                  <a:pt x="176696" y="88348"/>
                </a:cubicBezTo>
                <a:cubicBezTo>
                  <a:pt x="176696" y="39587"/>
                  <a:pt x="137108" y="0"/>
                  <a:pt x="88348" y="0"/>
                </a:cubicBezTo>
                <a:cubicBezTo>
                  <a:pt x="39587" y="0"/>
                  <a:pt x="0" y="39587"/>
                  <a:pt x="0" y="88348"/>
                </a:cubicBezTo>
                <a:cubicBezTo>
                  <a:pt x="0" y="137108"/>
                  <a:pt x="39587" y="176696"/>
                  <a:pt x="88348" y="176696"/>
                </a:cubicBezTo>
                <a:close/>
                <a:moveTo>
                  <a:pt x="88348" y="46935"/>
                </a:moveTo>
                <a:cubicBezTo>
                  <a:pt x="92938" y="46935"/>
                  <a:pt x="96630" y="50627"/>
                  <a:pt x="96630" y="55217"/>
                </a:cubicBezTo>
                <a:lnTo>
                  <a:pt x="96630" y="93870"/>
                </a:lnTo>
                <a:cubicBezTo>
                  <a:pt x="96630" y="98460"/>
                  <a:pt x="92938" y="102152"/>
                  <a:pt x="88348" y="102152"/>
                </a:cubicBezTo>
                <a:cubicBezTo>
                  <a:pt x="83758" y="102152"/>
                  <a:pt x="80065" y="98460"/>
                  <a:pt x="80065" y="93870"/>
                </a:cubicBezTo>
                <a:lnTo>
                  <a:pt x="80065" y="55217"/>
                </a:lnTo>
                <a:cubicBezTo>
                  <a:pt x="80065" y="50627"/>
                  <a:pt x="83758" y="46935"/>
                  <a:pt x="88348" y="46935"/>
                </a:cubicBezTo>
                <a:close/>
                <a:moveTo>
                  <a:pt x="79133" y="121478"/>
                </a:moveTo>
                <a:cubicBezTo>
                  <a:pt x="78924" y="118058"/>
                  <a:pt x="80629" y="114804"/>
                  <a:pt x="83562" y="113030"/>
                </a:cubicBezTo>
                <a:cubicBezTo>
                  <a:pt x="86494" y="111257"/>
                  <a:pt x="90168" y="111257"/>
                  <a:pt x="93100" y="113030"/>
                </a:cubicBezTo>
                <a:cubicBezTo>
                  <a:pt x="96032" y="114804"/>
                  <a:pt x="97737" y="118058"/>
                  <a:pt x="97528" y="121478"/>
                </a:cubicBezTo>
                <a:cubicBezTo>
                  <a:pt x="97737" y="124899"/>
                  <a:pt x="96032" y="128153"/>
                  <a:pt x="93100" y="129926"/>
                </a:cubicBezTo>
                <a:cubicBezTo>
                  <a:pt x="90168" y="131700"/>
                  <a:pt x="86494" y="131700"/>
                  <a:pt x="83562" y="129926"/>
                </a:cubicBezTo>
                <a:cubicBezTo>
                  <a:pt x="80629" y="128153"/>
                  <a:pt x="78924" y="124899"/>
                  <a:pt x="79133" y="121478"/>
                </a:cubicBezTo>
                <a:close/>
              </a:path>
            </a:pathLst>
          </a:custGeom>
          <a:solidFill>
            <a:srgbClr val="1E3A5F"/>
          </a:solidFill>
          <a:ln/>
        </p:spPr>
      </p:sp>
      <p:sp>
        <p:nvSpPr>
          <p:cNvPr id="37" name="Text 35"/>
          <p:cNvSpPr/>
          <p:nvPr/>
        </p:nvSpPr>
        <p:spPr>
          <a:xfrm>
            <a:off x="6597512" y="1342887"/>
            <a:ext cx="5150678" cy="247374"/>
          </a:xfrm>
          <a:prstGeom prst="rect">
            <a:avLst/>
          </a:prstGeom>
          <a:noFill/>
          <a:ln/>
        </p:spPr>
        <p:txBody>
          <a:bodyPr wrap="square" lIns="0" tIns="0" rIns="0" bIns="0" rtlCol="0" anchor="ctr"/>
          <a:lstStyle/>
          <a:p>
            <a:pPr>
              <a:lnSpc>
                <a:spcPct val="120000"/>
              </a:lnSpc>
            </a:pPr>
            <a:r>
              <a:rPr lang="en-US" sz="1391" b="1" dirty="0">
                <a:solidFill>
                  <a:srgbClr val="1E3A5F"/>
                </a:solidFill>
                <a:latin typeface="Liter" pitchFamily="34" charset="0"/>
                <a:ea typeface="Liter" pitchFamily="34" charset="-122"/>
                <a:cs typeface="Liter" pitchFamily="34" charset="-120"/>
              </a:rPr>
              <a:t>Limites d'utilisation</a:t>
            </a:r>
            <a:endParaRPr lang="en-US" sz="1600" dirty="0"/>
          </a:p>
        </p:txBody>
      </p:sp>
      <p:sp>
        <p:nvSpPr>
          <p:cNvPr id="38" name="Shape 36"/>
          <p:cNvSpPr/>
          <p:nvPr/>
        </p:nvSpPr>
        <p:spPr>
          <a:xfrm>
            <a:off x="6394312" y="1731617"/>
            <a:ext cx="5265530" cy="565426"/>
          </a:xfrm>
          <a:custGeom>
            <a:avLst/>
            <a:gdLst/>
            <a:ahLst/>
            <a:cxnLst/>
            <a:rect l="l" t="t" r="r" b="b"/>
            <a:pathLst>
              <a:path w="5265530" h="565426">
                <a:moveTo>
                  <a:pt x="35339" y="0"/>
                </a:moveTo>
                <a:lnTo>
                  <a:pt x="5194852" y="0"/>
                </a:lnTo>
                <a:cubicBezTo>
                  <a:pt x="5233887" y="0"/>
                  <a:pt x="5265530" y="31644"/>
                  <a:pt x="5265530" y="70678"/>
                </a:cubicBezTo>
                <a:lnTo>
                  <a:pt x="5265530" y="494748"/>
                </a:lnTo>
                <a:cubicBezTo>
                  <a:pt x="5265530" y="533782"/>
                  <a:pt x="5233887" y="565426"/>
                  <a:pt x="5194852" y="565426"/>
                </a:cubicBezTo>
                <a:lnTo>
                  <a:pt x="35339" y="565426"/>
                </a:lnTo>
                <a:cubicBezTo>
                  <a:pt x="15822" y="565426"/>
                  <a:pt x="0" y="549604"/>
                  <a:pt x="0" y="530087"/>
                </a:cubicBezTo>
                <a:lnTo>
                  <a:pt x="0" y="35339"/>
                </a:lnTo>
                <a:cubicBezTo>
                  <a:pt x="0" y="15835"/>
                  <a:pt x="15835" y="0"/>
                  <a:pt x="35339" y="0"/>
                </a:cubicBezTo>
                <a:close/>
              </a:path>
            </a:pathLst>
          </a:custGeom>
          <a:solidFill>
            <a:srgbClr val="1E3A5F">
              <a:alpha val="5098"/>
            </a:srgbClr>
          </a:solidFill>
          <a:ln/>
        </p:spPr>
      </p:sp>
      <p:sp>
        <p:nvSpPr>
          <p:cNvPr id="39" name="Shape 37"/>
          <p:cNvSpPr/>
          <p:nvPr/>
        </p:nvSpPr>
        <p:spPr>
          <a:xfrm>
            <a:off x="6394312" y="1731617"/>
            <a:ext cx="35339" cy="565426"/>
          </a:xfrm>
          <a:custGeom>
            <a:avLst/>
            <a:gdLst/>
            <a:ahLst/>
            <a:cxnLst/>
            <a:rect l="l" t="t" r="r" b="b"/>
            <a:pathLst>
              <a:path w="35339" h="565426">
                <a:moveTo>
                  <a:pt x="35339" y="0"/>
                </a:moveTo>
                <a:lnTo>
                  <a:pt x="35339" y="0"/>
                </a:lnTo>
                <a:lnTo>
                  <a:pt x="35339" y="565426"/>
                </a:lnTo>
                <a:lnTo>
                  <a:pt x="35339" y="565426"/>
                </a:lnTo>
                <a:cubicBezTo>
                  <a:pt x="15822" y="565426"/>
                  <a:pt x="0" y="549604"/>
                  <a:pt x="0" y="530087"/>
                </a:cubicBezTo>
                <a:lnTo>
                  <a:pt x="0" y="35339"/>
                </a:lnTo>
                <a:cubicBezTo>
                  <a:pt x="0" y="15835"/>
                  <a:pt x="15835" y="0"/>
                  <a:pt x="35339" y="0"/>
                </a:cubicBezTo>
                <a:close/>
              </a:path>
            </a:pathLst>
          </a:custGeom>
          <a:solidFill>
            <a:srgbClr val="1E3A5F"/>
          </a:solidFill>
          <a:ln/>
        </p:spPr>
      </p:sp>
      <p:sp>
        <p:nvSpPr>
          <p:cNvPr id="40" name="Text 38"/>
          <p:cNvSpPr/>
          <p:nvPr/>
        </p:nvSpPr>
        <p:spPr>
          <a:xfrm>
            <a:off x="6517999" y="1837635"/>
            <a:ext cx="5097670" cy="176696"/>
          </a:xfrm>
          <a:prstGeom prst="rect">
            <a:avLst/>
          </a:prstGeom>
          <a:noFill/>
          <a:ln/>
        </p:spPr>
        <p:txBody>
          <a:bodyPr wrap="square" lIns="0" tIns="0" rIns="0" bIns="0" rtlCol="0" anchor="ctr"/>
          <a:lstStyle/>
          <a:p>
            <a:pPr>
              <a:lnSpc>
                <a:spcPct val="120000"/>
              </a:lnSpc>
            </a:pPr>
            <a:r>
              <a:rPr lang="en-US" sz="974" b="1" dirty="0">
                <a:solidFill>
                  <a:srgbClr val="1A202C"/>
                </a:solidFill>
                <a:latin typeface="Quattrocento Sans" pitchFamily="34" charset="0"/>
                <a:ea typeface="Quattrocento Sans" pitchFamily="34" charset="-122"/>
                <a:cs typeface="Quattrocento Sans" pitchFamily="34" charset="-120"/>
              </a:rPr>
              <a:t>Singularités hydrauliques</a:t>
            </a:r>
            <a:endParaRPr lang="en-US" sz="1600" dirty="0"/>
          </a:p>
        </p:txBody>
      </p:sp>
      <p:sp>
        <p:nvSpPr>
          <p:cNvPr id="41" name="Text 39"/>
          <p:cNvSpPr/>
          <p:nvPr/>
        </p:nvSpPr>
        <p:spPr>
          <a:xfrm>
            <a:off x="6517999" y="2049670"/>
            <a:ext cx="5088835" cy="141357"/>
          </a:xfrm>
          <a:prstGeom prst="rect">
            <a:avLst/>
          </a:prstGeom>
          <a:noFill/>
          <a:ln/>
        </p:spPr>
        <p:txBody>
          <a:bodyPr wrap="square" lIns="0" tIns="0" rIns="0" bIns="0" rtlCol="0" anchor="ctr"/>
          <a:lstStyle/>
          <a:p>
            <a:pPr>
              <a:lnSpc>
                <a:spcPct val="110000"/>
              </a:lnSpc>
            </a:pPr>
            <a:r>
              <a:rPr lang="en-US" sz="835" dirty="0">
                <a:solidFill>
                  <a:srgbClr val="1A202C">
                    <a:alpha val="70000"/>
                  </a:srgbClr>
                </a:solidFill>
                <a:latin typeface="Quattrocento Sans" pitchFamily="34" charset="0"/>
                <a:ea typeface="Quattrocento Sans" pitchFamily="34" charset="-122"/>
                <a:cs typeface="Quattrocento Sans" pitchFamily="34" charset="-120"/>
              </a:rPr>
              <a:t>Seuils, déversoirs, vannes</a:t>
            </a:r>
            <a:endParaRPr lang="en-US" sz="1600" dirty="0"/>
          </a:p>
        </p:txBody>
      </p:sp>
      <p:sp>
        <p:nvSpPr>
          <p:cNvPr id="42" name="Shape 40"/>
          <p:cNvSpPr/>
          <p:nvPr/>
        </p:nvSpPr>
        <p:spPr>
          <a:xfrm>
            <a:off x="6394312" y="2403061"/>
            <a:ext cx="5265530" cy="565426"/>
          </a:xfrm>
          <a:custGeom>
            <a:avLst/>
            <a:gdLst/>
            <a:ahLst/>
            <a:cxnLst/>
            <a:rect l="l" t="t" r="r" b="b"/>
            <a:pathLst>
              <a:path w="5265530" h="565426">
                <a:moveTo>
                  <a:pt x="35339" y="0"/>
                </a:moveTo>
                <a:lnTo>
                  <a:pt x="5194852" y="0"/>
                </a:lnTo>
                <a:cubicBezTo>
                  <a:pt x="5233887" y="0"/>
                  <a:pt x="5265530" y="31644"/>
                  <a:pt x="5265530" y="70678"/>
                </a:cubicBezTo>
                <a:lnTo>
                  <a:pt x="5265530" y="494748"/>
                </a:lnTo>
                <a:cubicBezTo>
                  <a:pt x="5265530" y="533782"/>
                  <a:pt x="5233887" y="565426"/>
                  <a:pt x="5194852" y="565426"/>
                </a:cubicBezTo>
                <a:lnTo>
                  <a:pt x="35339" y="565426"/>
                </a:lnTo>
                <a:cubicBezTo>
                  <a:pt x="15822" y="565426"/>
                  <a:pt x="0" y="549604"/>
                  <a:pt x="0" y="530087"/>
                </a:cubicBezTo>
                <a:lnTo>
                  <a:pt x="0" y="35339"/>
                </a:lnTo>
                <a:cubicBezTo>
                  <a:pt x="0" y="15835"/>
                  <a:pt x="15835" y="0"/>
                  <a:pt x="35339" y="0"/>
                </a:cubicBezTo>
                <a:close/>
              </a:path>
            </a:pathLst>
          </a:custGeom>
          <a:solidFill>
            <a:srgbClr val="4A90A4">
              <a:alpha val="5098"/>
            </a:srgbClr>
          </a:solidFill>
          <a:ln/>
        </p:spPr>
      </p:sp>
      <p:sp>
        <p:nvSpPr>
          <p:cNvPr id="43" name="Shape 41"/>
          <p:cNvSpPr/>
          <p:nvPr/>
        </p:nvSpPr>
        <p:spPr>
          <a:xfrm>
            <a:off x="6394312" y="2403061"/>
            <a:ext cx="35339" cy="565426"/>
          </a:xfrm>
          <a:custGeom>
            <a:avLst/>
            <a:gdLst/>
            <a:ahLst/>
            <a:cxnLst/>
            <a:rect l="l" t="t" r="r" b="b"/>
            <a:pathLst>
              <a:path w="35339" h="565426">
                <a:moveTo>
                  <a:pt x="35339" y="0"/>
                </a:moveTo>
                <a:lnTo>
                  <a:pt x="35339" y="0"/>
                </a:lnTo>
                <a:lnTo>
                  <a:pt x="35339" y="565426"/>
                </a:lnTo>
                <a:lnTo>
                  <a:pt x="35339" y="565426"/>
                </a:lnTo>
                <a:cubicBezTo>
                  <a:pt x="15822" y="565426"/>
                  <a:pt x="0" y="549604"/>
                  <a:pt x="0" y="530087"/>
                </a:cubicBezTo>
                <a:lnTo>
                  <a:pt x="0" y="35339"/>
                </a:lnTo>
                <a:cubicBezTo>
                  <a:pt x="0" y="15835"/>
                  <a:pt x="15835" y="0"/>
                  <a:pt x="35339" y="0"/>
                </a:cubicBezTo>
                <a:close/>
              </a:path>
            </a:pathLst>
          </a:custGeom>
          <a:solidFill>
            <a:srgbClr val="4A90A4"/>
          </a:solidFill>
          <a:ln/>
        </p:spPr>
      </p:sp>
      <p:sp>
        <p:nvSpPr>
          <p:cNvPr id="44" name="Text 42"/>
          <p:cNvSpPr/>
          <p:nvPr/>
        </p:nvSpPr>
        <p:spPr>
          <a:xfrm>
            <a:off x="6517999" y="2509078"/>
            <a:ext cx="5097670" cy="176696"/>
          </a:xfrm>
          <a:prstGeom prst="rect">
            <a:avLst/>
          </a:prstGeom>
          <a:noFill/>
          <a:ln/>
        </p:spPr>
        <p:txBody>
          <a:bodyPr wrap="square" lIns="0" tIns="0" rIns="0" bIns="0" rtlCol="0" anchor="ctr"/>
          <a:lstStyle/>
          <a:p>
            <a:pPr>
              <a:lnSpc>
                <a:spcPct val="120000"/>
              </a:lnSpc>
            </a:pPr>
            <a:r>
              <a:rPr lang="en-US" sz="974" b="1" dirty="0">
                <a:solidFill>
                  <a:srgbClr val="1A202C"/>
                </a:solidFill>
                <a:latin typeface="Quattrocento Sans" pitchFamily="34" charset="0"/>
                <a:ea typeface="Quattrocento Sans" pitchFamily="34" charset="-122"/>
                <a:cs typeface="Quattrocento Sans" pitchFamily="34" charset="-120"/>
              </a:rPr>
              <a:t>Confluences et bifurcations</a:t>
            </a:r>
            <a:endParaRPr lang="en-US" sz="1600" dirty="0"/>
          </a:p>
        </p:txBody>
      </p:sp>
      <p:sp>
        <p:nvSpPr>
          <p:cNvPr id="45" name="Text 43"/>
          <p:cNvSpPr/>
          <p:nvPr/>
        </p:nvSpPr>
        <p:spPr>
          <a:xfrm>
            <a:off x="6517999" y="2721113"/>
            <a:ext cx="5088835" cy="141357"/>
          </a:xfrm>
          <a:prstGeom prst="rect">
            <a:avLst/>
          </a:prstGeom>
          <a:noFill/>
          <a:ln/>
        </p:spPr>
        <p:txBody>
          <a:bodyPr wrap="square" lIns="0" tIns="0" rIns="0" bIns="0" rtlCol="0" anchor="ctr"/>
          <a:lstStyle/>
          <a:p>
            <a:pPr>
              <a:lnSpc>
                <a:spcPct val="110000"/>
              </a:lnSpc>
            </a:pPr>
            <a:r>
              <a:rPr lang="en-US" sz="835" dirty="0">
                <a:solidFill>
                  <a:srgbClr val="1A202C">
                    <a:alpha val="70000"/>
                  </a:srgbClr>
                </a:solidFill>
                <a:latin typeface="Quattrocento Sans" pitchFamily="34" charset="0"/>
                <a:ea typeface="Quattrocento Sans" pitchFamily="34" charset="-122"/>
                <a:cs typeface="Quattrocento Sans" pitchFamily="34" charset="-120"/>
              </a:rPr>
              <a:t>Jonctions de cours d'eau</a:t>
            </a:r>
            <a:endParaRPr lang="en-US" sz="1600" dirty="0"/>
          </a:p>
        </p:txBody>
      </p:sp>
      <p:sp>
        <p:nvSpPr>
          <p:cNvPr id="46" name="Shape 44"/>
          <p:cNvSpPr/>
          <p:nvPr/>
        </p:nvSpPr>
        <p:spPr>
          <a:xfrm>
            <a:off x="6394312" y="3074504"/>
            <a:ext cx="5265530" cy="565426"/>
          </a:xfrm>
          <a:custGeom>
            <a:avLst/>
            <a:gdLst/>
            <a:ahLst/>
            <a:cxnLst/>
            <a:rect l="l" t="t" r="r" b="b"/>
            <a:pathLst>
              <a:path w="5265530" h="565426">
                <a:moveTo>
                  <a:pt x="35339" y="0"/>
                </a:moveTo>
                <a:lnTo>
                  <a:pt x="5194852" y="0"/>
                </a:lnTo>
                <a:cubicBezTo>
                  <a:pt x="5233887" y="0"/>
                  <a:pt x="5265530" y="31644"/>
                  <a:pt x="5265530" y="70678"/>
                </a:cubicBezTo>
                <a:lnTo>
                  <a:pt x="5265530" y="494748"/>
                </a:lnTo>
                <a:cubicBezTo>
                  <a:pt x="5265530" y="533782"/>
                  <a:pt x="5233887" y="565426"/>
                  <a:pt x="5194852" y="565426"/>
                </a:cubicBezTo>
                <a:lnTo>
                  <a:pt x="35339" y="565426"/>
                </a:lnTo>
                <a:cubicBezTo>
                  <a:pt x="15822" y="565426"/>
                  <a:pt x="0" y="549604"/>
                  <a:pt x="0" y="530087"/>
                </a:cubicBezTo>
                <a:lnTo>
                  <a:pt x="0" y="35339"/>
                </a:lnTo>
                <a:cubicBezTo>
                  <a:pt x="0" y="15835"/>
                  <a:pt x="15835" y="0"/>
                  <a:pt x="35339" y="0"/>
                </a:cubicBezTo>
                <a:close/>
              </a:path>
            </a:pathLst>
          </a:custGeom>
          <a:solidFill>
            <a:srgbClr val="2E7D32">
              <a:alpha val="5098"/>
            </a:srgbClr>
          </a:solidFill>
          <a:ln/>
        </p:spPr>
      </p:sp>
      <p:sp>
        <p:nvSpPr>
          <p:cNvPr id="47" name="Shape 45"/>
          <p:cNvSpPr/>
          <p:nvPr/>
        </p:nvSpPr>
        <p:spPr>
          <a:xfrm>
            <a:off x="6394312" y="3074504"/>
            <a:ext cx="35339" cy="565426"/>
          </a:xfrm>
          <a:custGeom>
            <a:avLst/>
            <a:gdLst/>
            <a:ahLst/>
            <a:cxnLst/>
            <a:rect l="l" t="t" r="r" b="b"/>
            <a:pathLst>
              <a:path w="35339" h="565426">
                <a:moveTo>
                  <a:pt x="35339" y="0"/>
                </a:moveTo>
                <a:lnTo>
                  <a:pt x="35339" y="0"/>
                </a:lnTo>
                <a:lnTo>
                  <a:pt x="35339" y="565426"/>
                </a:lnTo>
                <a:lnTo>
                  <a:pt x="35339" y="565426"/>
                </a:lnTo>
                <a:cubicBezTo>
                  <a:pt x="15822" y="565426"/>
                  <a:pt x="0" y="549604"/>
                  <a:pt x="0" y="530087"/>
                </a:cubicBezTo>
                <a:lnTo>
                  <a:pt x="0" y="35339"/>
                </a:lnTo>
                <a:cubicBezTo>
                  <a:pt x="0" y="15835"/>
                  <a:pt x="15835" y="0"/>
                  <a:pt x="35339" y="0"/>
                </a:cubicBezTo>
                <a:close/>
              </a:path>
            </a:pathLst>
          </a:custGeom>
          <a:solidFill>
            <a:srgbClr val="2E7D32"/>
          </a:solidFill>
          <a:ln/>
        </p:spPr>
      </p:sp>
      <p:sp>
        <p:nvSpPr>
          <p:cNvPr id="48" name="Text 46"/>
          <p:cNvSpPr/>
          <p:nvPr/>
        </p:nvSpPr>
        <p:spPr>
          <a:xfrm>
            <a:off x="6517999" y="3180522"/>
            <a:ext cx="5097670" cy="176696"/>
          </a:xfrm>
          <a:prstGeom prst="rect">
            <a:avLst/>
          </a:prstGeom>
          <a:noFill/>
          <a:ln/>
        </p:spPr>
        <p:txBody>
          <a:bodyPr wrap="square" lIns="0" tIns="0" rIns="0" bIns="0" rtlCol="0" anchor="ctr"/>
          <a:lstStyle/>
          <a:p>
            <a:pPr>
              <a:lnSpc>
                <a:spcPct val="120000"/>
              </a:lnSpc>
            </a:pPr>
            <a:r>
              <a:rPr lang="en-US" sz="974" b="1" dirty="0">
                <a:solidFill>
                  <a:srgbClr val="1A202C"/>
                </a:solidFill>
                <a:latin typeface="Quattrocento Sans" pitchFamily="34" charset="0"/>
                <a:ea typeface="Quattrocento Sans" pitchFamily="34" charset="-122"/>
                <a:cs typeface="Quattrocento Sans" pitchFamily="34" charset="-120"/>
              </a:rPr>
              <a:t>Fortes courbures</a:t>
            </a:r>
            <a:endParaRPr lang="en-US" sz="1600" dirty="0"/>
          </a:p>
        </p:txBody>
      </p:sp>
      <p:sp>
        <p:nvSpPr>
          <p:cNvPr id="49" name="Text 47"/>
          <p:cNvSpPr/>
          <p:nvPr/>
        </p:nvSpPr>
        <p:spPr>
          <a:xfrm>
            <a:off x="6517999" y="3392557"/>
            <a:ext cx="5088835" cy="141357"/>
          </a:xfrm>
          <a:prstGeom prst="rect">
            <a:avLst/>
          </a:prstGeom>
          <a:noFill/>
          <a:ln/>
        </p:spPr>
        <p:txBody>
          <a:bodyPr wrap="square" lIns="0" tIns="0" rIns="0" bIns="0" rtlCol="0" anchor="ctr"/>
          <a:lstStyle/>
          <a:p>
            <a:pPr>
              <a:lnSpc>
                <a:spcPct val="110000"/>
              </a:lnSpc>
            </a:pPr>
            <a:r>
              <a:rPr lang="en-US" sz="835" dirty="0">
                <a:solidFill>
                  <a:srgbClr val="1A202C">
                    <a:alpha val="70000"/>
                  </a:srgbClr>
                </a:solidFill>
                <a:latin typeface="Quattrocento Sans" pitchFamily="34" charset="0"/>
                <a:ea typeface="Quattrocento Sans" pitchFamily="34" charset="-122"/>
                <a:cs typeface="Quattrocento Sans" pitchFamily="34" charset="-120"/>
              </a:rPr>
              <a:t>Courants secondaires importants</a:t>
            </a:r>
            <a:endParaRPr lang="en-US" sz="1600" dirty="0"/>
          </a:p>
        </p:txBody>
      </p:sp>
      <p:sp>
        <p:nvSpPr>
          <p:cNvPr id="50" name="Shape 48"/>
          <p:cNvSpPr/>
          <p:nvPr/>
        </p:nvSpPr>
        <p:spPr>
          <a:xfrm>
            <a:off x="6394312" y="3745948"/>
            <a:ext cx="5265530" cy="565426"/>
          </a:xfrm>
          <a:custGeom>
            <a:avLst/>
            <a:gdLst/>
            <a:ahLst/>
            <a:cxnLst/>
            <a:rect l="l" t="t" r="r" b="b"/>
            <a:pathLst>
              <a:path w="5265530" h="565426">
                <a:moveTo>
                  <a:pt x="35339" y="0"/>
                </a:moveTo>
                <a:lnTo>
                  <a:pt x="5194852" y="0"/>
                </a:lnTo>
                <a:cubicBezTo>
                  <a:pt x="5233887" y="0"/>
                  <a:pt x="5265530" y="31644"/>
                  <a:pt x="5265530" y="70678"/>
                </a:cubicBezTo>
                <a:lnTo>
                  <a:pt x="5265530" y="494748"/>
                </a:lnTo>
                <a:cubicBezTo>
                  <a:pt x="5265530" y="533782"/>
                  <a:pt x="5233887" y="565426"/>
                  <a:pt x="5194852" y="565426"/>
                </a:cubicBezTo>
                <a:lnTo>
                  <a:pt x="35339" y="565426"/>
                </a:lnTo>
                <a:cubicBezTo>
                  <a:pt x="15822" y="565426"/>
                  <a:pt x="0" y="549604"/>
                  <a:pt x="0" y="530087"/>
                </a:cubicBezTo>
                <a:lnTo>
                  <a:pt x="0" y="35339"/>
                </a:lnTo>
                <a:cubicBezTo>
                  <a:pt x="0" y="15835"/>
                  <a:pt x="15835" y="0"/>
                  <a:pt x="35339" y="0"/>
                </a:cubicBezTo>
                <a:close/>
              </a:path>
            </a:pathLst>
          </a:custGeom>
          <a:solidFill>
            <a:srgbClr val="1E3A5F">
              <a:alpha val="5098"/>
            </a:srgbClr>
          </a:solidFill>
          <a:ln/>
        </p:spPr>
      </p:sp>
      <p:sp>
        <p:nvSpPr>
          <p:cNvPr id="51" name="Shape 49"/>
          <p:cNvSpPr/>
          <p:nvPr/>
        </p:nvSpPr>
        <p:spPr>
          <a:xfrm>
            <a:off x="6394312" y="3745948"/>
            <a:ext cx="35339" cy="565426"/>
          </a:xfrm>
          <a:custGeom>
            <a:avLst/>
            <a:gdLst/>
            <a:ahLst/>
            <a:cxnLst/>
            <a:rect l="l" t="t" r="r" b="b"/>
            <a:pathLst>
              <a:path w="35339" h="565426">
                <a:moveTo>
                  <a:pt x="35339" y="0"/>
                </a:moveTo>
                <a:lnTo>
                  <a:pt x="35339" y="0"/>
                </a:lnTo>
                <a:lnTo>
                  <a:pt x="35339" y="565426"/>
                </a:lnTo>
                <a:lnTo>
                  <a:pt x="35339" y="565426"/>
                </a:lnTo>
                <a:cubicBezTo>
                  <a:pt x="15822" y="565426"/>
                  <a:pt x="0" y="549604"/>
                  <a:pt x="0" y="530087"/>
                </a:cubicBezTo>
                <a:lnTo>
                  <a:pt x="0" y="35339"/>
                </a:lnTo>
                <a:cubicBezTo>
                  <a:pt x="0" y="15835"/>
                  <a:pt x="15835" y="0"/>
                  <a:pt x="35339" y="0"/>
                </a:cubicBezTo>
                <a:close/>
              </a:path>
            </a:pathLst>
          </a:custGeom>
          <a:solidFill>
            <a:srgbClr val="1E3A5F"/>
          </a:solidFill>
          <a:ln/>
        </p:spPr>
      </p:sp>
      <p:sp>
        <p:nvSpPr>
          <p:cNvPr id="52" name="Text 50"/>
          <p:cNvSpPr/>
          <p:nvPr/>
        </p:nvSpPr>
        <p:spPr>
          <a:xfrm>
            <a:off x="6517999" y="3851965"/>
            <a:ext cx="5097670" cy="176696"/>
          </a:xfrm>
          <a:prstGeom prst="rect">
            <a:avLst/>
          </a:prstGeom>
          <a:noFill/>
          <a:ln/>
        </p:spPr>
        <p:txBody>
          <a:bodyPr wrap="square" lIns="0" tIns="0" rIns="0" bIns="0" rtlCol="0" anchor="ctr"/>
          <a:lstStyle/>
          <a:p>
            <a:pPr>
              <a:lnSpc>
                <a:spcPct val="120000"/>
              </a:lnSpc>
            </a:pPr>
            <a:r>
              <a:rPr lang="en-US" sz="974" b="1" dirty="0">
                <a:solidFill>
                  <a:srgbClr val="1A202C"/>
                </a:solidFill>
                <a:latin typeface="Quattrocento Sans" pitchFamily="34" charset="0"/>
                <a:ea typeface="Quattrocento Sans" pitchFamily="34" charset="-122"/>
                <a:cs typeface="Quattrocento Sans" pitchFamily="34" charset="-120"/>
              </a:rPr>
              <a:t>Morphodynamique</a:t>
            </a:r>
            <a:endParaRPr lang="en-US" sz="1600" dirty="0"/>
          </a:p>
        </p:txBody>
      </p:sp>
      <p:sp>
        <p:nvSpPr>
          <p:cNvPr id="53" name="Text 51"/>
          <p:cNvSpPr/>
          <p:nvPr/>
        </p:nvSpPr>
        <p:spPr>
          <a:xfrm>
            <a:off x="6517999" y="4064000"/>
            <a:ext cx="5088835" cy="141357"/>
          </a:xfrm>
          <a:prstGeom prst="rect">
            <a:avLst/>
          </a:prstGeom>
          <a:noFill/>
          <a:ln/>
        </p:spPr>
        <p:txBody>
          <a:bodyPr wrap="square" lIns="0" tIns="0" rIns="0" bIns="0" rtlCol="0" anchor="ctr"/>
          <a:lstStyle/>
          <a:p>
            <a:pPr>
              <a:lnSpc>
                <a:spcPct val="110000"/>
              </a:lnSpc>
            </a:pPr>
            <a:r>
              <a:rPr lang="en-US" sz="835" dirty="0">
                <a:solidFill>
                  <a:srgbClr val="1A202C">
                    <a:alpha val="70000"/>
                  </a:srgbClr>
                </a:solidFill>
                <a:latin typeface="Quattrocento Sans" pitchFamily="34" charset="0"/>
                <a:ea typeface="Quattrocento Sans" pitchFamily="34" charset="-122"/>
                <a:cs typeface="Quattrocento Sans" pitchFamily="34" charset="-120"/>
              </a:rPr>
              <a:t>Évolution rapide du lit</a:t>
            </a:r>
            <a:endParaRPr lang="en-US" sz="1600" dirty="0"/>
          </a:p>
        </p:txBody>
      </p:sp>
      <p:sp>
        <p:nvSpPr>
          <p:cNvPr id="54" name="Shape 52"/>
          <p:cNvSpPr/>
          <p:nvPr/>
        </p:nvSpPr>
        <p:spPr>
          <a:xfrm>
            <a:off x="6199947" y="4629426"/>
            <a:ext cx="5636591" cy="2226365"/>
          </a:xfrm>
          <a:custGeom>
            <a:avLst/>
            <a:gdLst/>
            <a:ahLst/>
            <a:cxnLst/>
            <a:rect l="l" t="t" r="r" b="b"/>
            <a:pathLst>
              <a:path w="5636591" h="2226365">
                <a:moveTo>
                  <a:pt x="106020" y="0"/>
                </a:moveTo>
                <a:lnTo>
                  <a:pt x="5530572" y="0"/>
                </a:lnTo>
                <a:cubicBezTo>
                  <a:pt x="5589125" y="0"/>
                  <a:pt x="5636591" y="47467"/>
                  <a:pt x="5636591" y="106020"/>
                </a:cubicBezTo>
                <a:lnTo>
                  <a:pt x="5636591" y="2120346"/>
                </a:lnTo>
                <a:cubicBezTo>
                  <a:pt x="5636591" y="2178899"/>
                  <a:pt x="5589125" y="2226365"/>
                  <a:pt x="5530572" y="2226365"/>
                </a:cubicBezTo>
                <a:lnTo>
                  <a:pt x="106020" y="2226365"/>
                </a:lnTo>
                <a:cubicBezTo>
                  <a:pt x="47467" y="2226365"/>
                  <a:pt x="0" y="2178899"/>
                  <a:pt x="0" y="2120346"/>
                </a:cubicBezTo>
                <a:lnTo>
                  <a:pt x="0" y="106020"/>
                </a:lnTo>
                <a:cubicBezTo>
                  <a:pt x="0" y="47506"/>
                  <a:pt x="47506" y="0"/>
                  <a:pt x="106020" y="0"/>
                </a:cubicBezTo>
                <a:close/>
              </a:path>
            </a:pathLst>
          </a:custGeom>
          <a:gradFill flip="none" rotWithShape="1">
            <a:gsLst>
              <a:gs pos="0">
                <a:srgbClr val="4A90A4"/>
              </a:gs>
              <a:gs pos="100000">
                <a:srgbClr val="1E3A5F"/>
              </a:gs>
            </a:gsLst>
            <a:lin ang="2700000" scaled="1"/>
          </a:gradFill>
          <a:ln/>
        </p:spPr>
      </p:sp>
      <p:sp>
        <p:nvSpPr>
          <p:cNvPr id="55" name="Shape 53"/>
          <p:cNvSpPr/>
          <p:nvPr/>
        </p:nvSpPr>
        <p:spPr>
          <a:xfrm>
            <a:off x="6378851" y="4850296"/>
            <a:ext cx="198783" cy="159026"/>
          </a:xfrm>
          <a:custGeom>
            <a:avLst/>
            <a:gdLst/>
            <a:ahLst/>
            <a:cxnLst/>
            <a:rect l="l" t="t" r="r" b="b"/>
            <a:pathLst>
              <a:path w="198783" h="159026">
                <a:moveTo>
                  <a:pt x="19878" y="29817"/>
                </a:moveTo>
                <a:cubicBezTo>
                  <a:pt x="19878" y="18853"/>
                  <a:pt x="28792" y="9939"/>
                  <a:pt x="39757" y="9939"/>
                </a:cubicBezTo>
                <a:lnTo>
                  <a:pt x="159026" y="9939"/>
                </a:lnTo>
                <a:cubicBezTo>
                  <a:pt x="169990" y="9939"/>
                  <a:pt x="178904" y="18853"/>
                  <a:pt x="178904" y="29817"/>
                </a:cubicBezTo>
                <a:lnTo>
                  <a:pt x="178904" y="104361"/>
                </a:lnTo>
                <a:lnTo>
                  <a:pt x="159026" y="104361"/>
                </a:lnTo>
                <a:lnTo>
                  <a:pt x="159026" y="29817"/>
                </a:lnTo>
                <a:lnTo>
                  <a:pt x="39757" y="29817"/>
                </a:lnTo>
                <a:lnTo>
                  <a:pt x="39757" y="104361"/>
                </a:lnTo>
                <a:lnTo>
                  <a:pt x="19878" y="104361"/>
                </a:lnTo>
                <a:lnTo>
                  <a:pt x="19878" y="29817"/>
                </a:lnTo>
                <a:close/>
                <a:moveTo>
                  <a:pt x="0" y="125233"/>
                </a:moveTo>
                <a:cubicBezTo>
                  <a:pt x="0" y="121941"/>
                  <a:pt x="2671" y="119270"/>
                  <a:pt x="5963" y="119270"/>
                </a:cubicBezTo>
                <a:lnTo>
                  <a:pt x="192819" y="119270"/>
                </a:lnTo>
                <a:cubicBezTo>
                  <a:pt x="196111" y="119270"/>
                  <a:pt x="198783" y="121941"/>
                  <a:pt x="198783" y="125233"/>
                </a:cubicBezTo>
                <a:cubicBezTo>
                  <a:pt x="198783" y="138402"/>
                  <a:pt x="188098" y="149087"/>
                  <a:pt x="174929" y="149087"/>
                </a:cubicBezTo>
                <a:lnTo>
                  <a:pt x="23854" y="149087"/>
                </a:lnTo>
                <a:cubicBezTo>
                  <a:pt x="10685" y="149087"/>
                  <a:pt x="0" y="138402"/>
                  <a:pt x="0" y="125233"/>
                </a:cubicBezTo>
                <a:close/>
                <a:moveTo>
                  <a:pt x="87278" y="64915"/>
                </a:moveTo>
                <a:lnTo>
                  <a:pt x="77649" y="74543"/>
                </a:lnTo>
                <a:lnTo>
                  <a:pt x="87278" y="84172"/>
                </a:lnTo>
                <a:cubicBezTo>
                  <a:pt x="90198" y="87092"/>
                  <a:pt x="90198" y="91813"/>
                  <a:pt x="87278" y="94701"/>
                </a:cubicBezTo>
                <a:cubicBezTo>
                  <a:pt x="84358" y="97590"/>
                  <a:pt x="79637" y="97621"/>
                  <a:pt x="76749" y="94701"/>
                </a:cubicBezTo>
                <a:lnTo>
                  <a:pt x="61840" y="79793"/>
                </a:lnTo>
                <a:cubicBezTo>
                  <a:pt x="58920" y="76873"/>
                  <a:pt x="58920" y="72152"/>
                  <a:pt x="61840" y="69263"/>
                </a:cubicBezTo>
                <a:lnTo>
                  <a:pt x="76749" y="54355"/>
                </a:lnTo>
                <a:cubicBezTo>
                  <a:pt x="79668" y="51435"/>
                  <a:pt x="84389" y="51435"/>
                  <a:pt x="87278" y="54355"/>
                </a:cubicBezTo>
                <a:cubicBezTo>
                  <a:pt x="90167" y="57274"/>
                  <a:pt x="90198" y="61995"/>
                  <a:pt x="87278" y="64884"/>
                </a:cubicBezTo>
                <a:close/>
                <a:moveTo>
                  <a:pt x="122065" y="54355"/>
                </a:moveTo>
                <a:lnTo>
                  <a:pt x="136974" y="69263"/>
                </a:lnTo>
                <a:cubicBezTo>
                  <a:pt x="139893" y="72183"/>
                  <a:pt x="139893" y="76904"/>
                  <a:pt x="136974" y="79793"/>
                </a:cubicBezTo>
                <a:lnTo>
                  <a:pt x="122065" y="94701"/>
                </a:lnTo>
                <a:cubicBezTo>
                  <a:pt x="119145" y="97621"/>
                  <a:pt x="114424" y="97621"/>
                  <a:pt x="111536" y="94701"/>
                </a:cubicBezTo>
                <a:cubicBezTo>
                  <a:pt x="108647" y="91782"/>
                  <a:pt x="108616" y="87061"/>
                  <a:pt x="111536" y="84172"/>
                </a:cubicBezTo>
                <a:lnTo>
                  <a:pt x="121164" y="74543"/>
                </a:lnTo>
                <a:lnTo>
                  <a:pt x="111536" y="64915"/>
                </a:lnTo>
                <a:cubicBezTo>
                  <a:pt x="108616" y="61995"/>
                  <a:pt x="108616" y="57274"/>
                  <a:pt x="111536" y="54386"/>
                </a:cubicBezTo>
                <a:cubicBezTo>
                  <a:pt x="114455" y="51497"/>
                  <a:pt x="119176" y="51466"/>
                  <a:pt x="122065" y="54386"/>
                </a:cubicBezTo>
                <a:close/>
              </a:path>
            </a:pathLst>
          </a:custGeom>
          <a:solidFill>
            <a:srgbClr val="FFFFFF"/>
          </a:solidFill>
          <a:ln/>
        </p:spPr>
      </p:sp>
      <p:sp>
        <p:nvSpPr>
          <p:cNvPr id="56" name="Text 54"/>
          <p:cNvSpPr/>
          <p:nvPr/>
        </p:nvSpPr>
        <p:spPr>
          <a:xfrm>
            <a:off x="6579842" y="4806122"/>
            <a:ext cx="5159513" cy="247374"/>
          </a:xfrm>
          <a:prstGeom prst="rect">
            <a:avLst/>
          </a:prstGeom>
          <a:noFill/>
          <a:ln/>
        </p:spPr>
        <p:txBody>
          <a:bodyPr wrap="square" lIns="0" tIns="0" rIns="0" bIns="0" rtlCol="0" anchor="ctr"/>
          <a:lstStyle/>
          <a:p>
            <a:pPr>
              <a:lnSpc>
                <a:spcPct val="130000"/>
              </a:lnSpc>
            </a:pPr>
            <a:r>
              <a:rPr lang="en-US" sz="1252" b="1" dirty="0">
                <a:solidFill>
                  <a:srgbClr val="FFFFFF"/>
                </a:solidFill>
                <a:latin typeface="Liter" pitchFamily="34" charset="0"/>
                <a:ea typeface="Liter" pitchFamily="34" charset="-122"/>
                <a:cs typeface="Liter" pitchFamily="34" charset="-120"/>
              </a:rPr>
              <a:t>Outils numériques</a:t>
            </a:r>
            <a:endParaRPr lang="en-US" sz="1600" dirty="0"/>
          </a:p>
        </p:txBody>
      </p:sp>
      <p:sp>
        <p:nvSpPr>
          <p:cNvPr id="57" name="Shape 55"/>
          <p:cNvSpPr/>
          <p:nvPr/>
        </p:nvSpPr>
        <p:spPr>
          <a:xfrm>
            <a:off x="6376642" y="5159513"/>
            <a:ext cx="5283200" cy="459409"/>
          </a:xfrm>
          <a:custGeom>
            <a:avLst/>
            <a:gdLst/>
            <a:ahLst/>
            <a:cxnLst/>
            <a:rect l="l" t="t" r="r" b="b"/>
            <a:pathLst>
              <a:path w="5283200" h="459409">
                <a:moveTo>
                  <a:pt x="70680" y="0"/>
                </a:moveTo>
                <a:lnTo>
                  <a:pt x="5212520" y="0"/>
                </a:lnTo>
                <a:cubicBezTo>
                  <a:pt x="5251555" y="0"/>
                  <a:pt x="5283200" y="31645"/>
                  <a:pt x="5283200" y="70680"/>
                </a:cubicBezTo>
                <a:lnTo>
                  <a:pt x="5283200" y="388729"/>
                </a:lnTo>
                <a:cubicBezTo>
                  <a:pt x="5283200" y="427764"/>
                  <a:pt x="5251555" y="459409"/>
                  <a:pt x="5212520" y="459409"/>
                </a:cubicBezTo>
                <a:lnTo>
                  <a:pt x="70680" y="459409"/>
                </a:lnTo>
                <a:cubicBezTo>
                  <a:pt x="31645" y="459409"/>
                  <a:pt x="0" y="427764"/>
                  <a:pt x="0" y="388729"/>
                </a:cubicBezTo>
                <a:lnTo>
                  <a:pt x="0" y="70680"/>
                </a:lnTo>
                <a:cubicBezTo>
                  <a:pt x="0" y="31645"/>
                  <a:pt x="31645" y="0"/>
                  <a:pt x="70680" y="0"/>
                </a:cubicBezTo>
                <a:close/>
              </a:path>
            </a:pathLst>
          </a:custGeom>
          <a:solidFill>
            <a:srgbClr val="FFFFFF">
              <a:alpha val="10196"/>
            </a:srgbClr>
          </a:solidFill>
          <a:ln/>
        </p:spPr>
      </p:sp>
      <p:sp>
        <p:nvSpPr>
          <p:cNvPr id="58" name="Text 56"/>
          <p:cNvSpPr/>
          <p:nvPr/>
        </p:nvSpPr>
        <p:spPr>
          <a:xfrm>
            <a:off x="6447321" y="5230191"/>
            <a:ext cx="5203687" cy="176696"/>
          </a:xfrm>
          <a:prstGeom prst="rect">
            <a:avLst/>
          </a:prstGeom>
          <a:noFill/>
          <a:ln/>
        </p:spPr>
        <p:txBody>
          <a:bodyPr wrap="square" lIns="0" tIns="0" rIns="0" bIns="0" rtlCol="0" anchor="ctr"/>
          <a:lstStyle/>
          <a:p>
            <a:pPr>
              <a:lnSpc>
                <a:spcPct val="120000"/>
              </a:lnSpc>
            </a:pPr>
            <a:r>
              <a:rPr lang="en-US" sz="974" b="1" dirty="0">
                <a:solidFill>
                  <a:srgbClr val="FFFFFF"/>
                </a:solidFill>
                <a:latin typeface="Quattrocento Sans" pitchFamily="34" charset="0"/>
                <a:ea typeface="Quattrocento Sans" pitchFamily="34" charset="-122"/>
                <a:cs typeface="Quattrocento Sans" pitchFamily="34" charset="-120"/>
              </a:rPr>
              <a:t>HEC-RAS</a:t>
            </a:r>
            <a:endParaRPr lang="en-US" sz="1600" dirty="0"/>
          </a:p>
        </p:txBody>
      </p:sp>
      <p:sp>
        <p:nvSpPr>
          <p:cNvPr id="59" name="Text 57"/>
          <p:cNvSpPr/>
          <p:nvPr/>
        </p:nvSpPr>
        <p:spPr>
          <a:xfrm>
            <a:off x="6447321" y="5406887"/>
            <a:ext cx="5194852" cy="141357"/>
          </a:xfrm>
          <a:prstGeom prst="rect">
            <a:avLst/>
          </a:prstGeom>
          <a:noFill/>
          <a:ln/>
        </p:spPr>
        <p:txBody>
          <a:bodyPr wrap="square" lIns="0" tIns="0" rIns="0" bIns="0" rtlCol="0" anchor="ctr"/>
          <a:lstStyle/>
          <a:p>
            <a:pPr>
              <a:lnSpc>
                <a:spcPct val="110000"/>
              </a:lnSpc>
            </a:pPr>
            <a:r>
              <a:rPr lang="en-US" sz="835" dirty="0">
                <a:solidFill>
                  <a:srgbClr val="FFFFFF"/>
                </a:solidFill>
                <a:latin typeface="Quattrocento Sans" pitchFamily="34" charset="0"/>
                <a:ea typeface="Quattrocento Sans" pitchFamily="34" charset="-122"/>
                <a:cs typeface="Quattrocento Sans" pitchFamily="34" charset="-120"/>
              </a:rPr>
              <a:t>Modélisation 1D et 2D (US Army Corps)</a:t>
            </a:r>
            <a:endParaRPr lang="en-US" sz="1600" dirty="0"/>
          </a:p>
        </p:txBody>
      </p:sp>
      <p:sp>
        <p:nvSpPr>
          <p:cNvPr id="60" name="Shape 58"/>
          <p:cNvSpPr/>
          <p:nvPr/>
        </p:nvSpPr>
        <p:spPr>
          <a:xfrm>
            <a:off x="6376642" y="5689600"/>
            <a:ext cx="5283200" cy="459409"/>
          </a:xfrm>
          <a:custGeom>
            <a:avLst/>
            <a:gdLst/>
            <a:ahLst/>
            <a:cxnLst/>
            <a:rect l="l" t="t" r="r" b="b"/>
            <a:pathLst>
              <a:path w="5283200" h="459409">
                <a:moveTo>
                  <a:pt x="70680" y="0"/>
                </a:moveTo>
                <a:lnTo>
                  <a:pt x="5212520" y="0"/>
                </a:lnTo>
                <a:cubicBezTo>
                  <a:pt x="5251555" y="0"/>
                  <a:pt x="5283200" y="31645"/>
                  <a:pt x="5283200" y="70680"/>
                </a:cubicBezTo>
                <a:lnTo>
                  <a:pt x="5283200" y="388729"/>
                </a:lnTo>
                <a:cubicBezTo>
                  <a:pt x="5283200" y="427764"/>
                  <a:pt x="5251555" y="459409"/>
                  <a:pt x="5212520" y="459409"/>
                </a:cubicBezTo>
                <a:lnTo>
                  <a:pt x="70680" y="459409"/>
                </a:lnTo>
                <a:cubicBezTo>
                  <a:pt x="31645" y="459409"/>
                  <a:pt x="0" y="427764"/>
                  <a:pt x="0" y="388729"/>
                </a:cubicBezTo>
                <a:lnTo>
                  <a:pt x="0" y="70680"/>
                </a:lnTo>
                <a:cubicBezTo>
                  <a:pt x="0" y="31645"/>
                  <a:pt x="31645" y="0"/>
                  <a:pt x="70680" y="0"/>
                </a:cubicBezTo>
                <a:close/>
              </a:path>
            </a:pathLst>
          </a:custGeom>
          <a:solidFill>
            <a:srgbClr val="FFFFFF">
              <a:alpha val="10196"/>
            </a:srgbClr>
          </a:solidFill>
          <a:ln/>
        </p:spPr>
      </p:sp>
      <p:sp>
        <p:nvSpPr>
          <p:cNvPr id="61" name="Text 59"/>
          <p:cNvSpPr/>
          <p:nvPr/>
        </p:nvSpPr>
        <p:spPr>
          <a:xfrm>
            <a:off x="6447321" y="5760278"/>
            <a:ext cx="5203687" cy="176696"/>
          </a:xfrm>
          <a:prstGeom prst="rect">
            <a:avLst/>
          </a:prstGeom>
          <a:noFill/>
          <a:ln/>
        </p:spPr>
        <p:txBody>
          <a:bodyPr wrap="square" lIns="0" tIns="0" rIns="0" bIns="0" rtlCol="0" anchor="ctr"/>
          <a:lstStyle/>
          <a:p>
            <a:pPr>
              <a:lnSpc>
                <a:spcPct val="120000"/>
              </a:lnSpc>
            </a:pPr>
            <a:r>
              <a:rPr lang="en-US" sz="974" b="1" dirty="0">
                <a:solidFill>
                  <a:srgbClr val="FFFFFF"/>
                </a:solidFill>
                <a:latin typeface="Quattrocento Sans" pitchFamily="34" charset="0"/>
                <a:ea typeface="Quattrocento Sans" pitchFamily="34" charset="-122"/>
                <a:cs typeface="Quattrocento Sans" pitchFamily="34" charset="-120"/>
              </a:rPr>
              <a:t>MIKE SHE / MIKE 21</a:t>
            </a:r>
            <a:endParaRPr lang="en-US" sz="1600" dirty="0"/>
          </a:p>
        </p:txBody>
      </p:sp>
      <p:sp>
        <p:nvSpPr>
          <p:cNvPr id="62" name="Text 60"/>
          <p:cNvSpPr/>
          <p:nvPr/>
        </p:nvSpPr>
        <p:spPr>
          <a:xfrm>
            <a:off x="6447321" y="5936974"/>
            <a:ext cx="5194852" cy="141357"/>
          </a:xfrm>
          <a:prstGeom prst="rect">
            <a:avLst/>
          </a:prstGeom>
          <a:noFill/>
          <a:ln/>
        </p:spPr>
        <p:txBody>
          <a:bodyPr wrap="square" lIns="0" tIns="0" rIns="0" bIns="0" rtlCol="0" anchor="ctr"/>
          <a:lstStyle/>
          <a:p>
            <a:pPr>
              <a:lnSpc>
                <a:spcPct val="110000"/>
              </a:lnSpc>
            </a:pPr>
            <a:r>
              <a:rPr lang="en-US" sz="835" dirty="0">
                <a:solidFill>
                  <a:srgbClr val="FFFFFF"/>
                </a:solidFill>
                <a:latin typeface="Quattrocento Sans" pitchFamily="34" charset="0"/>
                <a:ea typeface="Quattrocento Sans" pitchFamily="34" charset="-122"/>
                <a:cs typeface="Quattrocento Sans" pitchFamily="34" charset="-120"/>
              </a:rPr>
              <a:t>Modélisation intégrée (DHI)</a:t>
            </a:r>
            <a:endParaRPr lang="en-US" sz="1600" dirty="0"/>
          </a:p>
        </p:txBody>
      </p:sp>
      <p:sp>
        <p:nvSpPr>
          <p:cNvPr id="63" name="Shape 61"/>
          <p:cNvSpPr/>
          <p:nvPr/>
        </p:nvSpPr>
        <p:spPr>
          <a:xfrm>
            <a:off x="6376642" y="6219687"/>
            <a:ext cx="5283200" cy="459409"/>
          </a:xfrm>
          <a:custGeom>
            <a:avLst/>
            <a:gdLst/>
            <a:ahLst/>
            <a:cxnLst/>
            <a:rect l="l" t="t" r="r" b="b"/>
            <a:pathLst>
              <a:path w="5283200" h="459409">
                <a:moveTo>
                  <a:pt x="70680" y="0"/>
                </a:moveTo>
                <a:lnTo>
                  <a:pt x="5212520" y="0"/>
                </a:lnTo>
                <a:cubicBezTo>
                  <a:pt x="5251555" y="0"/>
                  <a:pt x="5283200" y="31645"/>
                  <a:pt x="5283200" y="70680"/>
                </a:cubicBezTo>
                <a:lnTo>
                  <a:pt x="5283200" y="388729"/>
                </a:lnTo>
                <a:cubicBezTo>
                  <a:pt x="5283200" y="427764"/>
                  <a:pt x="5251555" y="459409"/>
                  <a:pt x="5212520" y="459409"/>
                </a:cubicBezTo>
                <a:lnTo>
                  <a:pt x="70680" y="459409"/>
                </a:lnTo>
                <a:cubicBezTo>
                  <a:pt x="31645" y="459409"/>
                  <a:pt x="0" y="427764"/>
                  <a:pt x="0" y="388729"/>
                </a:cubicBezTo>
                <a:lnTo>
                  <a:pt x="0" y="70680"/>
                </a:lnTo>
                <a:cubicBezTo>
                  <a:pt x="0" y="31645"/>
                  <a:pt x="31645" y="0"/>
                  <a:pt x="70680" y="0"/>
                </a:cubicBezTo>
                <a:close/>
              </a:path>
            </a:pathLst>
          </a:custGeom>
          <a:solidFill>
            <a:srgbClr val="FFFFFF">
              <a:alpha val="10196"/>
            </a:srgbClr>
          </a:solidFill>
          <a:ln/>
        </p:spPr>
      </p:sp>
      <p:sp>
        <p:nvSpPr>
          <p:cNvPr id="64" name="Text 62"/>
          <p:cNvSpPr/>
          <p:nvPr/>
        </p:nvSpPr>
        <p:spPr>
          <a:xfrm>
            <a:off x="6447321" y="6290365"/>
            <a:ext cx="5203687" cy="176696"/>
          </a:xfrm>
          <a:prstGeom prst="rect">
            <a:avLst/>
          </a:prstGeom>
          <a:noFill/>
          <a:ln/>
        </p:spPr>
        <p:txBody>
          <a:bodyPr wrap="square" lIns="0" tIns="0" rIns="0" bIns="0" rtlCol="0" anchor="ctr"/>
          <a:lstStyle/>
          <a:p>
            <a:pPr>
              <a:lnSpc>
                <a:spcPct val="120000"/>
              </a:lnSpc>
            </a:pPr>
            <a:r>
              <a:rPr lang="en-US" sz="974" b="1" dirty="0">
                <a:solidFill>
                  <a:srgbClr val="FFFFFF"/>
                </a:solidFill>
                <a:latin typeface="Quattrocento Sans" pitchFamily="34" charset="0"/>
                <a:ea typeface="Quattrocento Sans" pitchFamily="34" charset="-122"/>
                <a:cs typeface="Quattrocento Sans" pitchFamily="34" charset="-120"/>
              </a:rPr>
              <a:t>TELEMAC-2D / 3D</a:t>
            </a:r>
            <a:endParaRPr lang="en-US" sz="1600" dirty="0"/>
          </a:p>
        </p:txBody>
      </p:sp>
      <p:sp>
        <p:nvSpPr>
          <p:cNvPr id="65" name="Text 63"/>
          <p:cNvSpPr/>
          <p:nvPr/>
        </p:nvSpPr>
        <p:spPr>
          <a:xfrm>
            <a:off x="6447321" y="6467061"/>
            <a:ext cx="5194852" cy="141357"/>
          </a:xfrm>
          <a:prstGeom prst="rect">
            <a:avLst/>
          </a:prstGeom>
          <a:noFill/>
          <a:ln/>
        </p:spPr>
        <p:txBody>
          <a:bodyPr wrap="square" lIns="0" tIns="0" rIns="0" bIns="0" rtlCol="0" anchor="ctr"/>
          <a:lstStyle/>
          <a:p>
            <a:pPr>
              <a:lnSpc>
                <a:spcPct val="110000"/>
              </a:lnSpc>
            </a:pPr>
            <a:r>
              <a:rPr lang="en-US" sz="835" dirty="0">
                <a:solidFill>
                  <a:srgbClr val="FFFFFF"/>
                </a:solidFill>
                <a:latin typeface="Quattrocento Sans" pitchFamily="34" charset="0"/>
                <a:ea typeface="Quattrocento Sans" pitchFamily="34" charset="-122"/>
                <a:cs typeface="Quattrocento Sans" pitchFamily="34" charset="-120"/>
              </a:rPr>
              <a:t>Solveurs hydrodynamiques (EDF)</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E3A5F"/>
        </a:solidFill>
        <a:effectLst/>
      </p:bgPr>
    </p:bg>
    <p:spTree>
      <p:nvGrpSpPr>
        <p:cNvPr id="1" name=""/>
        <p:cNvGrpSpPr/>
        <p:nvPr/>
      </p:nvGrpSpPr>
      <p:grpSpPr>
        <a:xfrm>
          <a:off x="0" y="0"/>
          <a:ext cx="0" cy="0"/>
          <a:chOff x="0" y="0"/>
          <a:chExt cx="0" cy="0"/>
        </a:xfrm>
      </p:grpSpPr>
      <p:pic>
        <p:nvPicPr>
          <p:cNvPr id="2" name="Image 0" descr="https://kimi-web-img.moonshot.cn/img/thewaterdigest.com/8d1f4cd92e65381d8541f727e6a55ded6f7c21b3.jpg"/>
          <p:cNvPicPr>
            <a:picLocks noChangeAspect="1"/>
          </p:cNvPicPr>
          <p:nvPr/>
        </p:nvPicPr>
        <p:blipFill>
          <a:blip r:embed="rId3">
            <a:alphaModFix amt="25000"/>
          </a:blip>
          <a:srcRect t="7707" b="7707"/>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1E3A5F">
                  <a:alpha val="95000"/>
                </a:srgbClr>
              </a:gs>
              <a:gs pos="50000">
                <a:srgbClr val="4A90A4">
                  <a:alpha val="90000"/>
                </a:srgbClr>
              </a:gs>
              <a:gs pos="100000">
                <a:srgbClr val="2E7D32">
                  <a:alpha val="85000"/>
                </a:srgbClr>
              </a:gs>
            </a:gsLst>
            <a:lin ang="2700000" scaled="1"/>
          </a:gradFill>
          <a:ln/>
        </p:spPr>
      </p:sp>
      <p:sp>
        <p:nvSpPr>
          <p:cNvPr id="4" name="Shape 1"/>
          <p:cNvSpPr/>
          <p:nvPr/>
        </p:nvSpPr>
        <p:spPr>
          <a:xfrm>
            <a:off x="5638800" y="1240631"/>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2E7D32"/>
          </a:solidFill>
          <a:ln/>
        </p:spPr>
      </p:sp>
      <p:sp>
        <p:nvSpPr>
          <p:cNvPr id="5" name="Text 2"/>
          <p:cNvSpPr/>
          <p:nvPr/>
        </p:nvSpPr>
        <p:spPr>
          <a:xfrm>
            <a:off x="1714500" y="1583531"/>
            <a:ext cx="8763000" cy="571500"/>
          </a:xfrm>
          <a:prstGeom prst="rect">
            <a:avLst/>
          </a:prstGeom>
          <a:noFill/>
          <a:ln/>
        </p:spPr>
        <p:txBody>
          <a:bodyPr wrap="square" lIns="0" tIns="0" rIns="0" bIns="0" rtlCol="0" anchor="ctr"/>
          <a:lstStyle/>
          <a:p>
            <a:pPr algn="ctr">
              <a:lnSpc>
                <a:spcPct val="100000"/>
              </a:lnSpc>
            </a:pPr>
            <a:r>
              <a:rPr lang="en-US" sz="3600" b="1" dirty="0">
                <a:solidFill>
                  <a:srgbClr val="F7FAFC"/>
                </a:solidFill>
                <a:latin typeface="Liter" pitchFamily="34" charset="0"/>
                <a:ea typeface="Liter" pitchFamily="34" charset="-122"/>
                <a:cs typeface="Liter" pitchFamily="34" charset="-120"/>
              </a:rPr>
              <a:t>Conclusion</a:t>
            </a:r>
            <a:endParaRPr lang="en-US" sz="1600" dirty="0"/>
          </a:p>
        </p:txBody>
      </p:sp>
      <p:sp>
        <p:nvSpPr>
          <p:cNvPr id="6" name="Text 3"/>
          <p:cNvSpPr/>
          <p:nvPr/>
        </p:nvSpPr>
        <p:spPr>
          <a:xfrm>
            <a:off x="1781175" y="2459831"/>
            <a:ext cx="8629650" cy="933450"/>
          </a:xfrm>
          <a:prstGeom prst="rect">
            <a:avLst/>
          </a:prstGeom>
          <a:noFill/>
          <a:ln/>
        </p:spPr>
        <p:txBody>
          <a:bodyPr wrap="square" lIns="0" tIns="0" rIns="0" bIns="0" rtlCol="0" anchor="ctr"/>
          <a:lstStyle/>
          <a:p>
            <a:pPr algn="ctr">
              <a:lnSpc>
                <a:spcPct val="140000"/>
              </a:lnSpc>
            </a:pPr>
            <a:r>
              <a:rPr lang="en-US" sz="1500" dirty="0">
                <a:solidFill>
                  <a:srgbClr val="F7FAFC">
                    <a:alpha val="90000"/>
                  </a:srgbClr>
                </a:solidFill>
                <a:latin typeface="Quattrocento Sans" pitchFamily="34" charset="0"/>
                <a:ea typeface="Quattrocento Sans" pitchFamily="34" charset="-122"/>
                <a:cs typeface="Quattrocento Sans" pitchFamily="34" charset="-120"/>
              </a:rPr>
              <a:t>L'</a:t>
            </a:r>
            <a:r>
              <a:rPr lang="en-US" sz="1500" b="1" dirty="0">
                <a:solidFill>
                  <a:srgbClr val="F7FAFC">
                    <a:alpha val="90000"/>
                  </a:srgbClr>
                </a:solidFill>
                <a:latin typeface="Quattrocento Sans" pitchFamily="34" charset="0"/>
                <a:ea typeface="Quattrocento Sans" pitchFamily="34" charset="-122"/>
                <a:cs typeface="Quattrocento Sans" pitchFamily="34" charset="-120"/>
              </a:rPr>
              <a:t>hydraulique fluviale et agricole</a:t>
            </a:r>
            <a:r>
              <a:rPr lang="en-US" sz="1500" dirty="0">
                <a:solidFill>
                  <a:srgbClr val="F7FAFC">
                    <a:alpha val="90000"/>
                  </a:srgbClr>
                </a:solidFill>
                <a:latin typeface="Quattrocento Sans" pitchFamily="34" charset="0"/>
                <a:ea typeface="Quattrocento Sans" pitchFamily="34" charset="-122"/>
                <a:cs typeface="Quattrocento Sans" pitchFamily="34" charset="-120"/>
              </a:rPr>
              <a:t> constitue un domaine essentiel pour la gestion durable des ressources en eau. La maîtrise des écoulements, du transport sédimentaire et des ouvrages hydrauliques permet de concilier </a:t>
            </a:r>
            <a:r>
              <a:rPr lang="en-US" sz="1500" dirty="0">
                <a:solidFill>
                  <a:srgbClr val="4A90A4"/>
                </a:solidFill>
                <a:latin typeface="Quattrocento Sans" pitchFamily="34" charset="0"/>
                <a:ea typeface="Quattrocento Sans" pitchFamily="34" charset="-122"/>
                <a:cs typeface="Quattrocento Sans" pitchFamily="34" charset="-120"/>
              </a:rPr>
              <a:t>développement économique</a:t>
            </a:r>
            <a:r>
              <a:rPr lang="en-US" sz="1500" dirty="0">
                <a:solidFill>
                  <a:srgbClr val="F7FAFC">
                    <a:alpha val="90000"/>
                  </a:srgbClr>
                </a:solidFill>
                <a:latin typeface="Quattrocento Sans" pitchFamily="34" charset="0"/>
                <a:ea typeface="Quattrocento Sans" pitchFamily="34" charset="-122"/>
                <a:cs typeface="Quattrocento Sans" pitchFamily="34" charset="-120"/>
              </a:rPr>
              <a:t>, </a:t>
            </a:r>
            <a:r>
              <a:rPr lang="en-US" sz="1500" dirty="0">
                <a:solidFill>
                  <a:srgbClr val="2E7D32"/>
                </a:solidFill>
                <a:latin typeface="Quattrocento Sans" pitchFamily="34" charset="0"/>
                <a:ea typeface="Quattrocento Sans" pitchFamily="34" charset="-122"/>
                <a:cs typeface="Quattrocento Sans" pitchFamily="34" charset="-120"/>
              </a:rPr>
              <a:t>sécurité des populations</a:t>
            </a:r>
            <a:r>
              <a:rPr lang="en-US" sz="1500" dirty="0">
                <a:solidFill>
                  <a:srgbClr val="F7FAFC">
                    <a:alpha val="90000"/>
                  </a:srgbClr>
                </a:solidFill>
                <a:latin typeface="Quattrocento Sans" pitchFamily="34" charset="0"/>
                <a:ea typeface="Quattrocento Sans" pitchFamily="34" charset="-122"/>
                <a:cs typeface="Quattrocento Sans" pitchFamily="34" charset="-120"/>
              </a:rPr>
              <a:t> et </a:t>
            </a:r>
            <a:r>
              <a:rPr lang="en-US" sz="1500" dirty="0">
                <a:solidFill>
                  <a:srgbClr val="4A90A4"/>
                </a:solidFill>
                <a:latin typeface="Quattrocento Sans" pitchFamily="34" charset="0"/>
                <a:ea typeface="Quattrocento Sans" pitchFamily="34" charset="-122"/>
                <a:cs typeface="Quattrocento Sans" pitchFamily="34" charset="-120"/>
              </a:rPr>
              <a:t>préservation environnementale</a:t>
            </a:r>
            <a:r>
              <a:rPr lang="en-US" sz="1500" dirty="0">
                <a:solidFill>
                  <a:srgbClr val="F7FAFC">
                    <a:alpha val="90000"/>
                  </a:srgbClr>
                </a:solidFill>
                <a:latin typeface="Quattrocento Sans" pitchFamily="34" charset="0"/>
                <a:ea typeface="Quattrocento Sans" pitchFamily="34" charset="-122"/>
                <a:cs typeface="Quattrocento Sans" pitchFamily="34" charset="-120"/>
              </a:rPr>
              <a:t>.</a:t>
            </a:r>
            <a:endParaRPr lang="en-US" sz="1600" dirty="0"/>
          </a:p>
        </p:txBody>
      </p:sp>
      <p:sp>
        <p:nvSpPr>
          <p:cNvPr id="7" name="Shape 4"/>
          <p:cNvSpPr/>
          <p:nvPr/>
        </p:nvSpPr>
        <p:spPr>
          <a:xfrm>
            <a:off x="1828800" y="3693319"/>
            <a:ext cx="2695575" cy="1276350"/>
          </a:xfrm>
          <a:custGeom>
            <a:avLst/>
            <a:gdLst/>
            <a:ahLst/>
            <a:cxnLst/>
            <a:rect l="l" t="t" r="r" b="b"/>
            <a:pathLst>
              <a:path w="2695575" h="1276350">
                <a:moveTo>
                  <a:pt x="114297" y="0"/>
                </a:moveTo>
                <a:lnTo>
                  <a:pt x="2581278" y="0"/>
                </a:lnTo>
                <a:cubicBezTo>
                  <a:pt x="2644360" y="0"/>
                  <a:pt x="2695575" y="51215"/>
                  <a:pt x="2695575" y="114297"/>
                </a:cubicBezTo>
                <a:lnTo>
                  <a:pt x="2695575" y="1162053"/>
                </a:lnTo>
                <a:cubicBezTo>
                  <a:pt x="2695575" y="1225135"/>
                  <a:pt x="2644360" y="1276350"/>
                  <a:pt x="2581278" y="1276350"/>
                </a:cubicBezTo>
                <a:lnTo>
                  <a:pt x="114297" y="1276350"/>
                </a:lnTo>
                <a:cubicBezTo>
                  <a:pt x="51215" y="1276350"/>
                  <a:pt x="0" y="1225135"/>
                  <a:pt x="0" y="1162053"/>
                </a:cubicBezTo>
                <a:lnTo>
                  <a:pt x="0" y="114297"/>
                </a:lnTo>
                <a:cubicBezTo>
                  <a:pt x="0" y="51215"/>
                  <a:pt x="51215" y="0"/>
                  <a:pt x="114297" y="0"/>
                </a:cubicBezTo>
                <a:close/>
              </a:path>
            </a:pathLst>
          </a:custGeom>
          <a:solidFill>
            <a:srgbClr val="FFFFFF">
              <a:alpha val="10196"/>
            </a:srgbClr>
          </a:solidFill>
          <a:ln/>
        </p:spPr>
      </p:sp>
      <p:sp>
        <p:nvSpPr>
          <p:cNvPr id="8" name="Shape 5"/>
          <p:cNvSpPr/>
          <p:nvPr/>
        </p:nvSpPr>
        <p:spPr>
          <a:xfrm>
            <a:off x="3034457" y="3883819"/>
            <a:ext cx="285750" cy="285750"/>
          </a:xfrm>
          <a:custGeom>
            <a:avLst/>
            <a:gdLst/>
            <a:ahLst/>
            <a:cxnLst/>
            <a:rect l="l" t="t" r="r" b="b"/>
            <a:pathLst>
              <a:path w="285750" h="285750">
                <a:moveTo>
                  <a:pt x="53578" y="53578"/>
                </a:moveTo>
                <a:cubicBezTo>
                  <a:pt x="53578" y="23999"/>
                  <a:pt x="77577" y="0"/>
                  <a:pt x="107156" y="0"/>
                </a:cubicBezTo>
                <a:cubicBezTo>
                  <a:pt x="136736" y="0"/>
                  <a:pt x="160734" y="23999"/>
                  <a:pt x="160734" y="53578"/>
                </a:cubicBezTo>
                <a:lnTo>
                  <a:pt x="160734" y="145498"/>
                </a:lnTo>
                <a:cubicBezTo>
                  <a:pt x="177198" y="160232"/>
                  <a:pt x="187523" y="181608"/>
                  <a:pt x="187523" y="205383"/>
                </a:cubicBezTo>
                <a:cubicBezTo>
                  <a:pt x="187523" y="249752"/>
                  <a:pt x="151526" y="285750"/>
                  <a:pt x="107156" y="285750"/>
                </a:cubicBezTo>
                <a:cubicBezTo>
                  <a:pt x="62787" y="285750"/>
                  <a:pt x="26789" y="249752"/>
                  <a:pt x="26789" y="205383"/>
                </a:cubicBezTo>
                <a:cubicBezTo>
                  <a:pt x="26789" y="181608"/>
                  <a:pt x="37114" y="160176"/>
                  <a:pt x="53578" y="145498"/>
                </a:cubicBezTo>
                <a:lnTo>
                  <a:pt x="53578" y="53578"/>
                </a:lnTo>
                <a:close/>
                <a:moveTo>
                  <a:pt x="107156" y="241102"/>
                </a:moveTo>
                <a:cubicBezTo>
                  <a:pt x="126857" y="241102"/>
                  <a:pt x="142875" y="225084"/>
                  <a:pt x="142875" y="205383"/>
                </a:cubicBezTo>
                <a:cubicBezTo>
                  <a:pt x="142875" y="190370"/>
                  <a:pt x="133666" y="177533"/>
                  <a:pt x="120551" y="172287"/>
                </a:cubicBezTo>
                <a:lnTo>
                  <a:pt x="120551" y="53578"/>
                </a:lnTo>
                <a:cubicBezTo>
                  <a:pt x="120551" y="46155"/>
                  <a:pt x="114579" y="40184"/>
                  <a:pt x="107156" y="40184"/>
                </a:cubicBezTo>
                <a:cubicBezTo>
                  <a:pt x="99733" y="40184"/>
                  <a:pt x="93762" y="46155"/>
                  <a:pt x="93762" y="53578"/>
                </a:cubicBezTo>
                <a:lnTo>
                  <a:pt x="93762" y="172287"/>
                </a:lnTo>
                <a:cubicBezTo>
                  <a:pt x="80646" y="177589"/>
                  <a:pt x="71438" y="190426"/>
                  <a:pt x="71438" y="205383"/>
                </a:cubicBezTo>
                <a:cubicBezTo>
                  <a:pt x="71438" y="225084"/>
                  <a:pt x="87455" y="241102"/>
                  <a:pt x="107156" y="241102"/>
                </a:cubicBezTo>
                <a:close/>
                <a:moveTo>
                  <a:pt x="258961" y="44648"/>
                </a:moveTo>
                <a:cubicBezTo>
                  <a:pt x="258961" y="34792"/>
                  <a:pt x="250958" y="26789"/>
                  <a:pt x="241102" y="26789"/>
                </a:cubicBezTo>
                <a:cubicBezTo>
                  <a:pt x="231245" y="26789"/>
                  <a:pt x="223242" y="34792"/>
                  <a:pt x="223242" y="44648"/>
                </a:cubicBezTo>
                <a:cubicBezTo>
                  <a:pt x="223242" y="54505"/>
                  <a:pt x="231245" y="62508"/>
                  <a:pt x="241102" y="62508"/>
                </a:cubicBezTo>
                <a:cubicBezTo>
                  <a:pt x="250958" y="62508"/>
                  <a:pt x="258961" y="54505"/>
                  <a:pt x="258961" y="44648"/>
                </a:cubicBezTo>
                <a:close/>
                <a:moveTo>
                  <a:pt x="196453" y="44648"/>
                </a:moveTo>
                <a:cubicBezTo>
                  <a:pt x="196453" y="20006"/>
                  <a:pt x="216459" y="0"/>
                  <a:pt x="241102" y="0"/>
                </a:cubicBezTo>
                <a:cubicBezTo>
                  <a:pt x="265744" y="0"/>
                  <a:pt x="285750" y="20006"/>
                  <a:pt x="285750" y="44648"/>
                </a:cubicBezTo>
                <a:cubicBezTo>
                  <a:pt x="285750" y="69291"/>
                  <a:pt x="265744" y="89297"/>
                  <a:pt x="241102" y="89297"/>
                </a:cubicBezTo>
                <a:cubicBezTo>
                  <a:pt x="216459" y="89297"/>
                  <a:pt x="196453" y="69291"/>
                  <a:pt x="196453" y="44648"/>
                </a:cubicBezTo>
                <a:close/>
              </a:path>
            </a:pathLst>
          </a:custGeom>
          <a:solidFill>
            <a:srgbClr val="4A90A4"/>
          </a:solidFill>
          <a:ln/>
        </p:spPr>
      </p:sp>
      <p:sp>
        <p:nvSpPr>
          <p:cNvPr id="9" name="Text 6"/>
          <p:cNvSpPr/>
          <p:nvPr/>
        </p:nvSpPr>
        <p:spPr>
          <a:xfrm>
            <a:off x="1981200" y="4283869"/>
            <a:ext cx="2390775" cy="228600"/>
          </a:xfrm>
          <a:prstGeom prst="rect">
            <a:avLst/>
          </a:prstGeom>
          <a:noFill/>
          <a:ln/>
        </p:spPr>
        <p:txBody>
          <a:bodyPr wrap="square" lIns="0" tIns="0" rIns="0" bIns="0" rtlCol="0" anchor="ctr"/>
          <a:lstStyle/>
          <a:p>
            <a:pPr algn="ctr">
              <a:lnSpc>
                <a:spcPct val="130000"/>
              </a:lnSpc>
            </a:pPr>
            <a:r>
              <a:rPr lang="en-US" sz="1200" b="1" dirty="0">
                <a:solidFill>
                  <a:srgbClr val="F7FAFC"/>
                </a:solidFill>
                <a:latin typeface="Quattrocento Sans" pitchFamily="34" charset="0"/>
                <a:ea typeface="Quattrocento Sans" pitchFamily="34" charset="-122"/>
                <a:cs typeface="Quattrocento Sans" pitchFamily="34" charset="-120"/>
              </a:rPr>
              <a:t>Changement climatique</a:t>
            </a:r>
            <a:endParaRPr lang="en-US" sz="1600" dirty="0"/>
          </a:p>
        </p:txBody>
      </p:sp>
      <p:sp>
        <p:nvSpPr>
          <p:cNvPr id="10" name="Text 7"/>
          <p:cNvSpPr/>
          <p:nvPr/>
        </p:nvSpPr>
        <p:spPr>
          <a:xfrm>
            <a:off x="1985963" y="4588669"/>
            <a:ext cx="2381250" cy="190500"/>
          </a:xfrm>
          <a:prstGeom prst="rect">
            <a:avLst/>
          </a:prstGeom>
          <a:noFill/>
          <a:ln/>
        </p:spPr>
        <p:txBody>
          <a:bodyPr wrap="square" lIns="0" tIns="0" rIns="0" bIns="0" rtlCol="0" anchor="ctr"/>
          <a:lstStyle/>
          <a:p>
            <a:pPr algn="ctr">
              <a:lnSpc>
                <a:spcPct val="120000"/>
              </a:lnSpc>
            </a:pPr>
            <a:r>
              <a:rPr lang="en-US" sz="1050" dirty="0">
                <a:solidFill>
                  <a:srgbClr val="F7FAFC">
                    <a:alpha val="80000"/>
                  </a:srgbClr>
                </a:solidFill>
                <a:latin typeface="Quattrocento Sans" pitchFamily="34" charset="0"/>
                <a:ea typeface="Quattrocento Sans" pitchFamily="34" charset="-122"/>
                <a:cs typeface="Quattrocento Sans" pitchFamily="34" charset="-120"/>
              </a:rPr>
              <a:t>Adaptation aux événements extrêmes</a:t>
            </a:r>
            <a:endParaRPr lang="en-US" sz="1600" dirty="0"/>
          </a:p>
        </p:txBody>
      </p:sp>
      <p:sp>
        <p:nvSpPr>
          <p:cNvPr id="11" name="Shape 8"/>
          <p:cNvSpPr/>
          <p:nvPr/>
        </p:nvSpPr>
        <p:spPr>
          <a:xfrm>
            <a:off x="4749701" y="3693319"/>
            <a:ext cx="2695575" cy="1276350"/>
          </a:xfrm>
          <a:custGeom>
            <a:avLst/>
            <a:gdLst/>
            <a:ahLst/>
            <a:cxnLst/>
            <a:rect l="l" t="t" r="r" b="b"/>
            <a:pathLst>
              <a:path w="2695575" h="1276350">
                <a:moveTo>
                  <a:pt x="114297" y="0"/>
                </a:moveTo>
                <a:lnTo>
                  <a:pt x="2581278" y="0"/>
                </a:lnTo>
                <a:cubicBezTo>
                  <a:pt x="2644360" y="0"/>
                  <a:pt x="2695575" y="51215"/>
                  <a:pt x="2695575" y="114297"/>
                </a:cubicBezTo>
                <a:lnTo>
                  <a:pt x="2695575" y="1162053"/>
                </a:lnTo>
                <a:cubicBezTo>
                  <a:pt x="2695575" y="1225135"/>
                  <a:pt x="2644360" y="1276350"/>
                  <a:pt x="2581278" y="1276350"/>
                </a:cubicBezTo>
                <a:lnTo>
                  <a:pt x="114297" y="1276350"/>
                </a:lnTo>
                <a:cubicBezTo>
                  <a:pt x="51215" y="1276350"/>
                  <a:pt x="0" y="1225135"/>
                  <a:pt x="0" y="1162053"/>
                </a:cubicBezTo>
                <a:lnTo>
                  <a:pt x="0" y="114297"/>
                </a:lnTo>
                <a:cubicBezTo>
                  <a:pt x="0" y="51215"/>
                  <a:pt x="51215" y="0"/>
                  <a:pt x="114297" y="0"/>
                </a:cubicBezTo>
                <a:close/>
              </a:path>
            </a:pathLst>
          </a:custGeom>
          <a:solidFill>
            <a:srgbClr val="FFFFFF">
              <a:alpha val="10196"/>
            </a:srgbClr>
          </a:solidFill>
          <a:ln/>
        </p:spPr>
      </p:sp>
      <p:sp>
        <p:nvSpPr>
          <p:cNvPr id="12" name="Shape 9"/>
          <p:cNvSpPr/>
          <p:nvPr/>
        </p:nvSpPr>
        <p:spPr>
          <a:xfrm>
            <a:off x="5955357" y="3883819"/>
            <a:ext cx="285750" cy="285750"/>
          </a:xfrm>
          <a:custGeom>
            <a:avLst/>
            <a:gdLst/>
            <a:ahLst/>
            <a:cxnLst/>
            <a:rect l="l" t="t" r="r" b="b"/>
            <a:pathLst>
              <a:path w="285750" h="285750">
                <a:moveTo>
                  <a:pt x="285750" y="17859"/>
                </a:moveTo>
                <a:cubicBezTo>
                  <a:pt x="285750" y="78191"/>
                  <a:pt x="242999" y="128532"/>
                  <a:pt x="186184" y="140308"/>
                </a:cubicBezTo>
                <a:cubicBezTo>
                  <a:pt x="181775" y="107882"/>
                  <a:pt x="167208" y="78693"/>
                  <a:pt x="145721" y="56090"/>
                </a:cubicBezTo>
                <a:cubicBezTo>
                  <a:pt x="168101" y="22324"/>
                  <a:pt x="206443" y="0"/>
                  <a:pt x="250031" y="0"/>
                </a:cubicBezTo>
                <a:lnTo>
                  <a:pt x="267891" y="0"/>
                </a:lnTo>
                <a:cubicBezTo>
                  <a:pt x="277769" y="0"/>
                  <a:pt x="285750" y="7981"/>
                  <a:pt x="285750" y="17859"/>
                </a:cubicBezTo>
                <a:close/>
                <a:moveTo>
                  <a:pt x="0" y="53578"/>
                </a:moveTo>
                <a:cubicBezTo>
                  <a:pt x="0" y="43700"/>
                  <a:pt x="7981" y="35719"/>
                  <a:pt x="17859" y="35719"/>
                </a:cubicBezTo>
                <a:lnTo>
                  <a:pt x="35719" y="35719"/>
                </a:lnTo>
                <a:cubicBezTo>
                  <a:pt x="104756" y="35719"/>
                  <a:pt x="160734" y="91697"/>
                  <a:pt x="160734" y="160734"/>
                </a:cubicBezTo>
                <a:lnTo>
                  <a:pt x="160734" y="267891"/>
                </a:lnTo>
                <a:cubicBezTo>
                  <a:pt x="160734" y="277769"/>
                  <a:pt x="152753" y="285750"/>
                  <a:pt x="142875" y="285750"/>
                </a:cubicBezTo>
                <a:cubicBezTo>
                  <a:pt x="132997" y="285750"/>
                  <a:pt x="125016" y="277769"/>
                  <a:pt x="125016" y="267891"/>
                </a:cubicBezTo>
                <a:lnTo>
                  <a:pt x="125016" y="178594"/>
                </a:lnTo>
                <a:cubicBezTo>
                  <a:pt x="55978" y="178594"/>
                  <a:pt x="0" y="122616"/>
                  <a:pt x="0" y="53578"/>
                </a:cubicBezTo>
                <a:close/>
              </a:path>
            </a:pathLst>
          </a:custGeom>
          <a:solidFill>
            <a:srgbClr val="2E7D32"/>
          </a:solidFill>
          <a:ln/>
        </p:spPr>
      </p:sp>
      <p:sp>
        <p:nvSpPr>
          <p:cNvPr id="13" name="Text 10"/>
          <p:cNvSpPr/>
          <p:nvPr/>
        </p:nvSpPr>
        <p:spPr>
          <a:xfrm>
            <a:off x="4902101" y="4283869"/>
            <a:ext cx="2390775" cy="228600"/>
          </a:xfrm>
          <a:prstGeom prst="rect">
            <a:avLst/>
          </a:prstGeom>
          <a:noFill/>
          <a:ln/>
        </p:spPr>
        <p:txBody>
          <a:bodyPr wrap="square" lIns="0" tIns="0" rIns="0" bIns="0" rtlCol="0" anchor="ctr"/>
          <a:lstStyle/>
          <a:p>
            <a:pPr algn="ctr">
              <a:lnSpc>
                <a:spcPct val="130000"/>
              </a:lnSpc>
            </a:pPr>
            <a:r>
              <a:rPr lang="en-US" sz="1200" b="1" dirty="0">
                <a:solidFill>
                  <a:srgbClr val="F7FAFC"/>
                </a:solidFill>
                <a:latin typeface="Quattrocento Sans" pitchFamily="34" charset="0"/>
                <a:ea typeface="Quattrocento Sans" pitchFamily="34" charset="-122"/>
                <a:cs typeface="Quattrocento Sans" pitchFamily="34" charset="-120"/>
              </a:rPr>
              <a:t>Agriculture durable</a:t>
            </a:r>
            <a:endParaRPr lang="en-US" sz="1600" dirty="0"/>
          </a:p>
        </p:txBody>
      </p:sp>
      <p:sp>
        <p:nvSpPr>
          <p:cNvPr id="14" name="Text 11"/>
          <p:cNvSpPr/>
          <p:nvPr/>
        </p:nvSpPr>
        <p:spPr>
          <a:xfrm>
            <a:off x="4906863" y="4588669"/>
            <a:ext cx="2381250" cy="190500"/>
          </a:xfrm>
          <a:prstGeom prst="rect">
            <a:avLst/>
          </a:prstGeom>
          <a:noFill/>
          <a:ln/>
        </p:spPr>
        <p:txBody>
          <a:bodyPr wrap="square" lIns="0" tIns="0" rIns="0" bIns="0" rtlCol="0" anchor="ctr"/>
          <a:lstStyle/>
          <a:p>
            <a:pPr algn="ctr">
              <a:lnSpc>
                <a:spcPct val="120000"/>
              </a:lnSpc>
            </a:pPr>
            <a:r>
              <a:rPr lang="en-US" sz="1050" dirty="0">
                <a:solidFill>
                  <a:srgbClr val="F7FAFC">
                    <a:alpha val="80000"/>
                  </a:srgbClr>
                </a:solidFill>
                <a:latin typeface="Quattrocento Sans" pitchFamily="34" charset="0"/>
                <a:ea typeface="Quattrocento Sans" pitchFamily="34" charset="-122"/>
                <a:cs typeface="Quattrocento Sans" pitchFamily="34" charset="-120"/>
              </a:rPr>
              <a:t>Optimisation de l'usage de l'eau</a:t>
            </a:r>
            <a:endParaRPr lang="en-US" sz="1600" dirty="0"/>
          </a:p>
        </p:txBody>
      </p:sp>
      <p:sp>
        <p:nvSpPr>
          <p:cNvPr id="15" name="Shape 12"/>
          <p:cNvSpPr/>
          <p:nvPr/>
        </p:nvSpPr>
        <p:spPr>
          <a:xfrm>
            <a:off x="7670750" y="3693319"/>
            <a:ext cx="2695575" cy="1276350"/>
          </a:xfrm>
          <a:custGeom>
            <a:avLst/>
            <a:gdLst/>
            <a:ahLst/>
            <a:cxnLst/>
            <a:rect l="l" t="t" r="r" b="b"/>
            <a:pathLst>
              <a:path w="2695575" h="1276350">
                <a:moveTo>
                  <a:pt x="114297" y="0"/>
                </a:moveTo>
                <a:lnTo>
                  <a:pt x="2581278" y="0"/>
                </a:lnTo>
                <a:cubicBezTo>
                  <a:pt x="2644360" y="0"/>
                  <a:pt x="2695575" y="51215"/>
                  <a:pt x="2695575" y="114297"/>
                </a:cubicBezTo>
                <a:lnTo>
                  <a:pt x="2695575" y="1162053"/>
                </a:lnTo>
                <a:cubicBezTo>
                  <a:pt x="2695575" y="1225135"/>
                  <a:pt x="2644360" y="1276350"/>
                  <a:pt x="2581278" y="1276350"/>
                </a:cubicBezTo>
                <a:lnTo>
                  <a:pt x="114297" y="1276350"/>
                </a:lnTo>
                <a:cubicBezTo>
                  <a:pt x="51215" y="1276350"/>
                  <a:pt x="0" y="1225135"/>
                  <a:pt x="0" y="1162053"/>
                </a:cubicBezTo>
                <a:lnTo>
                  <a:pt x="0" y="114297"/>
                </a:lnTo>
                <a:cubicBezTo>
                  <a:pt x="0" y="51215"/>
                  <a:pt x="51215" y="0"/>
                  <a:pt x="114297" y="0"/>
                </a:cubicBezTo>
                <a:close/>
              </a:path>
            </a:pathLst>
          </a:custGeom>
          <a:solidFill>
            <a:srgbClr val="FFFFFF">
              <a:alpha val="10196"/>
            </a:srgbClr>
          </a:solidFill>
          <a:ln/>
        </p:spPr>
      </p:sp>
      <p:sp>
        <p:nvSpPr>
          <p:cNvPr id="16" name="Shape 13"/>
          <p:cNvSpPr/>
          <p:nvPr/>
        </p:nvSpPr>
        <p:spPr>
          <a:xfrm>
            <a:off x="8876407" y="3883819"/>
            <a:ext cx="285750" cy="285750"/>
          </a:xfrm>
          <a:custGeom>
            <a:avLst/>
            <a:gdLst/>
            <a:ahLst/>
            <a:cxnLst/>
            <a:rect l="l" t="t" r="r" b="b"/>
            <a:pathLst>
              <a:path w="285750" h="285750">
                <a:moveTo>
                  <a:pt x="142987" y="26789"/>
                </a:moveTo>
                <a:cubicBezTo>
                  <a:pt x="207057" y="26845"/>
                  <a:pt x="258961" y="78804"/>
                  <a:pt x="258961" y="142875"/>
                </a:cubicBezTo>
                <a:cubicBezTo>
                  <a:pt x="258961" y="155209"/>
                  <a:pt x="257063" y="167097"/>
                  <a:pt x="253492" y="178259"/>
                </a:cubicBezTo>
                <a:cubicBezTo>
                  <a:pt x="252375" y="178482"/>
                  <a:pt x="251203" y="178594"/>
                  <a:pt x="250031" y="178594"/>
                </a:cubicBezTo>
                <a:lnTo>
                  <a:pt x="248524" y="178594"/>
                </a:lnTo>
                <a:cubicBezTo>
                  <a:pt x="243780" y="178594"/>
                  <a:pt x="239260" y="176696"/>
                  <a:pt x="235911" y="173348"/>
                </a:cubicBezTo>
                <a:lnTo>
                  <a:pt x="219559" y="156995"/>
                </a:lnTo>
                <a:cubicBezTo>
                  <a:pt x="216210" y="153646"/>
                  <a:pt x="214313" y="149126"/>
                  <a:pt x="214313" y="144382"/>
                </a:cubicBezTo>
                <a:lnTo>
                  <a:pt x="214313" y="116086"/>
                </a:lnTo>
                <a:cubicBezTo>
                  <a:pt x="214313" y="111175"/>
                  <a:pt x="218331" y="107156"/>
                  <a:pt x="223242" y="107156"/>
                </a:cubicBezTo>
                <a:cubicBezTo>
                  <a:pt x="228154" y="107156"/>
                  <a:pt x="232172" y="103138"/>
                  <a:pt x="232172" y="98227"/>
                </a:cubicBezTo>
                <a:cubicBezTo>
                  <a:pt x="232172" y="93315"/>
                  <a:pt x="228154" y="89297"/>
                  <a:pt x="223242" y="89297"/>
                </a:cubicBezTo>
                <a:lnTo>
                  <a:pt x="209848" y="89297"/>
                </a:lnTo>
                <a:cubicBezTo>
                  <a:pt x="202425" y="89297"/>
                  <a:pt x="196453" y="95269"/>
                  <a:pt x="196453" y="102691"/>
                </a:cubicBezTo>
                <a:cubicBezTo>
                  <a:pt x="196453" y="110114"/>
                  <a:pt x="190481" y="116086"/>
                  <a:pt x="183059" y="116086"/>
                </a:cubicBezTo>
                <a:lnTo>
                  <a:pt x="151805" y="116086"/>
                </a:lnTo>
                <a:cubicBezTo>
                  <a:pt x="146893" y="116086"/>
                  <a:pt x="142875" y="120104"/>
                  <a:pt x="142875" y="125016"/>
                </a:cubicBezTo>
                <a:cubicBezTo>
                  <a:pt x="142875" y="129927"/>
                  <a:pt x="138857" y="133945"/>
                  <a:pt x="133945" y="133945"/>
                </a:cubicBezTo>
                <a:lnTo>
                  <a:pt x="119769" y="133945"/>
                </a:lnTo>
                <a:cubicBezTo>
                  <a:pt x="112793" y="133945"/>
                  <a:pt x="107156" y="128308"/>
                  <a:pt x="107156" y="121332"/>
                </a:cubicBezTo>
                <a:cubicBezTo>
                  <a:pt x="107156" y="117983"/>
                  <a:pt x="108496" y="114746"/>
                  <a:pt x="110840" y="112402"/>
                </a:cubicBezTo>
                <a:lnTo>
                  <a:pt x="149963" y="73279"/>
                </a:lnTo>
                <a:cubicBezTo>
                  <a:pt x="151135" y="72107"/>
                  <a:pt x="151805" y="70489"/>
                  <a:pt x="151805" y="68814"/>
                </a:cubicBezTo>
                <a:cubicBezTo>
                  <a:pt x="151805" y="65354"/>
                  <a:pt x="148958" y="62508"/>
                  <a:pt x="145498" y="62508"/>
                </a:cubicBezTo>
                <a:lnTo>
                  <a:pt x="137629" y="62508"/>
                </a:lnTo>
                <a:cubicBezTo>
                  <a:pt x="130652" y="62508"/>
                  <a:pt x="125016" y="56871"/>
                  <a:pt x="125016" y="49895"/>
                </a:cubicBezTo>
                <a:cubicBezTo>
                  <a:pt x="125016" y="46546"/>
                  <a:pt x="126355" y="43309"/>
                  <a:pt x="128699" y="40965"/>
                </a:cubicBezTo>
                <a:lnTo>
                  <a:pt x="141591" y="28073"/>
                </a:lnTo>
                <a:cubicBezTo>
                  <a:pt x="142038" y="27626"/>
                  <a:pt x="142484" y="27236"/>
                  <a:pt x="142987" y="26845"/>
                </a:cubicBezTo>
                <a:close/>
                <a:moveTo>
                  <a:pt x="244673" y="198741"/>
                </a:moveTo>
                <a:cubicBezTo>
                  <a:pt x="226368" y="232004"/>
                  <a:pt x="192267" y="255333"/>
                  <a:pt x="152474" y="258570"/>
                </a:cubicBezTo>
                <a:cubicBezTo>
                  <a:pt x="152084" y="257287"/>
                  <a:pt x="151860" y="255891"/>
                  <a:pt x="151860" y="254496"/>
                </a:cubicBezTo>
                <a:cubicBezTo>
                  <a:pt x="151860" y="247073"/>
                  <a:pt x="145889" y="241102"/>
                  <a:pt x="138466" y="241102"/>
                </a:cubicBezTo>
                <a:lnTo>
                  <a:pt x="123565" y="241102"/>
                </a:lnTo>
                <a:cubicBezTo>
                  <a:pt x="118821" y="241102"/>
                  <a:pt x="114300" y="239204"/>
                  <a:pt x="110951" y="235855"/>
                </a:cubicBezTo>
                <a:lnTo>
                  <a:pt x="94599" y="219503"/>
                </a:lnTo>
                <a:cubicBezTo>
                  <a:pt x="91250" y="216154"/>
                  <a:pt x="89353" y="211634"/>
                  <a:pt x="89353" y="206890"/>
                </a:cubicBezTo>
                <a:lnTo>
                  <a:pt x="89353" y="169664"/>
                </a:lnTo>
                <a:cubicBezTo>
                  <a:pt x="89353" y="159786"/>
                  <a:pt x="97334" y="151805"/>
                  <a:pt x="107212" y="151805"/>
                </a:cubicBezTo>
                <a:lnTo>
                  <a:pt x="162297" y="151805"/>
                </a:lnTo>
                <a:cubicBezTo>
                  <a:pt x="167041" y="151805"/>
                  <a:pt x="171562" y="153702"/>
                  <a:pt x="174910" y="157051"/>
                </a:cubicBezTo>
                <a:lnTo>
                  <a:pt x="191263" y="173403"/>
                </a:lnTo>
                <a:cubicBezTo>
                  <a:pt x="194611" y="176752"/>
                  <a:pt x="199132" y="178650"/>
                  <a:pt x="203876" y="178650"/>
                </a:cubicBezTo>
                <a:lnTo>
                  <a:pt x="206946" y="178650"/>
                </a:lnTo>
                <a:cubicBezTo>
                  <a:pt x="211689" y="178650"/>
                  <a:pt x="216210" y="180547"/>
                  <a:pt x="219559" y="183896"/>
                </a:cubicBezTo>
                <a:lnTo>
                  <a:pt x="228488" y="192825"/>
                </a:lnTo>
                <a:cubicBezTo>
                  <a:pt x="230832" y="195169"/>
                  <a:pt x="234069" y="196509"/>
                  <a:pt x="237418" y="196509"/>
                </a:cubicBezTo>
                <a:cubicBezTo>
                  <a:pt x="240097" y="196509"/>
                  <a:pt x="242608" y="197346"/>
                  <a:pt x="244673" y="198797"/>
                </a:cubicBezTo>
                <a:close/>
                <a:moveTo>
                  <a:pt x="142875" y="285750"/>
                </a:moveTo>
                <a:lnTo>
                  <a:pt x="157497" y="285024"/>
                </a:lnTo>
                <a:cubicBezTo>
                  <a:pt x="152698" y="285527"/>
                  <a:pt x="147842" y="285750"/>
                  <a:pt x="142875" y="285750"/>
                </a:cubicBezTo>
                <a:close/>
                <a:moveTo>
                  <a:pt x="157497" y="285024"/>
                </a:moveTo>
                <a:cubicBezTo>
                  <a:pt x="229549" y="277713"/>
                  <a:pt x="285750" y="216880"/>
                  <a:pt x="285750" y="142875"/>
                </a:cubicBezTo>
                <a:cubicBezTo>
                  <a:pt x="285750" y="63959"/>
                  <a:pt x="221791" y="0"/>
                  <a:pt x="142875" y="0"/>
                </a:cubicBezTo>
                <a:lnTo>
                  <a:pt x="142875" y="0"/>
                </a:lnTo>
                <a:cubicBezTo>
                  <a:pt x="63959" y="0"/>
                  <a:pt x="0" y="63959"/>
                  <a:pt x="0" y="142875"/>
                </a:cubicBezTo>
                <a:cubicBezTo>
                  <a:pt x="0" y="214033"/>
                  <a:pt x="52015" y="273081"/>
                  <a:pt x="120160" y="283964"/>
                </a:cubicBezTo>
                <a:cubicBezTo>
                  <a:pt x="127527" y="285136"/>
                  <a:pt x="135117" y="285750"/>
                  <a:pt x="142875" y="285750"/>
                </a:cubicBezTo>
                <a:close/>
                <a:moveTo>
                  <a:pt x="104533" y="68814"/>
                </a:moveTo>
                <a:lnTo>
                  <a:pt x="86674" y="86674"/>
                </a:lnTo>
                <a:cubicBezTo>
                  <a:pt x="83214" y="90134"/>
                  <a:pt x="77521" y="90134"/>
                  <a:pt x="74061" y="86674"/>
                </a:cubicBezTo>
                <a:cubicBezTo>
                  <a:pt x="70600" y="83214"/>
                  <a:pt x="70600" y="77521"/>
                  <a:pt x="74061" y="74061"/>
                </a:cubicBezTo>
                <a:lnTo>
                  <a:pt x="91920" y="56201"/>
                </a:lnTo>
                <a:cubicBezTo>
                  <a:pt x="95380" y="52741"/>
                  <a:pt x="101073" y="52741"/>
                  <a:pt x="104533" y="56201"/>
                </a:cubicBezTo>
                <a:cubicBezTo>
                  <a:pt x="107993" y="59661"/>
                  <a:pt x="107993" y="65354"/>
                  <a:pt x="104533" y="68814"/>
                </a:cubicBezTo>
                <a:close/>
              </a:path>
            </a:pathLst>
          </a:custGeom>
          <a:solidFill>
            <a:srgbClr val="4A90A4"/>
          </a:solidFill>
          <a:ln/>
        </p:spPr>
      </p:sp>
      <p:sp>
        <p:nvSpPr>
          <p:cNvPr id="17" name="Text 14"/>
          <p:cNvSpPr/>
          <p:nvPr/>
        </p:nvSpPr>
        <p:spPr>
          <a:xfrm>
            <a:off x="7823150" y="4283869"/>
            <a:ext cx="2390775" cy="228600"/>
          </a:xfrm>
          <a:prstGeom prst="rect">
            <a:avLst/>
          </a:prstGeom>
          <a:noFill/>
          <a:ln/>
        </p:spPr>
        <p:txBody>
          <a:bodyPr wrap="square" lIns="0" tIns="0" rIns="0" bIns="0" rtlCol="0" anchor="ctr"/>
          <a:lstStyle/>
          <a:p>
            <a:pPr algn="ctr">
              <a:lnSpc>
                <a:spcPct val="130000"/>
              </a:lnSpc>
            </a:pPr>
            <a:r>
              <a:rPr lang="en-US" sz="1200" b="1" dirty="0">
                <a:solidFill>
                  <a:srgbClr val="F7FAFC"/>
                </a:solidFill>
                <a:latin typeface="Quattrocento Sans" pitchFamily="34" charset="0"/>
                <a:ea typeface="Quattrocento Sans" pitchFamily="34" charset="-122"/>
                <a:cs typeface="Quattrocento Sans" pitchFamily="34" charset="-120"/>
              </a:rPr>
              <a:t>Gestion intégrée</a:t>
            </a:r>
            <a:endParaRPr lang="en-US" sz="1600" dirty="0"/>
          </a:p>
        </p:txBody>
      </p:sp>
      <p:sp>
        <p:nvSpPr>
          <p:cNvPr id="18" name="Text 15"/>
          <p:cNvSpPr/>
          <p:nvPr/>
        </p:nvSpPr>
        <p:spPr>
          <a:xfrm>
            <a:off x="7827913" y="4588669"/>
            <a:ext cx="2381250" cy="190500"/>
          </a:xfrm>
          <a:prstGeom prst="rect">
            <a:avLst/>
          </a:prstGeom>
          <a:noFill/>
          <a:ln/>
        </p:spPr>
        <p:txBody>
          <a:bodyPr wrap="square" lIns="0" tIns="0" rIns="0" bIns="0" rtlCol="0" anchor="ctr"/>
          <a:lstStyle/>
          <a:p>
            <a:pPr algn="ctr">
              <a:lnSpc>
                <a:spcPct val="120000"/>
              </a:lnSpc>
            </a:pPr>
            <a:r>
              <a:rPr lang="en-US" sz="1050" dirty="0">
                <a:solidFill>
                  <a:srgbClr val="F7FAFC">
                    <a:alpha val="80000"/>
                  </a:srgbClr>
                </a:solidFill>
                <a:latin typeface="Quattrocento Sans" pitchFamily="34" charset="0"/>
                <a:ea typeface="Quattrocento Sans" pitchFamily="34" charset="-122"/>
                <a:cs typeface="Quattrocento Sans" pitchFamily="34" charset="-120"/>
              </a:rPr>
              <a:t>Approche bassin versant</a:t>
            </a:r>
            <a:endParaRPr lang="en-US" sz="1600" dirty="0"/>
          </a:p>
        </p:txBody>
      </p:sp>
      <p:sp>
        <p:nvSpPr>
          <p:cNvPr id="19" name="Shape 16"/>
          <p:cNvSpPr/>
          <p:nvPr/>
        </p:nvSpPr>
        <p:spPr>
          <a:xfrm>
            <a:off x="5486400" y="5579269"/>
            <a:ext cx="1219200" cy="38100"/>
          </a:xfrm>
          <a:custGeom>
            <a:avLst/>
            <a:gdLst/>
            <a:ahLst/>
            <a:cxnLst/>
            <a:rect l="l" t="t" r="r" b="b"/>
            <a:pathLst>
              <a:path w="1219200" h="38100">
                <a:moveTo>
                  <a:pt x="0" y="0"/>
                </a:moveTo>
                <a:lnTo>
                  <a:pt x="1219200" y="0"/>
                </a:lnTo>
                <a:lnTo>
                  <a:pt x="1219200" y="38100"/>
                </a:lnTo>
                <a:lnTo>
                  <a:pt x="0" y="38100"/>
                </a:lnTo>
                <a:lnTo>
                  <a:pt x="0" y="0"/>
                </a:lnTo>
                <a:close/>
              </a:path>
            </a:pathLst>
          </a:custGeom>
          <a:gradFill flip="none" rotWithShape="1">
            <a:gsLst>
              <a:gs pos="0">
                <a:srgbClr val="2E7D32"/>
              </a:gs>
              <a:gs pos="50000">
                <a:srgbClr val="4A90A4"/>
              </a:gs>
              <a:gs pos="100000">
                <a:srgbClr val="2E7D32"/>
              </a:gs>
            </a:gsLst>
            <a:lin ang="0" scaled="1"/>
          </a:gradFill>
          <a:ln/>
        </p:spPr>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E3A5F"/>
        </a:solidFill>
        <a:effectLst/>
      </p:bgPr>
    </p:bg>
    <p:spTree>
      <p:nvGrpSpPr>
        <p:cNvPr id="1" name=""/>
        <p:cNvGrpSpPr/>
        <p:nvPr/>
      </p:nvGrpSpPr>
      <p:grpSpPr>
        <a:xfrm>
          <a:off x="0" y="0"/>
          <a:ext cx="0" cy="0"/>
          <a:chOff x="0" y="0"/>
          <a:chExt cx="0" cy="0"/>
        </a:xfrm>
      </p:grpSpPr>
      <p:pic>
        <p:nvPicPr>
          <p:cNvPr id="2" name="Image 0" descr="https://kimi-web-img.moonshot.cn/img/c8.alamy.com/1632fcbb53c3c258ac4e928e68e6262ce6c7400b.jpg"/>
          <p:cNvPicPr>
            <a:picLocks noChangeAspect="1"/>
          </p:cNvPicPr>
          <p:nvPr/>
        </p:nvPicPr>
        <p:blipFill>
          <a:blip r:embed="rId3">
            <a:alphaModFix amt="20000"/>
          </a:blip>
          <a:srcRect t="11755" b="1175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1E3A5F">
                  <a:alpha val="95000"/>
                </a:srgbClr>
              </a:gs>
              <a:gs pos="50000">
                <a:srgbClr val="1E3A5F">
                  <a:alpha val="90000"/>
                </a:srgbClr>
              </a:gs>
              <a:gs pos="100000">
                <a:srgbClr val="000000">
                  <a:alpha val="0"/>
                </a:srgbClr>
              </a:gs>
            </a:gsLst>
            <a:lin ang="2700000" scaled="1"/>
          </a:gradFill>
          <a:ln/>
        </p:spPr>
      </p:sp>
      <p:sp>
        <p:nvSpPr>
          <p:cNvPr id="4" name="Shape 1"/>
          <p:cNvSpPr/>
          <p:nvPr/>
        </p:nvSpPr>
        <p:spPr>
          <a:xfrm>
            <a:off x="381000" y="1876425"/>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2E7D32"/>
          </a:solidFill>
          <a:ln/>
        </p:spPr>
      </p:sp>
      <p:sp>
        <p:nvSpPr>
          <p:cNvPr id="5" name="Text 2"/>
          <p:cNvSpPr/>
          <p:nvPr/>
        </p:nvSpPr>
        <p:spPr>
          <a:xfrm>
            <a:off x="295275" y="1876425"/>
            <a:ext cx="933450" cy="762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Quattrocento Sans" pitchFamily="34" charset="0"/>
                <a:ea typeface="Quattrocento Sans" pitchFamily="34" charset="-122"/>
                <a:cs typeface="Quattrocento Sans" pitchFamily="34" charset="-120"/>
              </a:rPr>
              <a:t>01</a:t>
            </a:r>
            <a:endParaRPr lang="en-US" sz="1600" dirty="0"/>
          </a:p>
        </p:txBody>
      </p:sp>
      <p:sp>
        <p:nvSpPr>
          <p:cNvPr id="6" name="Shape 3"/>
          <p:cNvSpPr/>
          <p:nvPr/>
        </p:nvSpPr>
        <p:spPr>
          <a:xfrm>
            <a:off x="1295400" y="2238375"/>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2E7D32"/>
          </a:solidFill>
          <a:ln/>
        </p:spPr>
      </p:sp>
      <p:sp>
        <p:nvSpPr>
          <p:cNvPr id="7" name="Text 4"/>
          <p:cNvSpPr/>
          <p:nvPr/>
        </p:nvSpPr>
        <p:spPr>
          <a:xfrm>
            <a:off x="381000" y="2943225"/>
            <a:ext cx="11715750" cy="1428750"/>
          </a:xfrm>
          <a:prstGeom prst="rect">
            <a:avLst/>
          </a:prstGeom>
          <a:noFill/>
          <a:ln/>
        </p:spPr>
        <p:txBody>
          <a:bodyPr wrap="square" lIns="0" tIns="0" rIns="0" bIns="0" rtlCol="0" anchor="ctr"/>
          <a:lstStyle/>
          <a:p>
            <a:pPr>
              <a:lnSpc>
                <a:spcPct val="100000"/>
              </a:lnSpc>
            </a:pPr>
            <a:r>
              <a:rPr lang="en-US" sz="4500" b="1" dirty="0">
                <a:solidFill>
                  <a:srgbClr val="F7FAFC"/>
                </a:solidFill>
                <a:latin typeface="Liter" pitchFamily="34" charset="0"/>
                <a:ea typeface="Liter" pitchFamily="34" charset="-122"/>
                <a:cs typeface="Liter" pitchFamily="34" charset="-120"/>
              </a:rPr>
              <a:t>Introduction à</a:t>
            </a:r>
            <a:endParaRPr lang="en-US" sz="1600" dirty="0"/>
          </a:p>
          <a:p>
            <a:pPr>
              <a:lnSpc>
                <a:spcPct val="100000"/>
              </a:lnSpc>
            </a:pPr>
            <a:r>
              <a:rPr lang="en-US" sz="4500" b="1" dirty="0">
                <a:solidFill>
                  <a:srgbClr val="4A90A4"/>
                </a:solidFill>
                <a:latin typeface="Liter" pitchFamily="34" charset="0"/>
                <a:ea typeface="Liter" pitchFamily="34" charset="-122"/>
                <a:cs typeface="Liter" pitchFamily="34" charset="-120"/>
              </a:rPr>
              <a:t>l'hydraulique fluviale</a:t>
            </a:r>
            <a:endParaRPr lang="en-US" sz="1600" dirty="0"/>
          </a:p>
        </p:txBody>
      </p:sp>
      <p:sp>
        <p:nvSpPr>
          <p:cNvPr id="8" name="Text 5"/>
          <p:cNvSpPr/>
          <p:nvPr/>
        </p:nvSpPr>
        <p:spPr>
          <a:xfrm>
            <a:off x="381000" y="4676775"/>
            <a:ext cx="6515100" cy="304800"/>
          </a:xfrm>
          <a:prstGeom prst="rect">
            <a:avLst/>
          </a:prstGeom>
          <a:noFill/>
          <a:ln/>
        </p:spPr>
        <p:txBody>
          <a:bodyPr wrap="square" lIns="0" tIns="0" rIns="0" bIns="0" rtlCol="0" anchor="ctr"/>
          <a:lstStyle/>
          <a:p>
            <a:pPr>
              <a:lnSpc>
                <a:spcPct val="110000"/>
              </a:lnSpc>
            </a:pPr>
            <a:r>
              <a:rPr lang="en-US" sz="1800" dirty="0">
                <a:solidFill>
                  <a:srgbClr val="F7FAFC">
                    <a:alpha val="80000"/>
                  </a:srgbClr>
                </a:solidFill>
                <a:latin typeface="Quattrocento Sans" pitchFamily="34" charset="0"/>
                <a:ea typeface="Quattrocento Sans" pitchFamily="34" charset="-122"/>
                <a:cs typeface="Quattrocento Sans" pitchFamily="34" charset="-120"/>
              </a:rPr>
              <a:t>Définitions, enjeux et domaines d'application</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81000" y="476250"/>
            <a:ext cx="381000" cy="38100"/>
          </a:xfrm>
          <a:custGeom>
            <a:avLst/>
            <a:gdLst/>
            <a:ahLst/>
            <a:cxnLst/>
            <a:rect l="l" t="t" r="r" b="b"/>
            <a:pathLst>
              <a:path w="381000" h="38100">
                <a:moveTo>
                  <a:pt x="0" y="0"/>
                </a:moveTo>
                <a:lnTo>
                  <a:pt x="381000" y="0"/>
                </a:lnTo>
                <a:lnTo>
                  <a:pt x="381000" y="38100"/>
                </a:lnTo>
                <a:lnTo>
                  <a:pt x="0" y="38100"/>
                </a:lnTo>
                <a:lnTo>
                  <a:pt x="0" y="0"/>
                </a:lnTo>
                <a:close/>
              </a:path>
            </a:pathLst>
          </a:custGeom>
          <a:solidFill>
            <a:srgbClr val="2E7D32"/>
          </a:solidFill>
          <a:ln/>
        </p:spPr>
      </p:sp>
      <p:sp>
        <p:nvSpPr>
          <p:cNvPr id="3" name="Text 1"/>
          <p:cNvSpPr/>
          <p:nvPr/>
        </p:nvSpPr>
        <p:spPr>
          <a:xfrm>
            <a:off x="876300" y="381000"/>
            <a:ext cx="2219325" cy="228600"/>
          </a:xfrm>
          <a:prstGeom prst="rect">
            <a:avLst/>
          </a:prstGeom>
          <a:noFill/>
          <a:ln/>
        </p:spPr>
        <p:txBody>
          <a:bodyPr wrap="square" lIns="0" tIns="0" rIns="0" bIns="0" rtlCol="0" anchor="ctr"/>
          <a:lstStyle/>
          <a:p>
            <a:pPr>
              <a:lnSpc>
                <a:spcPct val="130000"/>
              </a:lnSpc>
            </a:pPr>
            <a:r>
              <a:rPr lang="en-US" sz="1200" b="1" kern="0" spc="60" dirty="0">
                <a:solidFill>
                  <a:srgbClr val="4A90A4"/>
                </a:solidFill>
                <a:latin typeface="Quattrocento Sans" pitchFamily="34" charset="0"/>
                <a:ea typeface="Quattrocento Sans" pitchFamily="34" charset="-122"/>
                <a:cs typeface="Quattrocento Sans" pitchFamily="34" charset="-120"/>
              </a:rPr>
              <a:t>Concepts Fondamentaux</a:t>
            </a:r>
            <a:endParaRPr lang="en-US" sz="1600" dirty="0"/>
          </a:p>
        </p:txBody>
      </p:sp>
      <p:sp>
        <p:nvSpPr>
          <p:cNvPr id="4" name="Text 2"/>
          <p:cNvSpPr/>
          <p:nvPr/>
        </p:nvSpPr>
        <p:spPr>
          <a:xfrm>
            <a:off x="381000" y="723900"/>
            <a:ext cx="1160145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L'hydraulique fluviale : définitions et enjeux</a:t>
            </a:r>
            <a:endParaRPr lang="en-US" sz="1600" dirty="0"/>
          </a:p>
        </p:txBody>
      </p:sp>
      <p:sp>
        <p:nvSpPr>
          <p:cNvPr id="5" name="Shape 3"/>
          <p:cNvSpPr/>
          <p:nvPr/>
        </p:nvSpPr>
        <p:spPr>
          <a:xfrm>
            <a:off x="381000" y="1333500"/>
            <a:ext cx="5600700" cy="3200400"/>
          </a:xfrm>
          <a:custGeom>
            <a:avLst/>
            <a:gdLst/>
            <a:ahLst/>
            <a:cxnLst/>
            <a:rect l="l" t="t" r="r" b="b"/>
            <a:pathLst>
              <a:path w="5600700" h="3200400">
                <a:moveTo>
                  <a:pt x="114286" y="0"/>
                </a:moveTo>
                <a:lnTo>
                  <a:pt x="5486414" y="0"/>
                </a:lnTo>
                <a:cubicBezTo>
                  <a:pt x="5549532" y="0"/>
                  <a:pt x="5600700" y="51168"/>
                  <a:pt x="5600700" y="114286"/>
                </a:cubicBezTo>
                <a:lnTo>
                  <a:pt x="5600700" y="3086114"/>
                </a:lnTo>
                <a:cubicBezTo>
                  <a:pt x="5600700" y="3149232"/>
                  <a:pt x="5549532" y="3200400"/>
                  <a:pt x="5486414" y="3200400"/>
                </a:cubicBezTo>
                <a:lnTo>
                  <a:pt x="114286" y="3200400"/>
                </a:lnTo>
                <a:cubicBezTo>
                  <a:pt x="51168" y="3200400"/>
                  <a:pt x="0" y="3149232"/>
                  <a:pt x="0" y="3086114"/>
                </a:cubicBezTo>
                <a:lnTo>
                  <a:pt x="0" y="114286"/>
                </a:lnTo>
                <a:cubicBezTo>
                  <a:pt x="0" y="51210"/>
                  <a:pt x="51210" y="0"/>
                  <a:pt x="114286" y="0"/>
                </a:cubicBezTo>
                <a:close/>
              </a:path>
            </a:pathLst>
          </a:custGeom>
          <a:solidFill>
            <a:srgbClr val="FFFFFF"/>
          </a:solidFill>
          <a:ln/>
          <a:effectLst>
            <a:outerShdw blurRad="142875" dist="95250" dir="5400000" algn="bl" rotWithShape="0">
              <a:srgbClr val="000000">
                <a:alpha val="10196"/>
              </a:srgbClr>
            </a:outerShdw>
          </a:effectLst>
        </p:spPr>
      </p:sp>
      <p:sp>
        <p:nvSpPr>
          <p:cNvPr id="6" name="Shape 4"/>
          <p:cNvSpPr/>
          <p:nvPr/>
        </p:nvSpPr>
        <p:spPr>
          <a:xfrm>
            <a:off x="609600" y="1562100"/>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1E3A5F"/>
          </a:solidFill>
          <a:ln/>
        </p:spPr>
      </p:sp>
      <p:sp>
        <p:nvSpPr>
          <p:cNvPr id="7" name="Shape 5"/>
          <p:cNvSpPr/>
          <p:nvPr/>
        </p:nvSpPr>
        <p:spPr>
          <a:xfrm>
            <a:off x="742950" y="1695450"/>
            <a:ext cx="190500" cy="190500"/>
          </a:xfrm>
          <a:custGeom>
            <a:avLst/>
            <a:gdLst/>
            <a:ahLst/>
            <a:cxnLst/>
            <a:rect l="l" t="t" r="r" b="b"/>
            <a:pathLst>
              <a:path w="190500" h="190500">
                <a:moveTo>
                  <a:pt x="152772" y="46174"/>
                </a:moveTo>
                <a:cubicBezTo>
                  <a:pt x="160474" y="51978"/>
                  <a:pt x="169887" y="57596"/>
                  <a:pt x="180380" y="59010"/>
                </a:cubicBezTo>
                <a:cubicBezTo>
                  <a:pt x="185254" y="59680"/>
                  <a:pt x="189756" y="56220"/>
                  <a:pt x="190426" y="51346"/>
                </a:cubicBezTo>
                <a:cubicBezTo>
                  <a:pt x="191095" y="46472"/>
                  <a:pt x="187635" y="41970"/>
                  <a:pt x="182761" y="41300"/>
                </a:cubicBezTo>
                <a:cubicBezTo>
                  <a:pt x="176845" y="40518"/>
                  <a:pt x="170408" y="37095"/>
                  <a:pt x="163525" y="31924"/>
                </a:cubicBezTo>
                <a:cubicBezTo>
                  <a:pt x="149237" y="21134"/>
                  <a:pt x="129853" y="21134"/>
                  <a:pt x="115528" y="31924"/>
                </a:cubicBezTo>
                <a:cubicBezTo>
                  <a:pt x="106598" y="38658"/>
                  <a:pt x="100385" y="41709"/>
                  <a:pt x="95250" y="41709"/>
                </a:cubicBezTo>
                <a:cubicBezTo>
                  <a:pt x="90115" y="41709"/>
                  <a:pt x="83902" y="38658"/>
                  <a:pt x="74972" y="31924"/>
                </a:cubicBezTo>
                <a:cubicBezTo>
                  <a:pt x="60685" y="21134"/>
                  <a:pt x="41300" y="21134"/>
                  <a:pt x="26975" y="31924"/>
                </a:cubicBezTo>
                <a:cubicBezTo>
                  <a:pt x="20092" y="37095"/>
                  <a:pt x="13655" y="40518"/>
                  <a:pt x="7739" y="41300"/>
                </a:cubicBezTo>
                <a:cubicBezTo>
                  <a:pt x="2865" y="41970"/>
                  <a:pt x="-595" y="46434"/>
                  <a:pt x="74" y="51346"/>
                </a:cubicBezTo>
                <a:cubicBezTo>
                  <a:pt x="744" y="56257"/>
                  <a:pt x="5209" y="59680"/>
                  <a:pt x="10120" y="59010"/>
                </a:cubicBezTo>
                <a:cubicBezTo>
                  <a:pt x="20613" y="57596"/>
                  <a:pt x="30063" y="51978"/>
                  <a:pt x="37728" y="46174"/>
                </a:cubicBezTo>
                <a:cubicBezTo>
                  <a:pt x="45653" y="40184"/>
                  <a:pt x="56294" y="40184"/>
                  <a:pt x="64219" y="46174"/>
                </a:cubicBezTo>
                <a:cubicBezTo>
                  <a:pt x="73223" y="52983"/>
                  <a:pt x="83679" y="59531"/>
                  <a:pt x="95250" y="59531"/>
                </a:cubicBezTo>
                <a:cubicBezTo>
                  <a:pt x="106821" y="59531"/>
                  <a:pt x="117239" y="52946"/>
                  <a:pt x="126281" y="46174"/>
                </a:cubicBezTo>
                <a:cubicBezTo>
                  <a:pt x="134206" y="40184"/>
                  <a:pt x="144847" y="40184"/>
                  <a:pt x="152772" y="46174"/>
                </a:cubicBezTo>
                <a:close/>
                <a:moveTo>
                  <a:pt x="152772" y="99752"/>
                </a:moveTo>
                <a:cubicBezTo>
                  <a:pt x="160474" y="105556"/>
                  <a:pt x="169887" y="111175"/>
                  <a:pt x="180380" y="112588"/>
                </a:cubicBezTo>
                <a:cubicBezTo>
                  <a:pt x="185254" y="113258"/>
                  <a:pt x="189756" y="109798"/>
                  <a:pt x="190426" y="104924"/>
                </a:cubicBezTo>
                <a:cubicBezTo>
                  <a:pt x="191095" y="100050"/>
                  <a:pt x="187635" y="95548"/>
                  <a:pt x="182761" y="94878"/>
                </a:cubicBezTo>
                <a:cubicBezTo>
                  <a:pt x="176845" y="94097"/>
                  <a:pt x="170408" y="90674"/>
                  <a:pt x="163525" y="85502"/>
                </a:cubicBezTo>
                <a:cubicBezTo>
                  <a:pt x="149237" y="74712"/>
                  <a:pt x="129853" y="74712"/>
                  <a:pt x="115528" y="85502"/>
                </a:cubicBezTo>
                <a:cubicBezTo>
                  <a:pt x="106598" y="92236"/>
                  <a:pt x="100385" y="95287"/>
                  <a:pt x="95250" y="95287"/>
                </a:cubicBezTo>
                <a:cubicBezTo>
                  <a:pt x="90115" y="95287"/>
                  <a:pt x="83902" y="92236"/>
                  <a:pt x="74972" y="85502"/>
                </a:cubicBezTo>
                <a:cubicBezTo>
                  <a:pt x="60685" y="74712"/>
                  <a:pt x="41300" y="74712"/>
                  <a:pt x="26975" y="85502"/>
                </a:cubicBezTo>
                <a:cubicBezTo>
                  <a:pt x="20092" y="90674"/>
                  <a:pt x="13655" y="94097"/>
                  <a:pt x="7739" y="94878"/>
                </a:cubicBezTo>
                <a:cubicBezTo>
                  <a:pt x="2865" y="95510"/>
                  <a:pt x="-595" y="100013"/>
                  <a:pt x="74" y="104924"/>
                </a:cubicBezTo>
                <a:cubicBezTo>
                  <a:pt x="744" y="109835"/>
                  <a:pt x="5209" y="113258"/>
                  <a:pt x="10120" y="112588"/>
                </a:cubicBezTo>
                <a:cubicBezTo>
                  <a:pt x="20613" y="111175"/>
                  <a:pt x="30063" y="105556"/>
                  <a:pt x="37728" y="99752"/>
                </a:cubicBezTo>
                <a:cubicBezTo>
                  <a:pt x="45653" y="93762"/>
                  <a:pt x="56294" y="93762"/>
                  <a:pt x="64219" y="99752"/>
                </a:cubicBezTo>
                <a:cubicBezTo>
                  <a:pt x="73223" y="106561"/>
                  <a:pt x="83679" y="113109"/>
                  <a:pt x="95250" y="113109"/>
                </a:cubicBezTo>
                <a:cubicBezTo>
                  <a:pt x="106821" y="113109"/>
                  <a:pt x="117239" y="106524"/>
                  <a:pt x="126281" y="99752"/>
                </a:cubicBezTo>
                <a:cubicBezTo>
                  <a:pt x="134206" y="93762"/>
                  <a:pt x="144847" y="93762"/>
                  <a:pt x="152772" y="99752"/>
                </a:cubicBezTo>
                <a:close/>
                <a:moveTo>
                  <a:pt x="126281" y="153330"/>
                </a:moveTo>
                <a:cubicBezTo>
                  <a:pt x="134206" y="147340"/>
                  <a:pt x="144847" y="147340"/>
                  <a:pt x="152772" y="153330"/>
                </a:cubicBezTo>
                <a:cubicBezTo>
                  <a:pt x="160474" y="159134"/>
                  <a:pt x="169887" y="164753"/>
                  <a:pt x="180380" y="166167"/>
                </a:cubicBezTo>
                <a:cubicBezTo>
                  <a:pt x="185254" y="166836"/>
                  <a:pt x="189756" y="163376"/>
                  <a:pt x="190426" y="158502"/>
                </a:cubicBezTo>
                <a:cubicBezTo>
                  <a:pt x="191095" y="153628"/>
                  <a:pt x="187635" y="149126"/>
                  <a:pt x="182761" y="148456"/>
                </a:cubicBezTo>
                <a:cubicBezTo>
                  <a:pt x="176845" y="147675"/>
                  <a:pt x="170408" y="144252"/>
                  <a:pt x="163525" y="139080"/>
                </a:cubicBezTo>
                <a:cubicBezTo>
                  <a:pt x="149237" y="128290"/>
                  <a:pt x="129853" y="128290"/>
                  <a:pt x="115528" y="139080"/>
                </a:cubicBezTo>
                <a:cubicBezTo>
                  <a:pt x="106598" y="145814"/>
                  <a:pt x="100385" y="148865"/>
                  <a:pt x="95250" y="148865"/>
                </a:cubicBezTo>
                <a:cubicBezTo>
                  <a:pt x="90115" y="148865"/>
                  <a:pt x="83902" y="145814"/>
                  <a:pt x="74972" y="139080"/>
                </a:cubicBezTo>
                <a:cubicBezTo>
                  <a:pt x="60685" y="128290"/>
                  <a:pt x="41300" y="128290"/>
                  <a:pt x="26975" y="139080"/>
                </a:cubicBezTo>
                <a:cubicBezTo>
                  <a:pt x="20092" y="144252"/>
                  <a:pt x="13655" y="147675"/>
                  <a:pt x="7739" y="148456"/>
                </a:cubicBezTo>
                <a:cubicBezTo>
                  <a:pt x="2865" y="149126"/>
                  <a:pt x="-595" y="153591"/>
                  <a:pt x="74" y="158502"/>
                </a:cubicBezTo>
                <a:cubicBezTo>
                  <a:pt x="744" y="163413"/>
                  <a:pt x="5209" y="166836"/>
                  <a:pt x="10120" y="166167"/>
                </a:cubicBezTo>
                <a:cubicBezTo>
                  <a:pt x="20613" y="164753"/>
                  <a:pt x="30063" y="159134"/>
                  <a:pt x="37728" y="153330"/>
                </a:cubicBezTo>
                <a:cubicBezTo>
                  <a:pt x="45653" y="147340"/>
                  <a:pt x="56294" y="147340"/>
                  <a:pt x="64219" y="153330"/>
                </a:cubicBezTo>
                <a:cubicBezTo>
                  <a:pt x="73223" y="160139"/>
                  <a:pt x="83679" y="166688"/>
                  <a:pt x="95250" y="166688"/>
                </a:cubicBezTo>
                <a:cubicBezTo>
                  <a:pt x="106821" y="166688"/>
                  <a:pt x="117239" y="160102"/>
                  <a:pt x="126281" y="153330"/>
                </a:cubicBezTo>
                <a:close/>
              </a:path>
            </a:pathLst>
          </a:custGeom>
          <a:solidFill>
            <a:srgbClr val="FFFFFF"/>
          </a:solidFill>
          <a:ln/>
        </p:spPr>
      </p:sp>
      <p:sp>
        <p:nvSpPr>
          <p:cNvPr id="8" name="Text 6"/>
          <p:cNvSpPr/>
          <p:nvPr/>
        </p:nvSpPr>
        <p:spPr>
          <a:xfrm>
            <a:off x="1181100" y="1638300"/>
            <a:ext cx="1095375" cy="304800"/>
          </a:xfrm>
          <a:prstGeom prst="rect">
            <a:avLst/>
          </a:prstGeom>
          <a:noFill/>
          <a:ln/>
        </p:spPr>
        <p:txBody>
          <a:bodyPr wrap="square" lIns="0" tIns="0" rIns="0" bIns="0" rtlCol="0" anchor="ctr"/>
          <a:lstStyle/>
          <a:p>
            <a:pPr>
              <a:lnSpc>
                <a:spcPct val="110000"/>
              </a:lnSpc>
            </a:pPr>
            <a:r>
              <a:rPr lang="en-US" sz="1800" b="1" dirty="0">
                <a:solidFill>
                  <a:srgbClr val="1E3A5F"/>
                </a:solidFill>
                <a:latin typeface="Liter" pitchFamily="34" charset="0"/>
                <a:ea typeface="Liter" pitchFamily="34" charset="-122"/>
                <a:cs typeface="Liter" pitchFamily="34" charset="-120"/>
              </a:rPr>
              <a:t>Définition</a:t>
            </a:r>
            <a:endParaRPr lang="en-US" sz="1600" dirty="0"/>
          </a:p>
        </p:txBody>
      </p:sp>
      <p:sp>
        <p:nvSpPr>
          <p:cNvPr id="9" name="Text 7"/>
          <p:cNvSpPr/>
          <p:nvPr/>
        </p:nvSpPr>
        <p:spPr>
          <a:xfrm>
            <a:off x="609600" y="2171700"/>
            <a:ext cx="5219700" cy="990600"/>
          </a:xfrm>
          <a:prstGeom prst="rect">
            <a:avLst/>
          </a:prstGeom>
          <a:noFill/>
          <a:ln/>
        </p:spPr>
        <p:txBody>
          <a:bodyPr wrap="square" lIns="0" tIns="0" rIns="0" bIns="0" rtlCol="0" anchor="ctr"/>
          <a:lstStyle/>
          <a:p>
            <a:pPr>
              <a:lnSpc>
                <a:spcPct val="140000"/>
              </a:lnSpc>
            </a:pPr>
            <a:r>
              <a:rPr lang="en-US" sz="1200" dirty="0">
                <a:solidFill>
                  <a:srgbClr val="1A202C"/>
                </a:solidFill>
                <a:latin typeface="Quattrocento Sans" pitchFamily="34" charset="0"/>
                <a:ea typeface="Quattrocento Sans" pitchFamily="34" charset="-122"/>
                <a:cs typeface="Quattrocento Sans" pitchFamily="34" charset="-120"/>
              </a:rPr>
              <a:t>L'</a:t>
            </a:r>
            <a:r>
              <a:rPr lang="en-US" sz="1200" b="1" dirty="0">
                <a:solidFill>
                  <a:srgbClr val="1A202C"/>
                </a:solidFill>
                <a:latin typeface="Quattrocento Sans" pitchFamily="34" charset="0"/>
                <a:ea typeface="Quattrocento Sans" pitchFamily="34" charset="-122"/>
                <a:cs typeface="Quattrocento Sans" pitchFamily="34" charset="-120"/>
              </a:rPr>
              <a:t>hydraulique fluviale</a:t>
            </a:r>
            <a:r>
              <a:rPr lang="en-US" sz="1200" dirty="0">
                <a:solidFill>
                  <a:srgbClr val="1A202C"/>
                </a:solidFill>
                <a:latin typeface="Quattrocento Sans" pitchFamily="34" charset="0"/>
                <a:ea typeface="Quattrocento Sans" pitchFamily="34" charset="-122"/>
                <a:cs typeface="Quattrocento Sans" pitchFamily="34" charset="-120"/>
              </a:rPr>
              <a:t> est la branche de l'ingénierie et de la science qui étudie les comportements des cours d'eau naturels comme les rivières et les fleuves. Elle s'intéresse à la mécanique des fluides appliquée aux écoulements à surface libre.</a:t>
            </a:r>
            <a:endParaRPr lang="en-US" sz="1600" dirty="0"/>
          </a:p>
        </p:txBody>
      </p:sp>
      <p:sp>
        <p:nvSpPr>
          <p:cNvPr id="10" name="Shape 8"/>
          <p:cNvSpPr/>
          <p:nvPr/>
        </p:nvSpPr>
        <p:spPr>
          <a:xfrm>
            <a:off x="609600" y="3314700"/>
            <a:ext cx="5143500" cy="990600"/>
          </a:xfrm>
          <a:custGeom>
            <a:avLst/>
            <a:gdLst/>
            <a:ahLst/>
            <a:cxnLst/>
            <a:rect l="l" t="t" r="r" b="b"/>
            <a:pathLst>
              <a:path w="5143500" h="990600">
                <a:moveTo>
                  <a:pt x="76197" y="0"/>
                </a:moveTo>
                <a:lnTo>
                  <a:pt x="5067303" y="0"/>
                </a:lnTo>
                <a:cubicBezTo>
                  <a:pt x="5109385" y="0"/>
                  <a:pt x="5143500" y="34115"/>
                  <a:pt x="5143500" y="76197"/>
                </a:cubicBezTo>
                <a:lnTo>
                  <a:pt x="5143500" y="914403"/>
                </a:lnTo>
                <a:cubicBezTo>
                  <a:pt x="5143500" y="956485"/>
                  <a:pt x="5109385" y="990600"/>
                  <a:pt x="5067303" y="990600"/>
                </a:cubicBezTo>
                <a:lnTo>
                  <a:pt x="76197" y="990600"/>
                </a:lnTo>
                <a:cubicBezTo>
                  <a:pt x="34115" y="990600"/>
                  <a:pt x="0" y="956485"/>
                  <a:pt x="0" y="914403"/>
                </a:cubicBezTo>
                <a:lnTo>
                  <a:pt x="0" y="76197"/>
                </a:lnTo>
                <a:cubicBezTo>
                  <a:pt x="0" y="34143"/>
                  <a:pt x="34143" y="0"/>
                  <a:pt x="76197" y="0"/>
                </a:cubicBezTo>
                <a:close/>
              </a:path>
            </a:pathLst>
          </a:custGeom>
          <a:solidFill>
            <a:srgbClr val="4A90A4">
              <a:alpha val="10196"/>
            </a:srgbClr>
          </a:solidFill>
          <a:ln/>
        </p:spPr>
      </p:sp>
      <p:sp>
        <p:nvSpPr>
          <p:cNvPr id="11" name="Shape 9"/>
          <p:cNvSpPr/>
          <p:nvPr/>
        </p:nvSpPr>
        <p:spPr>
          <a:xfrm>
            <a:off x="800100" y="3505200"/>
            <a:ext cx="114300" cy="152400"/>
          </a:xfrm>
          <a:custGeom>
            <a:avLst/>
            <a:gdLst/>
            <a:ahLst/>
            <a:cxnLst/>
            <a:rect l="l" t="t" r="r" b="b"/>
            <a:pathLst>
              <a:path w="114300" h="152400">
                <a:moveTo>
                  <a:pt x="87184" y="114300"/>
                </a:moveTo>
                <a:cubicBezTo>
                  <a:pt x="89356" y="107662"/>
                  <a:pt x="93702" y="101650"/>
                  <a:pt x="98614" y="96470"/>
                </a:cubicBezTo>
                <a:cubicBezTo>
                  <a:pt x="108347" y="86231"/>
                  <a:pt x="114300" y="72390"/>
                  <a:pt x="114300" y="57150"/>
                </a:cubicBezTo>
                <a:cubicBezTo>
                  <a:pt x="114300" y="25598"/>
                  <a:pt x="88702" y="0"/>
                  <a:pt x="57150" y="0"/>
                </a:cubicBezTo>
                <a:cubicBezTo>
                  <a:pt x="25598" y="0"/>
                  <a:pt x="0" y="25598"/>
                  <a:pt x="0" y="57150"/>
                </a:cubicBezTo>
                <a:cubicBezTo>
                  <a:pt x="0" y="72390"/>
                  <a:pt x="5953" y="86231"/>
                  <a:pt x="15686" y="96470"/>
                </a:cubicBezTo>
                <a:cubicBezTo>
                  <a:pt x="20598" y="101650"/>
                  <a:pt x="24973" y="107662"/>
                  <a:pt x="27116" y="114300"/>
                </a:cubicBezTo>
                <a:lnTo>
                  <a:pt x="87154" y="114300"/>
                </a:lnTo>
                <a:close/>
                <a:moveTo>
                  <a:pt x="85725" y="128588"/>
                </a:moveTo>
                <a:lnTo>
                  <a:pt x="28575" y="128588"/>
                </a:lnTo>
                <a:lnTo>
                  <a:pt x="28575" y="133350"/>
                </a:lnTo>
                <a:cubicBezTo>
                  <a:pt x="28575" y="146506"/>
                  <a:pt x="39231" y="157163"/>
                  <a:pt x="52388" y="157163"/>
                </a:cubicBezTo>
                <a:lnTo>
                  <a:pt x="61912" y="157163"/>
                </a:lnTo>
                <a:cubicBezTo>
                  <a:pt x="75069" y="157163"/>
                  <a:pt x="85725" y="146506"/>
                  <a:pt x="85725" y="133350"/>
                </a:cubicBezTo>
                <a:lnTo>
                  <a:pt x="85725" y="128588"/>
                </a:lnTo>
                <a:close/>
                <a:moveTo>
                  <a:pt x="54769" y="33338"/>
                </a:moveTo>
                <a:cubicBezTo>
                  <a:pt x="42922" y="33338"/>
                  <a:pt x="33338" y="42922"/>
                  <a:pt x="33338" y="54769"/>
                </a:cubicBezTo>
                <a:cubicBezTo>
                  <a:pt x="33338" y="58728"/>
                  <a:pt x="30153" y="61912"/>
                  <a:pt x="26194" y="61912"/>
                </a:cubicBezTo>
                <a:cubicBezTo>
                  <a:pt x="22235" y="61912"/>
                  <a:pt x="19050" y="58728"/>
                  <a:pt x="19050" y="54769"/>
                </a:cubicBezTo>
                <a:cubicBezTo>
                  <a:pt x="19050" y="35034"/>
                  <a:pt x="35034" y="19050"/>
                  <a:pt x="54769" y="19050"/>
                </a:cubicBezTo>
                <a:cubicBezTo>
                  <a:pt x="58728" y="19050"/>
                  <a:pt x="61912" y="22235"/>
                  <a:pt x="61912" y="26194"/>
                </a:cubicBezTo>
                <a:cubicBezTo>
                  <a:pt x="61912" y="30153"/>
                  <a:pt x="58728" y="33338"/>
                  <a:pt x="54769" y="33338"/>
                </a:cubicBezTo>
                <a:close/>
              </a:path>
            </a:pathLst>
          </a:custGeom>
          <a:solidFill>
            <a:srgbClr val="2E7D32"/>
          </a:solidFill>
          <a:ln/>
        </p:spPr>
      </p:sp>
      <p:sp>
        <p:nvSpPr>
          <p:cNvPr id="12" name="Text 10"/>
          <p:cNvSpPr/>
          <p:nvPr/>
        </p:nvSpPr>
        <p:spPr>
          <a:xfrm>
            <a:off x="1009650" y="3467100"/>
            <a:ext cx="4667250" cy="685800"/>
          </a:xfrm>
          <a:prstGeom prst="rect">
            <a:avLst/>
          </a:prstGeom>
          <a:noFill/>
          <a:ln/>
        </p:spPr>
        <p:txBody>
          <a:bodyPr wrap="square" lIns="0" tIns="0" rIns="0" bIns="0" rtlCol="0" anchor="ctr"/>
          <a:lstStyle/>
          <a:p>
            <a:pPr>
              <a:lnSpc>
                <a:spcPct val="130000"/>
              </a:lnSpc>
            </a:pPr>
            <a:r>
              <a:rPr lang="en-US" sz="1200" b="1" dirty="0">
                <a:solidFill>
                  <a:srgbClr val="1A202C">
                    <a:alpha val="80000"/>
                  </a:srgbClr>
                </a:solidFill>
                <a:latin typeface="Quattrocento Sans" pitchFamily="34" charset="0"/>
                <a:ea typeface="Quattrocento Sans" pitchFamily="34" charset="-122"/>
                <a:cs typeface="Quattrocento Sans" pitchFamily="34" charset="-120"/>
              </a:rPr>
              <a:t>Objectif principal :</a:t>
            </a:r>
            <a:r>
              <a:rPr lang="en-US" sz="1200" dirty="0">
                <a:solidFill>
                  <a:srgbClr val="1A202C">
                    <a:alpha val="80000"/>
                  </a:srgbClr>
                </a:solidFill>
                <a:latin typeface="Quattrocento Sans" pitchFamily="34" charset="0"/>
                <a:ea typeface="Quattrocento Sans" pitchFamily="34" charset="-122"/>
                <a:cs typeface="Quattrocento Sans" pitchFamily="34" charset="-120"/>
              </a:rPr>
              <a:t> Comprendre, prévoir et gérer le comportement des écoulements dans les cours d'eau pour répondre aux besoins sociétaux tout en préservant les écosystèmes.</a:t>
            </a:r>
            <a:endParaRPr lang="en-US" sz="1600" dirty="0"/>
          </a:p>
        </p:txBody>
      </p:sp>
      <p:sp>
        <p:nvSpPr>
          <p:cNvPr id="13" name="Shape 11"/>
          <p:cNvSpPr/>
          <p:nvPr/>
        </p:nvSpPr>
        <p:spPr>
          <a:xfrm>
            <a:off x="381000" y="4686300"/>
            <a:ext cx="5600700" cy="1790700"/>
          </a:xfrm>
          <a:custGeom>
            <a:avLst/>
            <a:gdLst/>
            <a:ahLst/>
            <a:cxnLst/>
            <a:rect l="l" t="t" r="r" b="b"/>
            <a:pathLst>
              <a:path w="5600700" h="1790700">
                <a:moveTo>
                  <a:pt x="114300" y="0"/>
                </a:moveTo>
                <a:lnTo>
                  <a:pt x="5486400" y="0"/>
                </a:lnTo>
                <a:cubicBezTo>
                  <a:pt x="5549526" y="0"/>
                  <a:pt x="5600700" y="51174"/>
                  <a:pt x="5600700" y="114300"/>
                </a:cubicBezTo>
                <a:lnTo>
                  <a:pt x="5600700" y="1676400"/>
                </a:lnTo>
                <a:cubicBezTo>
                  <a:pt x="5600700" y="1739526"/>
                  <a:pt x="5549526" y="1790700"/>
                  <a:pt x="5486400" y="1790700"/>
                </a:cubicBezTo>
                <a:lnTo>
                  <a:pt x="114300" y="1790700"/>
                </a:lnTo>
                <a:cubicBezTo>
                  <a:pt x="51174" y="1790700"/>
                  <a:pt x="0" y="1739526"/>
                  <a:pt x="0" y="1676400"/>
                </a:cubicBezTo>
                <a:lnTo>
                  <a:pt x="0" y="114300"/>
                </a:lnTo>
                <a:cubicBezTo>
                  <a:pt x="0" y="51216"/>
                  <a:pt x="51216" y="0"/>
                  <a:pt x="114300" y="0"/>
                </a:cubicBezTo>
                <a:close/>
              </a:path>
            </a:pathLst>
          </a:custGeom>
          <a:solidFill>
            <a:srgbClr val="FFFFFF"/>
          </a:solidFill>
          <a:ln/>
          <a:effectLst>
            <a:outerShdw blurRad="142875" dist="95250" dir="5400000" algn="bl" rotWithShape="0">
              <a:srgbClr val="000000">
                <a:alpha val="10196"/>
              </a:srgbClr>
            </a:outerShdw>
          </a:effectLst>
        </p:spPr>
      </p:sp>
      <p:sp>
        <p:nvSpPr>
          <p:cNvPr id="14" name="Shape 12"/>
          <p:cNvSpPr/>
          <p:nvPr/>
        </p:nvSpPr>
        <p:spPr>
          <a:xfrm>
            <a:off x="609600" y="4914900"/>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2E7D32"/>
          </a:solidFill>
          <a:ln/>
        </p:spPr>
      </p:sp>
      <p:sp>
        <p:nvSpPr>
          <p:cNvPr id="15" name="Shape 13"/>
          <p:cNvSpPr/>
          <p:nvPr/>
        </p:nvSpPr>
        <p:spPr>
          <a:xfrm>
            <a:off x="742950" y="5048250"/>
            <a:ext cx="190500" cy="190500"/>
          </a:xfrm>
          <a:custGeom>
            <a:avLst/>
            <a:gdLst/>
            <a:ahLst/>
            <a:cxnLst/>
            <a:rect l="l" t="t" r="r" b="b"/>
            <a:pathLst>
              <a:path w="190500" h="190500">
                <a:moveTo>
                  <a:pt x="130932" y="104180"/>
                </a:moveTo>
                <a:lnTo>
                  <a:pt x="59903" y="104180"/>
                </a:lnTo>
                <a:cubicBezTo>
                  <a:pt x="60982" y="128178"/>
                  <a:pt x="66303" y="150279"/>
                  <a:pt x="73856" y="166464"/>
                </a:cubicBezTo>
                <a:cubicBezTo>
                  <a:pt x="78098" y="175580"/>
                  <a:pt x="82674" y="182017"/>
                  <a:pt x="86916" y="185961"/>
                </a:cubicBezTo>
                <a:cubicBezTo>
                  <a:pt x="91083" y="189867"/>
                  <a:pt x="93948" y="190500"/>
                  <a:pt x="95436" y="190500"/>
                </a:cubicBezTo>
                <a:cubicBezTo>
                  <a:pt x="96924" y="190500"/>
                  <a:pt x="99789" y="189867"/>
                  <a:pt x="103956" y="185961"/>
                </a:cubicBezTo>
                <a:cubicBezTo>
                  <a:pt x="108198" y="182017"/>
                  <a:pt x="112775" y="175543"/>
                  <a:pt x="117016" y="166464"/>
                </a:cubicBezTo>
                <a:cubicBezTo>
                  <a:pt x="124569" y="150279"/>
                  <a:pt x="129890" y="128178"/>
                  <a:pt x="130969" y="104180"/>
                </a:cubicBezTo>
                <a:close/>
                <a:moveTo>
                  <a:pt x="59866" y="86320"/>
                </a:moveTo>
                <a:lnTo>
                  <a:pt x="130894" y="86320"/>
                </a:lnTo>
                <a:cubicBezTo>
                  <a:pt x="129853" y="62322"/>
                  <a:pt x="124532" y="40221"/>
                  <a:pt x="116979" y="24036"/>
                </a:cubicBezTo>
                <a:cubicBezTo>
                  <a:pt x="112737" y="14957"/>
                  <a:pt x="108161" y="8483"/>
                  <a:pt x="103919" y="4539"/>
                </a:cubicBezTo>
                <a:cubicBezTo>
                  <a:pt x="99752" y="633"/>
                  <a:pt x="96887" y="0"/>
                  <a:pt x="95399" y="0"/>
                </a:cubicBezTo>
                <a:cubicBezTo>
                  <a:pt x="93911" y="0"/>
                  <a:pt x="91046" y="633"/>
                  <a:pt x="86878" y="4539"/>
                </a:cubicBezTo>
                <a:cubicBezTo>
                  <a:pt x="82637" y="8483"/>
                  <a:pt x="78060" y="14957"/>
                  <a:pt x="73819" y="24036"/>
                </a:cubicBezTo>
                <a:cubicBezTo>
                  <a:pt x="66266" y="40221"/>
                  <a:pt x="60945" y="62322"/>
                  <a:pt x="59866" y="86320"/>
                </a:cubicBezTo>
                <a:close/>
                <a:moveTo>
                  <a:pt x="42007" y="86320"/>
                </a:moveTo>
                <a:cubicBezTo>
                  <a:pt x="43309" y="54471"/>
                  <a:pt x="51532" y="24892"/>
                  <a:pt x="63550" y="5469"/>
                </a:cubicBezTo>
                <a:cubicBezTo>
                  <a:pt x="29282" y="17599"/>
                  <a:pt x="4056" y="48816"/>
                  <a:pt x="558" y="86320"/>
                </a:cubicBezTo>
                <a:lnTo>
                  <a:pt x="42007" y="86320"/>
                </a:lnTo>
                <a:close/>
                <a:moveTo>
                  <a:pt x="558" y="104180"/>
                </a:moveTo>
                <a:cubicBezTo>
                  <a:pt x="4056" y="141684"/>
                  <a:pt x="29282" y="172901"/>
                  <a:pt x="63550" y="185031"/>
                </a:cubicBezTo>
                <a:cubicBezTo>
                  <a:pt x="51532" y="165608"/>
                  <a:pt x="43309" y="136029"/>
                  <a:pt x="42007" y="104180"/>
                </a:cubicBezTo>
                <a:lnTo>
                  <a:pt x="558" y="104180"/>
                </a:lnTo>
                <a:close/>
                <a:moveTo>
                  <a:pt x="148791" y="104180"/>
                </a:moveTo>
                <a:cubicBezTo>
                  <a:pt x="147489" y="136029"/>
                  <a:pt x="139266" y="165608"/>
                  <a:pt x="127248" y="185031"/>
                </a:cubicBezTo>
                <a:cubicBezTo>
                  <a:pt x="161516" y="172864"/>
                  <a:pt x="186742" y="141684"/>
                  <a:pt x="190240" y="104180"/>
                </a:cubicBezTo>
                <a:lnTo>
                  <a:pt x="148791" y="104180"/>
                </a:lnTo>
                <a:close/>
                <a:moveTo>
                  <a:pt x="190240" y="86320"/>
                </a:moveTo>
                <a:cubicBezTo>
                  <a:pt x="186742" y="48816"/>
                  <a:pt x="161516" y="17599"/>
                  <a:pt x="127248" y="5469"/>
                </a:cubicBezTo>
                <a:cubicBezTo>
                  <a:pt x="139266" y="24892"/>
                  <a:pt x="147489" y="54471"/>
                  <a:pt x="148791" y="86320"/>
                </a:cubicBezTo>
                <a:lnTo>
                  <a:pt x="190240" y="86320"/>
                </a:lnTo>
                <a:close/>
              </a:path>
            </a:pathLst>
          </a:custGeom>
          <a:solidFill>
            <a:srgbClr val="FFFFFF"/>
          </a:solidFill>
          <a:ln/>
        </p:spPr>
      </p:sp>
      <p:sp>
        <p:nvSpPr>
          <p:cNvPr id="16" name="Text 14"/>
          <p:cNvSpPr/>
          <p:nvPr/>
        </p:nvSpPr>
        <p:spPr>
          <a:xfrm>
            <a:off x="1181100" y="4991100"/>
            <a:ext cx="3133725" cy="304800"/>
          </a:xfrm>
          <a:prstGeom prst="rect">
            <a:avLst/>
          </a:prstGeom>
          <a:noFill/>
          <a:ln/>
        </p:spPr>
        <p:txBody>
          <a:bodyPr wrap="square" lIns="0" tIns="0" rIns="0" bIns="0" rtlCol="0" anchor="ctr"/>
          <a:lstStyle/>
          <a:p>
            <a:pPr>
              <a:lnSpc>
                <a:spcPct val="110000"/>
              </a:lnSpc>
            </a:pPr>
            <a:r>
              <a:rPr lang="en-US" sz="1800" b="1" dirty="0">
                <a:solidFill>
                  <a:srgbClr val="1E3A5F"/>
                </a:solidFill>
                <a:latin typeface="Liter" pitchFamily="34" charset="0"/>
                <a:ea typeface="Liter" pitchFamily="34" charset="-122"/>
                <a:cs typeface="Liter" pitchFamily="34" charset="-120"/>
              </a:rPr>
              <a:t>Connexions interdisciplinaires</a:t>
            </a:r>
            <a:endParaRPr lang="en-US" sz="1600" dirty="0"/>
          </a:p>
        </p:txBody>
      </p:sp>
      <p:sp>
        <p:nvSpPr>
          <p:cNvPr id="17" name="Shape 15"/>
          <p:cNvSpPr/>
          <p:nvPr/>
        </p:nvSpPr>
        <p:spPr>
          <a:xfrm>
            <a:off x="609600" y="5524500"/>
            <a:ext cx="1638300" cy="723900"/>
          </a:xfrm>
          <a:custGeom>
            <a:avLst/>
            <a:gdLst/>
            <a:ahLst/>
            <a:cxnLst/>
            <a:rect l="l" t="t" r="r" b="b"/>
            <a:pathLst>
              <a:path w="1638300" h="723900">
                <a:moveTo>
                  <a:pt x="76198" y="0"/>
                </a:moveTo>
                <a:lnTo>
                  <a:pt x="1562102" y="0"/>
                </a:lnTo>
                <a:cubicBezTo>
                  <a:pt x="1604157" y="0"/>
                  <a:pt x="1638300" y="34143"/>
                  <a:pt x="1638300" y="76198"/>
                </a:cubicBezTo>
                <a:lnTo>
                  <a:pt x="1638300" y="647702"/>
                </a:lnTo>
                <a:cubicBezTo>
                  <a:pt x="1638300" y="689757"/>
                  <a:pt x="1604157" y="723900"/>
                  <a:pt x="1562102" y="723900"/>
                </a:cubicBezTo>
                <a:lnTo>
                  <a:pt x="76198" y="723900"/>
                </a:lnTo>
                <a:cubicBezTo>
                  <a:pt x="34143" y="723900"/>
                  <a:pt x="0" y="689757"/>
                  <a:pt x="0" y="647702"/>
                </a:cubicBezTo>
                <a:lnTo>
                  <a:pt x="0" y="76198"/>
                </a:lnTo>
                <a:cubicBezTo>
                  <a:pt x="0" y="34143"/>
                  <a:pt x="34143" y="0"/>
                  <a:pt x="76198" y="0"/>
                </a:cubicBezTo>
                <a:close/>
              </a:path>
            </a:pathLst>
          </a:custGeom>
          <a:solidFill>
            <a:srgbClr val="1E3A5F">
              <a:alpha val="5098"/>
            </a:srgbClr>
          </a:solidFill>
          <a:ln/>
        </p:spPr>
      </p:sp>
      <p:sp>
        <p:nvSpPr>
          <p:cNvPr id="18" name="Shape 16"/>
          <p:cNvSpPr/>
          <p:nvPr/>
        </p:nvSpPr>
        <p:spPr>
          <a:xfrm>
            <a:off x="1314450" y="5638800"/>
            <a:ext cx="228600" cy="228600"/>
          </a:xfrm>
          <a:custGeom>
            <a:avLst/>
            <a:gdLst/>
            <a:ahLst/>
            <a:cxnLst/>
            <a:rect l="l" t="t" r="r" b="b"/>
            <a:pathLst>
              <a:path w="228600" h="228600">
                <a:moveTo>
                  <a:pt x="114523" y="0"/>
                </a:moveTo>
                <a:cubicBezTo>
                  <a:pt x="121087" y="0"/>
                  <a:pt x="127114" y="3617"/>
                  <a:pt x="130239" y="9376"/>
                </a:cubicBezTo>
                <a:lnTo>
                  <a:pt x="226680" y="187970"/>
                </a:lnTo>
                <a:cubicBezTo>
                  <a:pt x="229672" y="193506"/>
                  <a:pt x="229538" y="200204"/>
                  <a:pt x="226323" y="205606"/>
                </a:cubicBezTo>
                <a:cubicBezTo>
                  <a:pt x="223108" y="211009"/>
                  <a:pt x="217259" y="214313"/>
                  <a:pt x="211009" y="214313"/>
                </a:cubicBezTo>
                <a:lnTo>
                  <a:pt x="18127" y="214313"/>
                </a:lnTo>
                <a:cubicBezTo>
                  <a:pt x="11832" y="214313"/>
                  <a:pt x="6028" y="211009"/>
                  <a:pt x="2813" y="205606"/>
                </a:cubicBezTo>
                <a:cubicBezTo>
                  <a:pt x="-402" y="200204"/>
                  <a:pt x="-536" y="193506"/>
                  <a:pt x="2456" y="187970"/>
                </a:cubicBezTo>
                <a:lnTo>
                  <a:pt x="98896" y="9376"/>
                </a:lnTo>
                <a:lnTo>
                  <a:pt x="100191" y="7322"/>
                </a:lnTo>
                <a:cubicBezTo>
                  <a:pt x="103450" y="2768"/>
                  <a:pt x="108764" y="0"/>
                  <a:pt x="114523" y="0"/>
                </a:cubicBezTo>
                <a:close/>
                <a:moveTo>
                  <a:pt x="76081" y="111576"/>
                </a:moveTo>
                <a:lnTo>
                  <a:pt x="88047" y="123542"/>
                </a:lnTo>
                <a:cubicBezTo>
                  <a:pt x="90815" y="126310"/>
                  <a:pt x="95369" y="126310"/>
                  <a:pt x="98137" y="123542"/>
                </a:cubicBezTo>
                <a:lnTo>
                  <a:pt x="117470" y="104209"/>
                </a:lnTo>
                <a:cubicBezTo>
                  <a:pt x="120149" y="101531"/>
                  <a:pt x="123765" y="100012"/>
                  <a:pt x="127561" y="100012"/>
                </a:cubicBezTo>
                <a:lnTo>
                  <a:pt x="146670" y="100012"/>
                </a:lnTo>
                <a:lnTo>
                  <a:pt x="114479" y="40407"/>
                </a:lnTo>
                <a:lnTo>
                  <a:pt x="76036" y="111576"/>
                </a:lnTo>
                <a:close/>
              </a:path>
            </a:pathLst>
          </a:custGeom>
          <a:solidFill>
            <a:srgbClr val="1E3A5F"/>
          </a:solidFill>
          <a:ln/>
        </p:spPr>
      </p:sp>
      <p:sp>
        <p:nvSpPr>
          <p:cNvPr id="19" name="Text 17"/>
          <p:cNvSpPr/>
          <p:nvPr/>
        </p:nvSpPr>
        <p:spPr>
          <a:xfrm>
            <a:off x="690563" y="5943600"/>
            <a:ext cx="1476375" cy="190500"/>
          </a:xfrm>
          <a:prstGeom prst="rect">
            <a:avLst/>
          </a:prstGeom>
          <a:noFill/>
          <a:ln/>
        </p:spPr>
        <p:txBody>
          <a:bodyPr wrap="square" lIns="0" tIns="0" rIns="0" bIns="0" rtlCol="0" anchor="ctr"/>
          <a:lstStyle/>
          <a:p>
            <a:pPr algn="ct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Géographie physique</a:t>
            </a:r>
            <a:endParaRPr lang="en-US" sz="1600" dirty="0"/>
          </a:p>
        </p:txBody>
      </p:sp>
      <p:sp>
        <p:nvSpPr>
          <p:cNvPr id="20" name="Shape 18"/>
          <p:cNvSpPr/>
          <p:nvPr/>
        </p:nvSpPr>
        <p:spPr>
          <a:xfrm>
            <a:off x="2362200" y="5524500"/>
            <a:ext cx="1638300" cy="723900"/>
          </a:xfrm>
          <a:custGeom>
            <a:avLst/>
            <a:gdLst/>
            <a:ahLst/>
            <a:cxnLst/>
            <a:rect l="l" t="t" r="r" b="b"/>
            <a:pathLst>
              <a:path w="1638300" h="723900">
                <a:moveTo>
                  <a:pt x="76198" y="0"/>
                </a:moveTo>
                <a:lnTo>
                  <a:pt x="1562102" y="0"/>
                </a:lnTo>
                <a:cubicBezTo>
                  <a:pt x="1604157" y="0"/>
                  <a:pt x="1638300" y="34143"/>
                  <a:pt x="1638300" y="76198"/>
                </a:cubicBezTo>
                <a:lnTo>
                  <a:pt x="1638300" y="647702"/>
                </a:lnTo>
                <a:cubicBezTo>
                  <a:pt x="1638300" y="689757"/>
                  <a:pt x="1604157" y="723900"/>
                  <a:pt x="1562102" y="723900"/>
                </a:cubicBezTo>
                <a:lnTo>
                  <a:pt x="76198" y="723900"/>
                </a:lnTo>
                <a:cubicBezTo>
                  <a:pt x="34143" y="723900"/>
                  <a:pt x="0" y="689757"/>
                  <a:pt x="0" y="647702"/>
                </a:cubicBezTo>
                <a:lnTo>
                  <a:pt x="0" y="76198"/>
                </a:lnTo>
                <a:cubicBezTo>
                  <a:pt x="0" y="34143"/>
                  <a:pt x="34143" y="0"/>
                  <a:pt x="76198" y="0"/>
                </a:cubicBezTo>
                <a:close/>
              </a:path>
            </a:pathLst>
          </a:custGeom>
          <a:solidFill>
            <a:srgbClr val="4A90A4">
              <a:alpha val="5098"/>
            </a:srgbClr>
          </a:solidFill>
          <a:ln/>
        </p:spPr>
      </p:sp>
      <p:sp>
        <p:nvSpPr>
          <p:cNvPr id="21" name="Shape 19"/>
          <p:cNvSpPr/>
          <p:nvPr/>
        </p:nvSpPr>
        <p:spPr>
          <a:xfrm>
            <a:off x="3067050" y="5638800"/>
            <a:ext cx="228600" cy="228600"/>
          </a:xfrm>
          <a:custGeom>
            <a:avLst/>
            <a:gdLst/>
            <a:ahLst/>
            <a:cxnLst/>
            <a:rect l="l" t="t" r="r" b="b"/>
            <a:pathLst>
              <a:path w="228600" h="228600">
                <a:moveTo>
                  <a:pt x="106576" y="2277"/>
                </a:moveTo>
                <a:cubicBezTo>
                  <a:pt x="111264" y="-759"/>
                  <a:pt x="117336" y="-759"/>
                  <a:pt x="122024" y="2277"/>
                </a:cubicBezTo>
                <a:lnTo>
                  <a:pt x="222037" y="66571"/>
                </a:lnTo>
                <a:cubicBezTo>
                  <a:pt x="227350" y="70009"/>
                  <a:pt x="229806" y="76527"/>
                  <a:pt x="228020" y="82600"/>
                </a:cubicBezTo>
                <a:cubicBezTo>
                  <a:pt x="226234" y="88672"/>
                  <a:pt x="220653" y="92869"/>
                  <a:pt x="214313" y="92869"/>
                </a:cubicBezTo>
                <a:lnTo>
                  <a:pt x="200025" y="92869"/>
                </a:lnTo>
                <a:lnTo>
                  <a:pt x="200025" y="185738"/>
                </a:lnTo>
                <a:lnTo>
                  <a:pt x="222885" y="202883"/>
                </a:lnTo>
                <a:cubicBezTo>
                  <a:pt x="226502" y="205561"/>
                  <a:pt x="228600" y="209803"/>
                  <a:pt x="228600" y="214313"/>
                </a:cubicBezTo>
                <a:cubicBezTo>
                  <a:pt x="228600" y="222215"/>
                  <a:pt x="222215" y="228600"/>
                  <a:pt x="214313" y="228600"/>
                </a:cubicBezTo>
                <a:lnTo>
                  <a:pt x="14288" y="228600"/>
                </a:lnTo>
                <a:cubicBezTo>
                  <a:pt x="6385" y="228600"/>
                  <a:pt x="0" y="222215"/>
                  <a:pt x="0" y="214313"/>
                </a:cubicBezTo>
                <a:cubicBezTo>
                  <a:pt x="0" y="209803"/>
                  <a:pt x="2098" y="205561"/>
                  <a:pt x="5715" y="202883"/>
                </a:cubicBezTo>
                <a:lnTo>
                  <a:pt x="28575" y="185738"/>
                </a:lnTo>
                <a:lnTo>
                  <a:pt x="28575" y="185738"/>
                </a:lnTo>
                <a:lnTo>
                  <a:pt x="28575" y="92869"/>
                </a:lnTo>
                <a:lnTo>
                  <a:pt x="14288" y="92869"/>
                </a:lnTo>
                <a:cubicBezTo>
                  <a:pt x="7947" y="92869"/>
                  <a:pt x="2366" y="88672"/>
                  <a:pt x="580" y="82600"/>
                </a:cubicBezTo>
                <a:cubicBezTo>
                  <a:pt x="-1206" y="76527"/>
                  <a:pt x="1250" y="69964"/>
                  <a:pt x="6563" y="66571"/>
                </a:cubicBezTo>
                <a:lnTo>
                  <a:pt x="106576" y="2277"/>
                </a:lnTo>
                <a:close/>
                <a:moveTo>
                  <a:pt x="150019" y="92869"/>
                </a:moveTo>
                <a:lnTo>
                  <a:pt x="150019" y="185738"/>
                </a:lnTo>
                <a:lnTo>
                  <a:pt x="178594" y="185738"/>
                </a:lnTo>
                <a:lnTo>
                  <a:pt x="178594" y="92869"/>
                </a:lnTo>
                <a:lnTo>
                  <a:pt x="150019" y="92869"/>
                </a:lnTo>
                <a:close/>
                <a:moveTo>
                  <a:pt x="100013" y="185738"/>
                </a:moveTo>
                <a:lnTo>
                  <a:pt x="128588" y="185738"/>
                </a:lnTo>
                <a:lnTo>
                  <a:pt x="128588" y="92869"/>
                </a:lnTo>
                <a:lnTo>
                  <a:pt x="100013" y="92869"/>
                </a:lnTo>
                <a:lnTo>
                  <a:pt x="100013" y="185738"/>
                </a:lnTo>
                <a:close/>
                <a:moveTo>
                  <a:pt x="50006" y="92869"/>
                </a:moveTo>
                <a:lnTo>
                  <a:pt x="50006" y="185738"/>
                </a:lnTo>
                <a:lnTo>
                  <a:pt x="78581" y="185738"/>
                </a:lnTo>
                <a:lnTo>
                  <a:pt x="78581" y="92869"/>
                </a:lnTo>
                <a:lnTo>
                  <a:pt x="50006" y="92869"/>
                </a:lnTo>
                <a:close/>
              </a:path>
            </a:pathLst>
          </a:custGeom>
          <a:solidFill>
            <a:srgbClr val="4A90A4"/>
          </a:solidFill>
          <a:ln/>
        </p:spPr>
      </p:sp>
      <p:sp>
        <p:nvSpPr>
          <p:cNvPr id="22" name="Text 20"/>
          <p:cNvSpPr/>
          <p:nvPr/>
        </p:nvSpPr>
        <p:spPr>
          <a:xfrm>
            <a:off x="2443163" y="5943600"/>
            <a:ext cx="1476375" cy="190500"/>
          </a:xfrm>
          <a:prstGeom prst="rect">
            <a:avLst/>
          </a:prstGeom>
          <a:noFill/>
          <a:ln/>
        </p:spPr>
        <p:txBody>
          <a:bodyPr wrap="square" lIns="0" tIns="0" rIns="0" bIns="0" rtlCol="0" anchor="ctr"/>
          <a:lstStyle/>
          <a:p>
            <a:pPr algn="ct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Géopolitique</a:t>
            </a:r>
            <a:endParaRPr lang="en-US" sz="1600" dirty="0"/>
          </a:p>
        </p:txBody>
      </p:sp>
      <p:sp>
        <p:nvSpPr>
          <p:cNvPr id="23" name="Shape 21"/>
          <p:cNvSpPr/>
          <p:nvPr/>
        </p:nvSpPr>
        <p:spPr>
          <a:xfrm>
            <a:off x="4114800" y="5524500"/>
            <a:ext cx="1638300" cy="723900"/>
          </a:xfrm>
          <a:custGeom>
            <a:avLst/>
            <a:gdLst/>
            <a:ahLst/>
            <a:cxnLst/>
            <a:rect l="l" t="t" r="r" b="b"/>
            <a:pathLst>
              <a:path w="1638300" h="723900">
                <a:moveTo>
                  <a:pt x="76198" y="0"/>
                </a:moveTo>
                <a:lnTo>
                  <a:pt x="1562102" y="0"/>
                </a:lnTo>
                <a:cubicBezTo>
                  <a:pt x="1604157" y="0"/>
                  <a:pt x="1638300" y="34143"/>
                  <a:pt x="1638300" y="76198"/>
                </a:cubicBezTo>
                <a:lnTo>
                  <a:pt x="1638300" y="647702"/>
                </a:lnTo>
                <a:cubicBezTo>
                  <a:pt x="1638300" y="689757"/>
                  <a:pt x="1604157" y="723900"/>
                  <a:pt x="1562102" y="723900"/>
                </a:cubicBezTo>
                <a:lnTo>
                  <a:pt x="76198" y="723900"/>
                </a:lnTo>
                <a:cubicBezTo>
                  <a:pt x="34143" y="723900"/>
                  <a:pt x="0" y="689757"/>
                  <a:pt x="0" y="647702"/>
                </a:cubicBezTo>
                <a:lnTo>
                  <a:pt x="0" y="76198"/>
                </a:lnTo>
                <a:cubicBezTo>
                  <a:pt x="0" y="34143"/>
                  <a:pt x="34143" y="0"/>
                  <a:pt x="76198" y="0"/>
                </a:cubicBezTo>
                <a:close/>
              </a:path>
            </a:pathLst>
          </a:custGeom>
          <a:solidFill>
            <a:srgbClr val="2E7D32">
              <a:alpha val="5098"/>
            </a:srgbClr>
          </a:solidFill>
          <a:ln/>
        </p:spPr>
      </p:sp>
      <p:sp>
        <p:nvSpPr>
          <p:cNvPr id="24" name="Shape 22"/>
          <p:cNvSpPr/>
          <p:nvPr/>
        </p:nvSpPr>
        <p:spPr>
          <a:xfrm>
            <a:off x="4805363" y="5638800"/>
            <a:ext cx="257175" cy="228600"/>
          </a:xfrm>
          <a:custGeom>
            <a:avLst/>
            <a:gdLst/>
            <a:ahLst/>
            <a:cxnLst/>
            <a:rect l="l" t="t" r="r" b="b"/>
            <a:pathLst>
              <a:path w="257175" h="228600">
                <a:moveTo>
                  <a:pt x="128588" y="28575"/>
                </a:moveTo>
                <a:cubicBezTo>
                  <a:pt x="175915" y="28575"/>
                  <a:pt x="214313" y="66973"/>
                  <a:pt x="214313" y="114300"/>
                </a:cubicBezTo>
                <a:cubicBezTo>
                  <a:pt x="214313" y="161627"/>
                  <a:pt x="175915" y="200025"/>
                  <a:pt x="128588" y="200025"/>
                </a:cubicBezTo>
                <a:cubicBezTo>
                  <a:pt x="99477" y="200025"/>
                  <a:pt x="73715" y="185514"/>
                  <a:pt x="58222" y="163279"/>
                </a:cubicBezTo>
                <a:cubicBezTo>
                  <a:pt x="53712" y="156805"/>
                  <a:pt x="44782" y="155243"/>
                  <a:pt x="38308" y="159752"/>
                </a:cubicBezTo>
                <a:cubicBezTo>
                  <a:pt x="31834" y="164262"/>
                  <a:pt x="30272" y="173191"/>
                  <a:pt x="34781" y="179665"/>
                </a:cubicBezTo>
                <a:cubicBezTo>
                  <a:pt x="55409" y="209223"/>
                  <a:pt x="89743" y="228600"/>
                  <a:pt x="128588" y="228600"/>
                </a:cubicBezTo>
                <a:cubicBezTo>
                  <a:pt x="191720" y="228600"/>
                  <a:pt x="242888" y="177433"/>
                  <a:pt x="242888" y="114300"/>
                </a:cubicBezTo>
                <a:cubicBezTo>
                  <a:pt x="242888" y="51167"/>
                  <a:pt x="191720" y="0"/>
                  <a:pt x="128588" y="0"/>
                </a:cubicBezTo>
                <a:cubicBezTo>
                  <a:pt x="90324" y="0"/>
                  <a:pt x="56480" y="18797"/>
                  <a:pt x="35719" y="47640"/>
                </a:cubicBezTo>
                <a:lnTo>
                  <a:pt x="35719" y="35719"/>
                </a:lnTo>
                <a:cubicBezTo>
                  <a:pt x="35719" y="27816"/>
                  <a:pt x="29334" y="21431"/>
                  <a:pt x="21431" y="21431"/>
                </a:cubicBezTo>
                <a:cubicBezTo>
                  <a:pt x="13528" y="21431"/>
                  <a:pt x="7144" y="27816"/>
                  <a:pt x="7144" y="35719"/>
                </a:cubicBezTo>
                <a:lnTo>
                  <a:pt x="7144" y="85725"/>
                </a:lnTo>
                <a:cubicBezTo>
                  <a:pt x="7144" y="93628"/>
                  <a:pt x="13528" y="100013"/>
                  <a:pt x="21431" y="100013"/>
                </a:cubicBezTo>
                <a:lnTo>
                  <a:pt x="32415" y="100013"/>
                </a:lnTo>
                <a:cubicBezTo>
                  <a:pt x="32638" y="100013"/>
                  <a:pt x="32861" y="100013"/>
                  <a:pt x="33084" y="100013"/>
                </a:cubicBezTo>
                <a:lnTo>
                  <a:pt x="71482" y="100013"/>
                </a:lnTo>
                <a:cubicBezTo>
                  <a:pt x="79385" y="100013"/>
                  <a:pt x="85770" y="93628"/>
                  <a:pt x="85770" y="85725"/>
                </a:cubicBezTo>
                <a:cubicBezTo>
                  <a:pt x="85770" y="77822"/>
                  <a:pt x="79385" y="71438"/>
                  <a:pt x="71482" y="71438"/>
                </a:cubicBezTo>
                <a:lnTo>
                  <a:pt x="54382" y="71438"/>
                </a:lnTo>
                <a:cubicBezTo>
                  <a:pt x="69160" y="45809"/>
                  <a:pt x="96887" y="28575"/>
                  <a:pt x="128588" y="28575"/>
                </a:cubicBezTo>
                <a:close/>
                <a:moveTo>
                  <a:pt x="139303" y="67866"/>
                </a:moveTo>
                <a:cubicBezTo>
                  <a:pt x="139303" y="61927"/>
                  <a:pt x="134526" y="57150"/>
                  <a:pt x="128588" y="57150"/>
                </a:cubicBezTo>
                <a:cubicBezTo>
                  <a:pt x="122649" y="57150"/>
                  <a:pt x="117872" y="61927"/>
                  <a:pt x="117872" y="67866"/>
                </a:cubicBezTo>
                <a:lnTo>
                  <a:pt x="117872" y="114300"/>
                </a:lnTo>
                <a:cubicBezTo>
                  <a:pt x="117872" y="117157"/>
                  <a:pt x="118988" y="119881"/>
                  <a:pt x="120997" y="121890"/>
                </a:cubicBezTo>
                <a:lnTo>
                  <a:pt x="153144" y="154037"/>
                </a:lnTo>
                <a:cubicBezTo>
                  <a:pt x="157341" y="158234"/>
                  <a:pt x="164128" y="158234"/>
                  <a:pt x="168280" y="154037"/>
                </a:cubicBezTo>
                <a:cubicBezTo>
                  <a:pt x="172432" y="149840"/>
                  <a:pt x="172477" y="143054"/>
                  <a:pt x="168280" y="138901"/>
                </a:cubicBezTo>
                <a:lnTo>
                  <a:pt x="139258" y="109880"/>
                </a:lnTo>
                <a:lnTo>
                  <a:pt x="139258" y="67866"/>
                </a:lnTo>
                <a:close/>
              </a:path>
            </a:pathLst>
          </a:custGeom>
          <a:solidFill>
            <a:srgbClr val="2E7D32"/>
          </a:solidFill>
          <a:ln/>
        </p:spPr>
      </p:sp>
      <p:sp>
        <p:nvSpPr>
          <p:cNvPr id="25" name="Text 23"/>
          <p:cNvSpPr/>
          <p:nvPr/>
        </p:nvSpPr>
        <p:spPr>
          <a:xfrm>
            <a:off x="4195763" y="5943600"/>
            <a:ext cx="1476375" cy="190500"/>
          </a:xfrm>
          <a:prstGeom prst="rect">
            <a:avLst/>
          </a:prstGeom>
          <a:noFill/>
          <a:ln/>
        </p:spPr>
        <p:txBody>
          <a:bodyPr wrap="square" lIns="0" tIns="0" rIns="0" bIns="0" rtlCol="0" anchor="ctr"/>
          <a:lstStyle/>
          <a:p>
            <a:pPr algn="ctr">
              <a:lnSpc>
                <a:spcPct val="120000"/>
              </a:lnSpc>
            </a:pPr>
            <a:r>
              <a:rPr lang="en-US" sz="1050" b="1" dirty="0">
                <a:solidFill>
                  <a:srgbClr val="1A202C"/>
                </a:solidFill>
                <a:latin typeface="Quattrocento Sans" pitchFamily="34" charset="0"/>
                <a:ea typeface="Quattrocento Sans" pitchFamily="34" charset="-122"/>
                <a:cs typeface="Quattrocento Sans" pitchFamily="34" charset="-120"/>
              </a:rPr>
              <a:t>Histoire</a:t>
            </a:r>
            <a:endParaRPr lang="en-US" sz="1600" dirty="0"/>
          </a:p>
        </p:txBody>
      </p:sp>
      <p:sp>
        <p:nvSpPr>
          <p:cNvPr id="26" name="Shape 24"/>
          <p:cNvSpPr/>
          <p:nvPr/>
        </p:nvSpPr>
        <p:spPr>
          <a:xfrm>
            <a:off x="6210300" y="1333500"/>
            <a:ext cx="5600700" cy="4000500"/>
          </a:xfrm>
          <a:custGeom>
            <a:avLst/>
            <a:gdLst/>
            <a:ahLst/>
            <a:cxnLst/>
            <a:rect l="l" t="t" r="r" b="b"/>
            <a:pathLst>
              <a:path w="5600700" h="4000500">
                <a:moveTo>
                  <a:pt x="114294" y="0"/>
                </a:moveTo>
                <a:lnTo>
                  <a:pt x="5486406" y="0"/>
                </a:lnTo>
                <a:cubicBezTo>
                  <a:pt x="5549486" y="0"/>
                  <a:pt x="5600700" y="51214"/>
                  <a:pt x="5600700" y="114294"/>
                </a:cubicBezTo>
                <a:lnTo>
                  <a:pt x="5600700" y="3886206"/>
                </a:lnTo>
                <a:cubicBezTo>
                  <a:pt x="5600700" y="3949286"/>
                  <a:pt x="5549486" y="4000500"/>
                  <a:pt x="5486406" y="4000500"/>
                </a:cubicBezTo>
                <a:lnTo>
                  <a:pt x="114294" y="4000500"/>
                </a:lnTo>
                <a:cubicBezTo>
                  <a:pt x="51214" y="4000500"/>
                  <a:pt x="0" y="3949286"/>
                  <a:pt x="0" y="3886206"/>
                </a:cubicBezTo>
                <a:lnTo>
                  <a:pt x="0" y="114294"/>
                </a:lnTo>
                <a:cubicBezTo>
                  <a:pt x="0" y="51214"/>
                  <a:pt x="51214" y="0"/>
                  <a:pt x="114294" y="0"/>
                </a:cubicBezTo>
                <a:close/>
              </a:path>
            </a:pathLst>
          </a:custGeom>
          <a:solidFill>
            <a:srgbClr val="FFFFFF"/>
          </a:solidFill>
          <a:ln/>
          <a:effectLst>
            <a:outerShdw blurRad="142875" dist="95250" dir="5400000" algn="bl" rotWithShape="0">
              <a:srgbClr val="000000">
                <a:alpha val="10196"/>
              </a:srgbClr>
            </a:outerShdw>
          </a:effectLst>
        </p:spPr>
      </p:sp>
      <p:sp>
        <p:nvSpPr>
          <p:cNvPr id="27" name="Shape 25"/>
          <p:cNvSpPr/>
          <p:nvPr/>
        </p:nvSpPr>
        <p:spPr>
          <a:xfrm>
            <a:off x="6438900" y="1562100"/>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4A90A4"/>
          </a:solidFill>
          <a:ln/>
        </p:spPr>
      </p:sp>
      <p:sp>
        <p:nvSpPr>
          <p:cNvPr id="28" name="Shape 26"/>
          <p:cNvSpPr/>
          <p:nvPr/>
        </p:nvSpPr>
        <p:spPr>
          <a:xfrm>
            <a:off x="6572250" y="1695450"/>
            <a:ext cx="190500" cy="190500"/>
          </a:xfrm>
          <a:custGeom>
            <a:avLst/>
            <a:gdLst/>
            <a:ahLst/>
            <a:cxnLst/>
            <a:rect l="l" t="t" r="r" b="b"/>
            <a:pathLst>
              <a:path w="190500" h="190500">
                <a:moveTo>
                  <a:pt x="166688" y="95250"/>
                </a:moveTo>
                <a:cubicBezTo>
                  <a:pt x="166688" y="55823"/>
                  <a:pt x="134677" y="23812"/>
                  <a:pt x="95250" y="23812"/>
                </a:cubicBezTo>
                <a:cubicBezTo>
                  <a:pt x="55823" y="23812"/>
                  <a:pt x="23813" y="55823"/>
                  <a:pt x="23812" y="95250"/>
                </a:cubicBezTo>
                <a:cubicBezTo>
                  <a:pt x="23812" y="134677"/>
                  <a:pt x="55823" y="166688"/>
                  <a:pt x="95250" y="166688"/>
                </a:cubicBezTo>
                <a:cubicBezTo>
                  <a:pt x="134677" y="166688"/>
                  <a:pt x="166688" y="134677"/>
                  <a:pt x="166688" y="95250"/>
                </a:cubicBezTo>
                <a:close/>
                <a:moveTo>
                  <a:pt x="0" y="95250"/>
                </a:moveTo>
                <a:cubicBezTo>
                  <a:pt x="0" y="42680"/>
                  <a:pt x="42680" y="0"/>
                  <a:pt x="95250" y="0"/>
                </a:cubicBezTo>
                <a:cubicBezTo>
                  <a:pt x="147820" y="0"/>
                  <a:pt x="190500" y="42680"/>
                  <a:pt x="190500" y="95250"/>
                </a:cubicBezTo>
                <a:cubicBezTo>
                  <a:pt x="190500" y="147820"/>
                  <a:pt x="147820" y="190500"/>
                  <a:pt x="95250" y="190500"/>
                </a:cubicBezTo>
                <a:cubicBezTo>
                  <a:pt x="42680" y="190500"/>
                  <a:pt x="0" y="147820"/>
                  <a:pt x="0" y="95250"/>
                </a:cubicBezTo>
                <a:close/>
                <a:moveTo>
                  <a:pt x="95250" y="125016"/>
                </a:moveTo>
                <a:cubicBezTo>
                  <a:pt x="111678" y="125016"/>
                  <a:pt x="125016" y="111678"/>
                  <a:pt x="125016" y="95250"/>
                </a:cubicBezTo>
                <a:cubicBezTo>
                  <a:pt x="125016" y="78822"/>
                  <a:pt x="111678" y="65484"/>
                  <a:pt x="95250" y="65484"/>
                </a:cubicBezTo>
                <a:cubicBezTo>
                  <a:pt x="78822" y="65484"/>
                  <a:pt x="65484" y="78822"/>
                  <a:pt x="65484" y="95250"/>
                </a:cubicBezTo>
                <a:cubicBezTo>
                  <a:pt x="65484" y="111678"/>
                  <a:pt x="78822" y="125016"/>
                  <a:pt x="95250" y="125016"/>
                </a:cubicBezTo>
                <a:close/>
                <a:moveTo>
                  <a:pt x="95250" y="41672"/>
                </a:moveTo>
                <a:cubicBezTo>
                  <a:pt x="124821" y="41672"/>
                  <a:pt x="148828" y="65679"/>
                  <a:pt x="148828" y="95250"/>
                </a:cubicBezTo>
                <a:cubicBezTo>
                  <a:pt x="148828" y="124821"/>
                  <a:pt x="124821" y="148828"/>
                  <a:pt x="95250" y="148828"/>
                </a:cubicBezTo>
                <a:cubicBezTo>
                  <a:pt x="65679" y="148828"/>
                  <a:pt x="41672" y="124821"/>
                  <a:pt x="41672" y="95250"/>
                </a:cubicBezTo>
                <a:cubicBezTo>
                  <a:pt x="41672" y="65679"/>
                  <a:pt x="65679" y="41672"/>
                  <a:pt x="95250" y="41672"/>
                </a:cubicBezTo>
                <a:close/>
                <a:moveTo>
                  <a:pt x="83344" y="95250"/>
                </a:moveTo>
                <a:cubicBezTo>
                  <a:pt x="83344" y="88679"/>
                  <a:pt x="88679" y="83344"/>
                  <a:pt x="95250" y="83344"/>
                </a:cubicBezTo>
                <a:cubicBezTo>
                  <a:pt x="101821" y="83344"/>
                  <a:pt x="107156" y="88679"/>
                  <a:pt x="107156" y="95250"/>
                </a:cubicBezTo>
                <a:cubicBezTo>
                  <a:pt x="107156" y="101821"/>
                  <a:pt x="101821" y="107156"/>
                  <a:pt x="95250" y="107156"/>
                </a:cubicBezTo>
                <a:cubicBezTo>
                  <a:pt x="88679" y="107156"/>
                  <a:pt x="83344" y="101821"/>
                  <a:pt x="83344" y="95250"/>
                </a:cubicBezTo>
                <a:close/>
              </a:path>
            </a:pathLst>
          </a:custGeom>
          <a:solidFill>
            <a:srgbClr val="FFFFFF"/>
          </a:solidFill>
          <a:ln/>
        </p:spPr>
      </p:sp>
      <p:sp>
        <p:nvSpPr>
          <p:cNvPr id="29" name="Text 27"/>
          <p:cNvSpPr/>
          <p:nvPr/>
        </p:nvSpPr>
        <p:spPr>
          <a:xfrm>
            <a:off x="7010400" y="1638300"/>
            <a:ext cx="1619250" cy="304800"/>
          </a:xfrm>
          <a:prstGeom prst="rect">
            <a:avLst/>
          </a:prstGeom>
          <a:noFill/>
          <a:ln/>
        </p:spPr>
        <p:txBody>
          <a:bodyPr wrap="square" lIns="0" tIns="0" rIns="0" bIns="0" rtlCol="0" anchor="ctr"/>
          <a:lstStyle/>
          <a:p>
            <a:pPr>
              <a:lnSpc>
                <a:spcPct val="110000"/>
              </a:lnSpc>
            </a:pPr>
            <a:r>
              <a:rPr lang="en-US" sz="1800" b="1" dirty="0">
                <a:solidFill>
                  <a:srgbClr val="1E3A5F"/>
                </a:solidFill>
                <a:latin typeface="Liter" pitchFamily="34" charset="0"/>
                <a:ea typeface="Liter" pitchFamily="34" charset="-122"/>
                <a:cs typeface="Liter" pitchFamily="34" charset="-120"/>
              </a:rPr>
              <a:t>Enjeux majeurs</a:t>
            </a:r>
            <a:endParaRPr lang="en-US" sz="1600" dirty="0"/>
          </a:p>
        </p:txBody>
      </p:sp>
      <p:sp>
        <p:nvSpPr>
          <p:cNvPr id="30" name="Shape 28"/>
          <p:cNvSpPr/>
          <p:nvPr/>
        </p:nvSpPr>
        <p:spPr>
          <a:xfrm>
            <a:off x="6438900" y="2171700"/>
            <a:ext cx="5143500" cy="647700"/>
          </a:xfrm>
          <a:custGeom>
            <a:avLst/>
            <a:gdLst/>
            <a:ahLst/>
            <a:cxnLst/>
            <a:rect l="l" t="t" r="r" b="b"/>
            <a:pathLst>
              <a:path w="5143500" h="647700">
                <a:moveTo>
                  <a:pt x="76202" y="0"/>
                </a:moveTo>
                <a:lnTo>
                  <a:pt x="5067298" y="0"/>
                </a:lnTo>
                <a:cubicBezTo>
                  <a:pt x="5109383" y="0"/>
                  <a:pt x="5143500" y="34117"/>
                  <a:pt x="5143500" y="76202"/>
                </a:cubicBezTo>
                <a:lnTo>
                  <a:pt x="5143500" y="571498"/>
                </a:lnTo>
                <a:cubicBezTo>
                  <a:pt x="5143500" y="613583"/>
                  <a:pt x="5109383" y="647700"/>
                  <a:pt x="5067298" y="647700"/>
                </a:cubicBezTo>
                <a:lnTo>
                  <a:pt x="76202" y="647700"/>
                </a:lnTo>
                <a:cubicBezTo>
                  <a:pt x="34117" y="647700"/>
                  <a:pt x="0" y="613583"/>
                  <a:pt x="0" y="571498"/>
                </a:cubicBezTo>
                <a:lnTo>
                  <a:pt x="0" y="76202"/>
                </a:lnTo>
                <a:cubicBezTo>
                  <a:pt x="0" y="34117"/>
                  <a:pt x="34117" y="0"/>
                  <a:pt x="76202" y="0"/>
                </a:cubicBezTo>
                <a:close/>
              </a:path>
            </a:pathLst>
          </a:custGeom>
          <a:solidFill>
            <a:srgbClr val="1E3A5F">
              <a:alpha val="5098"/>
            </a:srgbClr>
          </a:solidFill>
          <a:ln/>
        </p:spPr>
      </p:sp>
      <p:sp>
        <p:nvSpPr>
          <p:cNvPr id="31" name="Shape 29"/>
          <p:cNvSpPr/>
          <p:nvPr/>
        </p:nvSpPr>
        <p:spPr>
          <a:xfrm>
            <a:off x="6598444" y="2324100"/>
            <a:ext cx="128588" cy="171450"/>
          </a:xfrm>
          <a:custGeom>
            <a:avLst/>
            <a:gdLst/>
            <a:ahLst/>
            <a:cxnLst/>
            <a:rect l="l" t="t" r="r" b="b"/>
            <a:pathLst>
              <a:path w="128588" h="171450">
                <a:moveTo>
                  <a:pt x="64294" y="171450"/>
                </a:moveTo>
                <a:cubicBezTo>
                  <a:pt x="28798" y="171450"/>
                  <a:pt x="0" y="142652"/>
                  <a:pt x="0" y="107156"/>
                </a:cubicBezTo>
                <a:cubicBezTo>
                  <a:pt x="0" y="76617"/>
                  <a:pt x="43599" y="15370"/>
                  <a:pt x="55788" y="-1172"/>
                </a:cubicBezTo>
                <a:cubicBezTo>
                  <a:pt x="57764" y="-3851"/>
                  <a:pt x="60878" y="-5358"/>
                  <a:pt x="64227" y="-5358"/>
                </a:cubicBezTo>
                <a:lnTo>
                  <a:pt x="64361" y="-5358"/>
                </a:lnTo>
                <a:cubicBezTo>
                  <a:pt x="67709" y="-5358"/>
                  <a:pt x="70824" y="-3851"/>
                  <a:pt x="72799" y="-1172"/>
                </a:cubicBezTo>
                <a:cubicBezTo>
                  <a:pt x="84988" y="15370"/>
                  <a:pt x="128588" y="76617"/>
                  <a:pt x="128588" y="107156"/>
                </a:cubicBezTo>
                <a:cubicBezTo>
                  <a:pt x="128588" y="142652"/>
                  <a:pt x="99789" y="171450"/>
                  <a:pt x="64294" y="171450"/>
                </a:cubicBezTo>
                <a:close/>
                <a:moveTo>
                  <a:pt x="37505" y="104477"/>
                </a:moveTo>
                <a:cubicBezTo>
                  <a:pt x="37505" y="100024"/>
                  <a:pt x="33922" y="96441"/>
                  <a:pt x="29468" y="96441"/>
                </a:cubicBezTo>
                <a:cubicBezTo>
                  <a:pt x="25014" y="96441"/>
                  <a:pt x="21431" y="100024"/>
                  <a:pt x="21431" y="104477"/>
                </a:cubicBezTo>
                <a:cubicBezTo>
                  <a:pt x="21431" y="129626"/>
                  <a:pt x="41824" y="150019"/>
                  <a:pt x="66973" y="150019"/>
                </a:cubicBezTo>
                <a:cubicBezTo>
                  <a:pt x="71426" y="150019"/>
                  <a:pt x="75009" y="146436"/>
                  <a:pt x="75009" y="141982"/>
                </a:cubicBezTo>
                <a:cubicBezTo>
                  <a:pt x="75009" y="137528"/>
                  <a:pt x="71426" y="133945"/>
                  <a:pt x="66973" y="133945"/>
                </a:cubicBezTo>
                <a:cubicBezTo>
                  <a:pt x="50698" y="133945"/>
                  <a:pt x="37505" y="120752"/>
                  <a:pt x="37505" y="104477"/>
                </a:cubicBezTo>
                <a:close/>
              </a:path>
            </a:pathLst>
          </a:custGeom>
          <a:solidFill>
            <a:srgbClr val="1E3A5F"/>
          </a:solidFill>
          <a:ln/>
        </p:spPr>
      </p:sp>
      <p:sp>
        <p:nvSpPr>
          <p:cNvPr id="32" name="Text 30"/>
          <p:cNvSpPr/>
          <p:nvPr/>
        </p:nvSpPr>
        <p:spPr>
          <a:xfrm>
            <a:off x="6881813" y="2286000"/>
            <a:ext cx="35337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Gestion des ressources en eau</a:t>
            </a:r>
            <a:endParaRPr lang="en-US" sz="1600" dirty="0"/>
          </a:p>
        </p:txBody>
      </p:sp>
      <p:sp>
        <p:nvSpPr>
          <p:cNvPr id="33" name="Text 31"/>
          <p:cNvSpPr/>
          <p:nvPr/>
        </p:nvSpPr>
        <p:spPr>
          <a:xfrm>
            <a:off x="6881813" y="2514600"/>
            <a:ext cx="352425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Allocation entre usages domestiques, agricoles et industriels</a:t>
            </a:r>
            <a:endParaRPr lang="en-US" sz="1600" dirty="0"/>
          </a:p>
        </p:txBody>
      </p:sp>
      <p:sp>
        <p:nvSpPr>
          <p:cNvPr id="34" name="Shape 32"/>
          <p:cNvSpPr/>
          <p:nvPr/>
        </p:nvSpPr>
        <p:spPr>
          <a:xfrm>
            <a:off x="6438900" y="2933700"/>
            <a:ext cx="5143500" cy="647700"/>
          </a:xfrm>
          <a:custGeom>
            <a:avLst/>
            <a:gdLst/>
            <a:ahLst/>
            <a:cxnLst/>
            <a:rect l="l" t="t" r="r" b="b"/>
            <a:pathLst>
              <a:path w="5143500" h="647700">
                <a:moveTo>
                  <a:pt x="76202" y="0"/>
                </a:moveTo>
                <a:lnTo>
                  <a:pt x="5067298" y="0"/>
                </a:lnTo>
                <a:cubicBezTo>
                  <a:pt x="5109383" y="0"/>
                  <a:pt x="5143500" y="34117"/>
                  <a:pt x="5143500" y="76202"/>
                </a:cubicBezTo>
                <a:lnTo>
                  <a:pt x="5143500" y="571498"/>
                </a:lnTo>
                <a:cubicBezTo>
                  <a:pt x="5143500" y="613583"/>
                  <a:pt x="5109383" y="647700"/>
                  <a:pt x="5067298" y="647700"/>
                </a:cubicBezTo>
                <a:lnTo>
                  <a:pt x="76202" y="647700"/>
                </a:lnTo>
                <a:cubicBezTo>
                  <a:pt x="34117" y="647700"/>
                  <a:pt x="0" y="613583"/>
                  <a:pt x="0" y="571498"/>
                </a:cubicBezTo>
                <a:lnTo>
                  <a:pt x="0" y="76202"/>
                </a:lnTo>
                <a:cubicBezTo>
                  <a:pt x="0" y="34117"/>
                  <a:pt x="34117" y="0"/>
                  <a:pt x="76202" y="0"/>
                </a:cubicBezTo>
                <a:close/>
              </a:path>
            </a:pathLst>
          </a:custGeom>
          <a:solidFill>
            <a:srgbClr val="4A90A4">
              <a:alpha val="5098"/>
            </a:srgbClr>
          </a:solidFill>
          <a:ln/>
        </p:spPr>
      </p:sp>
      <p:sp>
        <p:nvSpPr>
          <p:cNvPr id="35" name="Shape 33"/>
          <p:cNvSpPr/>
          <p:nvPr/>
        </p:nvSpPr>
        <p:spPr>
          <a:xfrm>
            <a:off x="6577013" y="3086100"/>
            <a:ext cx="171450" cy="171450"/>
          </a:xfrm>
          <a:custGeom>
            <a:avLst/>
            <a:gdLst/>
            <a:ahLst/>
            <a:cxnLst/>
            <a:rect l="l" t="t" r="r" b="b"/>
            <a:pathLst>
              <a:path w="171450" h="171450">
                <a:moveTo>
                  <a:pt x="85725" y="0"/>
                </a:moveTo>
                <a:cubicBezTo>
                  <a:pt x="87265" y="0"/>
                  <a:pt x="88806" y="335"/>
                  <a:pt x="90212" y="971"/>
                </a:cubicBezTo>
                <a:lnTo>
                  <a:pt x="153300" y="27727"/>
                </a:lnTo>
                <a:cubicBezTo>
                  <a:pt x="160667" y="30841"/>
                  <a:pt x="166159" y="38107"/>
                  <a:pt x="166126" y="46881"/>
                </a:cubicBezTo>
                <a:cubicBezTo>
                  <a:pt x="165958" y="80099"/>
                  <a:pt x="152296" y="140877"/>
                  <a:pt x="94599" y="168503"/>
                </a:cubicBezTo>
                <a:cubicBezTo>
                  <a:pt x="89007" y="171182"/>
                  <a:pt x="82510" y="171182"/>
                  <a:pt x="76918" y="168503"/>
                </a:cubicBezTo>
                <a:cubicBezTo>
                  <a:pt x="19188" y="140877"/>
                  <a:pt x="5559" y="80099"/>
                  <a:pt x="5391" y="46881"/>
                </a:cubicBezTo>
                <a:cubicBezTo>
                  <a:pt x="5358" y="38107"/>
                  <a:pt x="10850" y="30841"/>
                  <a:pt x="18217" y="27727"/>
                </a:cubicBezTo>
                <a:lnTo>
                  <a:pt x="81271" y="971"/>
                </a:lnTo>
                <a:cubicBezTo>
                  <a:pt x="82678" y="335"/>
                  <a:pt x="84185" y="0"/>
                  <a:pt x="85725" y="0"/>
                </a:cubicBezTo>
                <a:close/>
                <a:moveTo>
                  <a:pt x="85725" y="22369"/>
                </a:moveTo>
                <a:lnTo>
                  <a:pt x="85725" y="148981"/>
                </a:lnTo>
                <a:cubicBezTo>
                  <a:pt x="131936" y="126612"/>
                  <a:pt x="144360" y="77052"/>
                  <a:pt x="144661" y="47383"/>
                </a:cubicBezTo>
                <a:lnTo>
                  <a:pt x="85725" y="22402"/>
                </a:lnTo>
                <a:lnTo>
                  <a:pt x="85725" y="22402"/>
                </a:lnTo>
                <a:close/>
              </a:path>
            </a:pathLst>
          </a:custGeom>
          <a:solidFill>
            <a:srgbClr val="4A90A4"/>
          </a:solidFill>
          <a:ln/>
        </p:spPr>
      </p:sp>
      <p:sp>
        <p:nvSpPr>
          <p:cNvPr id="36" name="Text 34"/>
          <p:cNvSpPr/>
          <p:nvPr/>
        </p:nvSpPr>
        <p:spPr>
          <a:xfrm>
            <a:off x="6881813" y="3048000"/>
            <a:ext cx="22383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Protection contre les inondations</a:t>
            </a:r>
            <a:endParaRPr lang="en-US" sz="1600" dirty="0"/>
          </a:p>
        </p:txBody>
      </p:sp>
      <p:sp>
        <p:nvSpPr>
          <p:cNvPr id="37" name="Text 35"/>
          <p:cNvSpPr/>
          <p:nvPr/>
        </p:nvSpPr>
        <p:spPr>
          <a:xfrm>
            <a:off x="6881813" y="3276600"/>
            <a:ext cx="222885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Sécurité des populations et des biens</a:t>
            </a:r>
            <a:endParaRPr lang="en-US" sz="1600" dirty="0"/>
          </a:p>
        </p:txBody>
      </p:sp>
      <p:sp>
        <p:nvSpPr>
          <p:cNvPr id="38" name="Shape 36"/>
          <p:cNvSpPr/>
          <p:nvPr/>
        </p:nvSpPr>
        <p:spPr>
          <a:xfrm>
            <a:off x="6438900" y="3695700"/>
            <a:ext cx="5143500" cy="647700"/>
          </a:xfrm>
          <a:custGeom>
            <a:avLst/>
            <a:gdLst/>
            <a:ahLst/>
            <a:cxnLst/>
            <a:rect l="l" t="t" r="r" b="b"/>
            <a:pathLst>
              <a:path w="5143500" h="647700">
                <a:moveTo>
                  <a:pt x="76202" y="0"/>
                </a:moveTo>
                <a:lnTo>
                  <a:pt x="5067298" y="0"/>
                </a:lnTo>
                <a:cubicBezTo>
                  <a:pt x="5109383" y="0"/>
                  <a:pt x="5143500" y="34117"/>
                  <a:pt x="5143500" y="76202"/>
                </a:cubicBezTo>
                <a:lnTo>
                  <a:pt x="5143500" y="571498"/>
                </a:lnTo>
                <a:cubicBezTo>
                  <a:pt x="5143500" y="613583"/>
                  <a:pt x="5109383" y="647700"/>
                  <a:pt x="5067298" y="647700"/>
                </a:cubicBezTo>
                <a:lnTo>
                  <a:pt x="76202" y="647700"/>
                </a:lnTo>
                <a:cubicBezTo>
                  <a:pt x="34117" y="647700"/>
                  <a:pt x="0" y="613583"/>
                  <a:pt x="0" y="571498"/>
                </a:cubicBezTo>
                <a:lnTo>
                  <a:pt x="0" y="76202"/>
                </a:lnTo>
                <a:cubicBezTo>
                  <a:pt x="0" y="34117"/>
                  <a:pt x="34117" y="0"/>
                  <a:pt x="76202" y="0"/>
                </a:cubicBezTo>
                <a:close/>
              </a:path>
            </a:pathLst>
          </a:custGeom>
          <a:solidFill>
            <a:srgbClr val="2E7D32">
              <a:alpha val="5098"/>
            </a:srgbClr>
          </a:solidFill>
          <a:ln/>
        </p:spPr>
      </p:sp>
      <p:sp>
        <p:nvSpPr>
          <p:cNvPr id="39" name="Shape 37"/>
          <p:cNvSpPr/>
          <p:nvPr/>
        </p:nvSpPr>
        <p:spPr>
          <a:xfrm>
            <a:off x="6577013" y="3848100"/>
            <a:ext cx="171450" cy="171450"/>
          </a:xfrm>
          <a:custGeom>
            <a:avLst/>
            <a:gdLst/>
            <a:ahLst/>
            <a:cxnLst/>
            <a:rect l="l" t="t" r="r" b="b"/>
            <a:pathLst>
              <a:path w="171450" h="171450">
                <a:moveTo>
                  <a:pt x="157821" y="2244"/>
                </a:moveTo>
                <a:cubicBezTo>
                  <a:pt x="159964" y="201"/>
                  <a:pt x="163078" y="-536"/>
                  <a:pt x="165958" y="402"/>
                </a:cubicBezTo>
                <a:cubicBezTo>
                  <a:pt x="169240" y="1507"/>
                  <a:pt x="171450" y="4588"/>
                  <a:pt x="171450" y="8037"/>
                </a:cubicBezTo>
                <a:lnTo>
                  <a:pt x="171450" y="70623"/>
                </a:lnTo>
                <a:cubicBezTo>
                  <a:pt x="171450" y="114557"/>
                  <a:pt x="135251" y="150019"/>
                  <a:pt x="91485" y="150019"/>
                </a:cubicBezTo>
                <a:cubicBezTo>
                  <a:pt x="65700" y="150019"/>
                  <a:pt x="43465" y="133443"/>
                  <a:pt x="35395" y="110270"/>
                </a:cubicBezTo>
                <a:cubicBezTo>
                  <a:pt x="23541" y="120584"/>
                  <a:pt x="16073" y="135754"/>
                  <a:pt x="16073" y="152698"/>
                </a:cubicBezTo>
                <a:cubicBezTo>
                  <a:pt x="16073" y="157151"/>
                  <a:pt x="12490" y="160734"/>
                  <a:pt x="8037" y="160734"/>
                </a:cubicBezTo>
                <a:cubicBezTo>
                  <a:pt x="3583" y="160734"/>
                  <a:pt x="0" y="157151"/>
                  <a:pt x="0" y="152698"/>
                </a:cubicBezTo>
                <a:cubicBezTo>
                  <a:pt x="0" y="127616"/>
                  <a:pt x="12792" y="105515"/>
                  <a:pt x="32180" y="92523"/>
                </a:cubicBezTo>
                <a:cubicBezTo>
                  <a:pt x="44001" y="84620"/>
                  <a:pt x="58099" y="80367"/>
                  <a:pt x="72330" y="80367"/>
                </a:cubicBezTo>
                <a:lnTo>
                  <a:pt x="99120" y="80367"/>
                </a:lnTo>
                <a:cubicBezTo>
                  <a:pt x="103573" y="80367"/>
                  <a:pt x="107156" y="76784"/>
                  <a:pt x="107156" y="72330"/>
                </a:cubicBezTo>
                <a:cubicBezTo>
                  <a:pt x="107156" y="67877"/>
                  <a:pt x="103573" y="64294"/>
                  <a:pt x="99120" y="64294"/>
                </a:cubicBezTo>
                <a:lnTo>
                  <a:pt x="72330" y="64294"/>
                </a:lnTo>
                <a:cubicBezTo>
                  <a:pt x="59036" y="64294"/>
                  <a:pt x="46446" y="67241"/>
                  <a:pt x="35161" y="72498"/>
                </a:cubicBezTo>
                <a:cubicBezTo>
                  <a:pt x="42963" y="49057"/>
                  <a:pt x="65030" y="32147"/>
                  <a:pt x="91083" y="32147"/>
                </a:cubicBezTo>
                <a:cubicBezTo>
                  <a:pt x="113318" y="32147"/>
                  <a:pt x="129860" y="24746"/>
                  <a:pt x="140877" y="17413"/>
                </a:cubicBezTo>
                <a:cubicBezTo>
                  <a:pt x="147306" y="13127"/>
                  <a:pt x="152765" y="8003"/>
                  <a:pt x="157855" y="2244"/>
                </a:cubicBezTo>
                <a:close/>
              </a:path>
            </a:pathLst>
          </a:custGeom>
          <a:solidFill>
            <a:srgbClr val="2E7D32"/>
          </a:solidFill>
          <a:ln/>
        </p:spPr>
      </p:sp>
      <p:sp>
        <p:nvSpPr>
          <p:cNvPr id="40" name="Text 38"/>
          <p:cNvSpPr/>
          <p:nvPr/>
        </p:nvSpPr>
        <p:spPr>
          <a:xfrm>
            <a:off x="6881813" y="3810000"/>
            <a:ext cx="2190750"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Préservation des écosystèmes</a:t>
            </a:r>
            <a:endParaRPr lang="en-US" sz="1600" dirty="0"/>
          </a:p>
        </p:txBody>
      </p:sp>
      <p:sp>
        <p:nvSpPr>
          <p:cNvPr id="41" name="Text 39"/>
          <p:cNvSpPr/>
          <p:nvPr/>
        </p:nvSpPr>
        <p:spPr>
          <a:xfrm>
            <a:off x="6881813" y="4038600"/>
            <a:ext cx="2181225"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Maintien de la biodiversité aquatique</a:t>
            </a:r>
            <a:endParaRPr lang="en-US" sz="1600" dirty="0"/>
          </a:p>
        </p:txBody>
      </p:sp>
      <p:sp>
        <p:nvSpPr>
          <p:cNvPr id="42" name="Shape 40"/>
          <p:cNvSpPr/>
          <p:nvPr/>
        </p:nvSpPr>
        <p:spPr>
          <a:xfrm>
            <a:off x="6438900" y="4457700"/>
            <a:ext cx="5143500" cy="647700"/>
          </a:xfrm>
          <a:custGeom>
            <a:avLst/>
            <a:gdLst/>
            <a:ahLst/>
            <a:cxnLst/>
            <a:rect l="l" t="t" r="r" b="b"/>
            <a:pathLst>
              <a:path w="5143500" h="647700">
                <a:moveTo>
                  <a:pt x="76202" y="0"/>
                </a:moveTo>
                <a:lnTo>
                  <a:pt x="5067298" y="0"/>
                </a:lnTo>
                <a:cubicBezTo>
                  <a:pt x="5109383" y="0"/>
                  <a:pt x="5143500" y="34117"/>
                  <a:pt x="5143500" y="76202"/>
                </a:cubicBezTo>
                <a:lnTo>
                  <a:pt x="5143500" y="571498"/>
                </a:lnTo>
                <a:cubicBezTo>
                  <a:pt x="5143500" y="613583"/>
                  <a:pt x="5109383" y="647700"/>
                  <a:pt x="5067298" y="647700"/>
                </a:cubicBezTo>
                <a:lnTo>
                  <a:pt x="76202" y="647700"/>
                </a:lnTo>
                <a:cubicBezTo>
                  <a:pt x="34117" y="647700"/>
                  <a:pt x="0" y="613583"/>
                  <a:pt x="0" y="571498"/>
                </a:cubicBezTo>
                <a:lnTo>
                  <a:pt x="0" y="76202"/>
                </a:lnTo>
                <a:cubicBezTo>
                  <a:pt x="0" y="34117"/>
                  <a:pt x="34117" y="0"/>
                  <a:pt x="76202" y="0"/>
                </a:cubicBezTo>
                <a:close/>
              </a:path>
            </a:pathLst>
          </a:custGeom>
          <a:solidFill>
            <a:srgbClr val="1E3A5F">
              <a:alpha val="5098"/>
            </a:srgbClr>
          </a:solidFill>
          <a:ln/>
        </p:spPr>
      </p:sp>
      <p:sp>
        <p:nvSpPr>
          <p:cNvPr id="43" name="Shape 41"/>
          <p:cNvSpPr/>
          <p:nvPr/>
        </p:nvSpPr>
        <p:spPr>
          <a:xfrm>
            <a:off x="6555581" y="4610100"/>
            <a:ext cx="214313" cy="171450"/>
          </a:xfrm>
          <a:custGeom>
            <a:avLst/>
            <a:gdLst/>
            <a:ahLst/>
            <a:cxnLst/>
            <a:rect l="l" t="t" r="r" b="b"/>
            <a:pathLst>
              <a:path w="214313" h="171450">
                <a:moveTo>
                  <a:pt x="91083" y="0"/>
                </a:moveTo>
                <a:cubicBezTo>
                  <a:pt x="82209" y="0"/>
                  <a:pt x="75009" y="7200"/>
                  <a:pt x="75009" y="16073"/>
                </a:cubicBezTo>
                <a:lnTo>
                  <a:pt x="75009" y="21431"/>
                </a:lnTo>
                <a:lnTo>
                  <a:pt x="69652" y="21431"/>
                </a:lnTo>
                <a:cubicBezTo>
                  <a:pt x="54851" y="21431"/>
                  <a:pt x="42863" y="33419"/>
                  <a:pt x="42863" y="48220"/>
                </a:cubicBezTo>
                <a:lnTo>
                  <a:pt x="42863" y="84653"/>
                </a:lnTo>
                <a:lnTo>
                  <a:pt x="35629" y="87533"/>
                </a:lnTo>
                <a:cubicBezTo>
                  <a:pt x="30673" y="89509"/>
                  <a:pt x="28095" y="95034"/>
                  <a:pt x="29803" y="100091"/>
                </a:cubicBezTo>
                <a:cubicBezTo>
                  <a:pt x="33285" y="110572"/>
                  <a:pt x="38777" y="119948"/>
                  <a:pt x="45776" y="127918"/>
                </a:cubicBezTo>
                <a:cubicBezTo>
                  <a:pt x="52507" y="124837"/>
                  <a:pt x="59740" y="123263"/>
                  <a:pt x="66973" y="123230"/>
                </a:cubicBezTo>
                <a:cubicBezTo>
                  <a:pt x="78057" y="123163"/>
                  <a:pt x="89174" y="126645"/>
                  <a:pt x="98584" y="133744"/>
                </a:cubicBezTo>
                <a:lnTo>
                  <a:pt x="99120" y="134146"/>
                </a:lnTo>
                <a:lnTo>
                  <a:pt x="99120" y="62151"/>
                </a:lnTo>
                <a:lnTo>
                  <a:pt x="64294" y="76081"/>
                </a:lnTo>
                <a:lnTo>
                  <a:pt x="64294" y="48220"/>
                </a:lnTo>
                <a:cubicBezTo>
                  <a:pt x="64294" y="45274"/>
                  <a:pt x="66705" y="42862"/>
                  <a:pt x="69652" y="42862"/>
                </a:cubicBezTo>
                <a:lnTo>
                  <a:pt x="144661" y="42862"/>
                </a:lnTo>
                <a:cubicBezTo>
                  <a:pt x="147608" y="42862"/>
                  <a:pt x="150019" y="45274"/>
                  <a:pt x="150019" y="48220"/>
                </a:cubicBezTo>
                <a:lnTo>
                  <a:pt x="150019" y="76081"/>
                </a:lnTo>
                <a:lnTo>
                  <a:pt x="115193" y="62151"/>
                </a:lnTo>
                <a:lnTo>
                  <a:pt x="115193" y="134146"/>
                </a:lnTo>
                <a:lnTo>
                  <a:pt x="115729" y="133744"/>
                </a:lnTo>
                <a:cubicBezTo>
                  <a:pt x="124937" y="126813"/>
                  <a:pt x="135787" y="123297"/>
                  <a:pt x="146670" y="123230"/>
                </a:cubicBezTo>
                <a:cubicBezTo>
                  <a:pt x="154138" y="123196"/>
                  <a:pt x="161605" y="124737"/>
                  <a:pt x="168537" y="127918"/>
                </a:cubicBezTo>
                <a:cubicBezTo>
                  <a:pt x="175535" y="119982"/>
                  <a:pt x="181027" y="110572"/>
                  <a:pt x="184510" y="100091"/>
                </a:cubicBezTo>
                <a:cubicBezTo>
                  <a:pt x="186184" y="95001"/>
                  <a:pt x="183639" y="89509"/>
                  <a:pt x="178683" y="87533"/>
                </a:cubicBezTo>
                <a:lnTo>
                  <a:pt x="171450" y="84653"/>
                </a:lnTo>
                <a:lnTo>
                  <a:pt x="171450" y="48220"/>
                </a:lnTo>
                <a:cubicBezTo>
                  <a:pt x="171450" y="33419"/>
                  <a:pt x="159462" y="21431"/>
                  <a:pt x="144661" y="21431"/>
                </a:cubicBezTo>
                <a:lnTo>
                  <a:pt x="139303" y="21431"/>
                </a:lnTo>
                <a:lnTo>
                  <a:pt x="139303" y="16073"/>
                </a:lnTo>
                <a:cubicBezTo>
                  <a:pt x="139303" y="7200"/>
                  <a:pt x="132104" y="0"/>
                  <a:pt x="123230" y="0"/>
                </a:cubicBezTo>
                <a:lnTo>
                  <a:pt x="91083" y="0"/>
                </a:lnTo>
                <a:close/>
                <a:moveTo>
                  <a:pt x="135084" y="159428"/>
                </a:moveTo>
                <a:cubicBezTo>
                  <a:pt x="142216" y="154037"/>
                  <a:pt x="151794" y="154037"/>
                  <a:pt x="158926" y="159428"/>
                </a:cubicBezTo>
                <a:cubicBezTo>
                  <a:pt x="165289" y="164250"/>
                  <a:pt x="172957" y="168872"/>
                  <a:pt x="181429" y="170579"/>
                </a:cubicBezTo>
                <a:cubicBezTo>
                  <a:pt x="190303" y="172388"/>
                  <a:pt x="199612" y="170847"/>
                  <a:pt x="208452" y="164183"/>
                </a:cubicBezTo>
                <a:cubicBezTo>
                  <a:pt x="212002" y="161505"/>
                  <a:pt x="212705" y="156482"/>
                  <a:pt x="210026" y="152932"/>
                </a:cubicBezTo>
                <a:cubicBezTo>
                  <a:pt x="207347" y="149383"/>
                  <a:pt x="202324" y="148679"/>
                  <a:pt x="198775" y="151358"/>
                </a:cubicBezTo>
                <a:cubicBezTo>
                  <a:pt x="193785" y="155109"/>
                  <a:pt x="189198" y="155745"/>
                  <a:pt x="184610" y="154807"/>
                </a:cubicBezTo>
                <a:cubicBezTo>
                  <a:pt x="179621" y="153803"/>
                  <a:pt x="174263" y="150822"/>
                  <a:pt x="168604" y="146570"/>
                </a:cubicBezTo>
                <a:cubicBezTo>
                  <a:pt x="155745" y="136859"/>
                  <a:pt x="138299" y="136859"/>
                  <a:pt x="125406" y="146570"/>
                </a:cubicBezTo>
                <a:cubicBezTo>
                  <a:pt x="117370" y="152631"/>
                  <a:pt x="111777" y="155377"/>
                  <a:pt x="107156" y="155377"/>
                </a:cubicBezTo>
                <a:cubicBezTo>
                  <a:pt x="102535" y="155377"/>
                  <a:pt x="96943" y="152631"/>
                  <a:pt x="88906" y="146570"/>
                </a:cubicBezTo>
                <a:cubicBezTo>
                  <a:pt x="76047" y="136859"/>
                  <a:pt x="58601" y="136859"/>
                  <a:pt x="45709" y="146570"/>
                </a:cubicBezTo>
                <a:cubicBezTo>
                  <a:pt x="38476" y="152028"/>
                  <a:pt x="31879" y="155209"/>
                  <a:pt x="25985" y="155176"/>
                </a:cubicBezTo>
                <a:cubicBezTo>
                  <a:pt x="22771" y="155142"/>
                  <a:pt x="19322" y="154171"/>
                  <a:pt x="15538" y="151325"/>
                </a:cubicBezTo>
                <a:cubicBezTo>
                  <a:pt x="11988" y="148646"/>
                  <a:pt x="6965" y="149349"/>
                  <a:pt x="4286" y="152899"/>
                </a:cubicBezTo>
                <a:cubicBezTo>
                  <a:pt x="1607" y="156448"/>
                  <a:pt x="2344" y="161505"/>
                  <a:pt x="5894" y="164183"/>
                </a:cubicBezTo>
                <a:cubicBezTo>
                  <a:pt x="12289" y="169005"/>
                  <a:pt x="19087" y="171216"/>
                  <a:pt x="25918" y="171249"/>
                </a:cubicBezTo>
                <a:cubicBezTo>
                  <a:pt x="37270" y="171316"/>
                  <a:pt x="47450" y="165422"/>
                  <a:pt x="55420" y="159428"/>
                </a:cubicBezTo>
                <a:cubicBezTo>
                  <a:pt x="62552" y="154037"/>
                  <a:pt x="72130" y="154037"/>
                  <a:pt x="79262" y="159428"/>
                </a:cubicBezTo>
                <a:cubicBezTo>
                  <a:pt x="87366" y="165556"/>
                  <a:pt x="96775" y="171450"/>
                  <a:pt x="107190" y="171450"/>
                </a:cubicBezTo>
                <a:cubicBezTo>
                  <a:pt x="117604" y="171450"/>
                  <a:pt x="126980" y="165523"/>
                  <a:pt x="135117" y="159428"/>
                </a:cubicBezTo>
                <a:close/>
              </a:path>
            </a:pathLst>
          </a:custGeom>
          <a:solidFill>
            <a:srgbClr val="1E3A5F"/>
          </a:solidFill>
          <a:ln/>
        </p:spPr>
      </p:sp>
      <p:sp>
        <p:nvSpPr>
          <p:cNvPr id="44" name="Text 42"/>
          <p:cNvSpPr/>
          <p:nvPr/>
        </p:nvSpPr>
        <p:spPr>
          <a:xfrm>
            <a:off x="6881813" y="4572000"/>
            <a:ext cx="229552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Navigabilité</a:t>
            </a:r>
            <a:endParaRPr lang="en-US" sz="1600" dirty="0"/>
          </a:p>
        </p:txBody>
      </p:sp>
      <p:sp>
        <p:nvSpPr>
          <p:cNvPr id="45" name="Text 43"/>
          <p:cNvSpPr/>
          <p:nvPr/>
        </p:nvSpPr>
        <p:spPr>
          <a:xfrm>
            <a:off x="6881813" y="4800600"/>
            <a:ext cx="228600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Aménagement pour le transport fluvial</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81000" y="476250"/>
            <a:ext cx="381000" cy="38100"/>
          </a:xfrm>
          <a:custGeom>
            <a:avLst/>
            <a:gdLst/>
            <a:ahLst/>
            <a:cxnLst/>
            <a:rect l="l" t="t" r="r" b="b"/>
            <a:pathLst>
              <a:path w="381000" h="38100">
                <a:moveTo>
                  <a:pt x="0" y="0"/>
                </a:moveTo>
                <a:lnTo>
                  <a:pt x="381000" y="0"/>
                </a:lnTo>
                <a:lnTo>
                  <a:pt x="381000" y="38100"/>
                </a:lnTo>
                <a:lnTo>
                  <a:pt x="0" y="38100"/>
                </a:lnTo>
                <a:lnTo>
                  <a:pt x="0" y="0"/>
                </a:lnTo>
                <a:close/>
              </a:path>
            </a:pathLst>
          </a:custGeom>
          <a:solidFill>
            <a:srgbClr val="2E7D32"/>
          </a:solidFill>
          <a:ln/>
        </p:spPr>
      </p:sp>
      <p:sp>
        <p:nvSpPr>
          <p:cNvPr id="3" name="Text 1"/>
          <p:cNvSpPr/>
          <p:nvPr/>
        </p:nvSpPr>
        <p:spPr>
          <a:xfrm>
            <a:off x="876300" y="381000"/>
            <a:ext cx="1962150" cy="228600"/>
          </a:xfrm>
          <a:prstGeom prst="rect">
            <a:avLst/>
          </a:prstGeom>
          <a:noFill/>
          <a:ln/>
        </p:spPr>
        <p:txBody>
          <a:bodyPr wrap="square" lIns="0" tIns="0" rIns="0" bIns="0" rtlCol="0" anchor="ctr"/>
          <a:lstStyle/>
          <a:p>
            <a:pPr>
              <a:lnSpc>
                <a:spcPct val="130000"/>
              </a:lnSpc>
            </a:pPr>
            <a:r>
              <a:rPr lang="en-US" sz="1200" b="1" kern="0" spc="60" dirty="0">
                <a:solidFill>
                  <a:srgbClr val="4A90A4"/>
                </a:solidFill>
                <a:latin typeface="Quattrocento Sans" pitchFamily="34" charset="0"/>
                <a:ea typeface="Quattrocento Sans" pitchFamily="34" charset="-122"/>
                <a:cs typeface="Quattrocento Sans" pitchFamily="34" charset="-120"/>
              </a:rPr>
              <a:t>Morphologie Fluviale</a:t>
            </a:r>
            <a:endParaRPr lang="en-US" sz="1600" dirty="0"/>
          </a:p>
        </p:txBody>
      </p:sp>
      <p:sp>
        <p:nvSpPr>
          <p:cNvPr id="4" name="Text 2"/>
          <p:cNvSpPr/>
          <p:nvPr/>
        </p:nvSpPr>
        <p:spPr>
          <a:xfrm>
            <a:off x="381000" y="723900"/>
            <a:ext cx="1160145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Caractéristiques du milieu fluvial</a:t>
            </a:r>
            <a:endParaRPr lang="en-US" sz="1600" dirty="0"/>
          </a:p>
        </p:txBody>
      </p:sp>
      <p:sp>
        <p:nvSpPr>
          <p:cNvPr id="5" name="Shape 3"/>
          <p:cNvSpPr/>
          <p:nvPr/>
        </p:nvSpPr>
        <p:spPr>
          <a:xfrm>
            <a:off x="381000" y="1257300"/>
            <a:ext cx="7553325" cy="3162300"/>
          </a:xfrm>
          <a:custGeom>
            <a:avLst/>
            <a:gdLst/>
            <a:ahLst/>
            <a:cxnLst/>
            <a:rect l="l" t="t" r="r" b="b"/>
            <a:pathLst>
              <a:path w="7553325" h="3162300">
                <a:moveTo>
                  <a:pt x="114286" y="0"/>
                </a:moveTo>
                <a:lnTo>
                  <a:pt x="7439039" y="0"/>
                </a:lnTo>
                <a:cubicBezTo>
                  <a:pt x="7502158" y="0"/>
                  <a:pt x="7553325" y="51167"/>
                  <a:pt x="7553325" y="114286"/>
                </a:cubicBezTo>
                <a:lnTo>
                  <a:pt x="7553325" y="3048014"/>
                </a:lnTo>
                <a:cubicBezTo>
                  <a:pt x="7553325" y="3111133"/>
                  <a:pt x="7502158" y="3162300"/>
                  <a:pt x="7439039" y="3162300"/>
                </a:cubicBezTo>
                <a:lnTo>
                  <a:pt x="114286" y="3162300"/>
                </a:lnTo>
                <a:cubicBezTo>
                  <a:pt x="51167" y="3162300"/>
                  <a:pt x="0" y="3111133"/>
                  <a:pt x="0" y="3048014"/>
                </a:cubicBezTo>
                <a:lnTo>
                  <a:pt x="0" y="114286"/>
                </a:lnTo>
                <a:cubicBezTo>
                  <a:pt x="0" y="51210"/>
                  <a:pt x="51210" y="0"/>
                  <a:pt x="114286" y="0"/>
                </a:cubicBezTo>
                <a:close/>
              </a:path>
            </a:pathLst>
          </a:custGeom>
          <a:solidFill>
            <a:srgbClr val="FFFFFF"/>
          </a:solidFill>
          <a:ln/>
          <a:effectLst>
            <a:outerShdw blurRad="142875" dist="95250" dir="5400000" algn="bl" rotWithShape="0">
              <a:srgbClr val="000000">
                <a:alpha val="10196"/>
              </a:srgbClr>
            </a:outerShdw>
          </a:effectLst>
        </p:spPr>
      </p:sp>
      <p:sp>
        <p:nvSpPr>
          <p:cNvPr id="6" name="Shape 4"/>
          <p:cNvSpPr/>
          <p:nvPr/>
        </p:nvSpPr>
        <p:spPr>
          <a:xfrm>
            <a:off x="595313" y="1485900"/>
            <a:ext cx="190500" cy="190500"/>
          </a:xfrm>
          <a:custGeom>
            <a:avLst/>
            <a:gdLst/>
            <a:ahLst/>
            <a:cxnLst/>
            <a:rect l="l" t="t" r="r" b="b"/>
            <a:pathLst>
              <a:path w="190500" h="190500">
                <a:moveTo>
                  <a:pt x="86506" y="1935"/>
                </a:moveTo>
                <a:cubicBezTo>
                  <a:pt x="92050" y="-633"/>
                  <a:pt x="98450" y="-633"/>
                  <a:pt x="103994" y="1935"/>
                </a:cubicBezTo>
                <a:lnTo>
                  <a:pt x="185328" y="39514"/>
                </a:lnTo>
                <a:cubicBezTo>
                  <a:pt x="188491" y="40965"/>
                  <a:pt x="190500" y="44128"/>
                  <a:pt x="190500" y="47625"/>
                </a:cubicBezTo>
                <a:cubicBezTo>
                  <a:pt x="190500" y="51122"/>
                  <a:pt x="188491" y="54285"/>
                  <a:pt x="185328" y="55736"/>
                </a:cubicBezTo>
                <a:lnTo>
                  <a:pt x="103994" y="93315"/>
                </a:lnTo>
                <a:cubicBezTo>
                  <a:pt x="98450" y="95883"/>
                  <a:pt x="92050" y="95883"/>
                  <a:pt x="86506" y="93315"/>
                </a:cubicBezTo>
                <a:lnTo>
                  <a:pt x="5172" y="55736"/>
                </a:lnTo>
                <a:cubicBezTo>
                  <a:pt x="2009" y="54248"/>
                  <a:pt x="0" y="51085"/>
                  <a:pt x="0" y="47625"/>
                </a:cubicBezTo>
                <a:cubicBezTo>
                  <a:pt x="0" y="44165"/>
                  <a:pt x="2009" y="40965"/>
                  <a:pt x="5172" y="39514"/>
                </a:cubicBezTo>
                <a:lnTo>
                  <a:pt x="86506" y="1935"/>
                </a:lnTo>
                <a:close/>
                <a:moveTo>
                  <a:pt x="17897" y="81260"/>
                </a:moveTo>
                <a:lnTo>
                  <a:pt x="79028" y="109500"/>
                </a:lnTo>
                <a:cubicBezTo>
                  <a:pt x="89334" y="114263"/>
                  <a:pt x="101203" y="114263"/>
                  <a:pt x="111509" y="109500"/>
                </a:cubicBezTo>
                <a:lnTo>
                  <a:pt x="172641" y="81260"/>
                </a:lnTo>
                <a:lnTo>
                  <a:pt x="185328" y="87139"/>
                </a:lnTo>
                <a:cubicBezTo>
                  <a:pt x="188491" y="88590"/>
                  <a:pt x="190500" y="91753"/>
                  <a:pt x="190500" y="95250"/>
                </a:cubicBezTo>
                <a:cubicBezTo>
                  <a:pt x="190500" y="98747"/>
                  <a:pt x="188491" y="101910"/>
                  <a:pt x="185328" y="103361"/>
                </a:cubicBezTo>
                <a:lnTo>
                  <a:pt x="103994" y="140940"/>
                </a:lnTo>
                <a:cubicBezTo>
                  <a:pt x="98450" y="143508"/>
                  <a:pt x="92050" y="143508"/>
                  <a:pt x="86506" y="140940"/>
                </a:cubicBezTo>
                <a:lnTo>
                  <a:pt x="5172" y="103361"/>
                </a:lnTo>
                <a:cubicBezTo>
                  <a:pt x="2009" y="101873"/>
                  <a:pt x="0" y="98710"/>
                  <a:pt x="0" y="95250"/>
                </a:cubicBezTo>
                <a:cubicBezTo>
                  <a:pt x="0" y="91790"/>
                  <a:pt x="2009" y="88590"/>
                  <a:pt x="5172" y="87139"/>
                </a:cubicBezTo>
                <a:lnTo>
                  <a:pt x="17859" y="81260"/>
                </a:lnTo>
                <a:close/>
                <a:moveTo>
                  <a:pt x="5172" y="134764"/>
                </a:moveTo>
                <a:lnTo>
                  <a:pt x="17859" y="128885"/>
                </a:lnTo>
                <a:lnTo>
                  <a:pt x="78991" y="157125"/>
                </a:lnTo>
                <a:cubicBezTo>
                  <a:pt x="89297" y="161888"/>
                  <a:pt x="101166" y="161888"/>
                  <a:pt x="111472" y="157125"/>
                </a:cubicBezTo>
                <a:lnTo>
                  <a:pt x="172603" y="128885"/>
                </a:lnTo>
                <a:lnTo>
                  <a:pt x="185291" y="134764"/>
                </a:lnTo>
                <a:cubicBezTo>
                  <a:pt x="188454" y="136215"/>
                  <a:pt x="190463" y="139378"/>
                  <a:pt x="190463" y="142875"/>
                </a:cubicBezTo>
                <a:cubicBezTo>
                  <a:pt x="190463" y="146372"/>
                  <a:pt x="188454" y="149535"/>
                  <a:pt x="185291" y="150986"/>
                </a:cubicBezTo>
                <a:lnTo>
                  <a:pt x="103956" y="188565"/>
                </a:lnTo>
                <a:cubicBezTo>
                  <a:pt x="98413" y="191133"/>
                  <a:pt x="92013" y="191133"/>
                  <a:pt x="86469" y="188565"/>
                </a:cubicBezTo>
                <a:lnTo>
                  <a:pt x="5172" y="150986"/>
                </a:lnTo>
                <a:cubicBezTo>
                  <a:pt x="2009" y="149498"/>
                  <a:pt x="0" y="146335"/>
                  <a:pt x="0" y="142875"/>
                </a:cubicBezTo>
                <a:cubicBezTo>
                  <a:pt x="0" y="139415"/>
                  <a:pt x="2009" y="136215"/>
                  <a:pt x="5172" y="134764"/>
                </a:cubicBezTo>
                <a:close/>
              </a:path>
            </a:pathLst>
          </a:custGeom>
          <a:solidFill>
            <a:srgbClr val="4A90A4"/>
          </a:solidFill>
          <a:ln/>
        </p:spPr>
      </p:sp>
      <p:sp>
        <p:nvSpPr>
          <p:cNvPr id="7" name="Text 5"/>
          <p:cNvSpPr/>
          <p:nvPr/>
        </p:nvSpPr>
        <p:spPr>
          <a:xfrm>
            <a:off x="809625" y="1447800"/>
            <a:ext cx="70294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Éléments constitutifs du système fluvial</a:t>
            </a:r>
            <a:endParaRPr lang="en-US" sz="1600" dirty="0"/>
          </a:p>
        </p:txBody>
      </p:sp>
      <p:sp>
        <p:nvSpPr>
          <p:cNvPr id="8" name="Shape 6"/>
          <p:cNvSpPr/>
          <p:nvPr/>
        </p:nvSpPr>
        <p:spPr>
          <a:xfrm>
            <a:off x="571500" y="1866900"/>
            <a:ext cx="3514725" cy="838200"/>
          </a:xfrm>
          <a:custGeom>
            <a:avLst/>
            <a:gdLst/>
            <a:ahLst/>
            <a:cxnLst/>
            <a:rect l="l" t="t" r="r" b="b"/>
            <a:pathLst>
              <a:path w="3514725" h="838200">
                <a:moveTo>
                  <a:pt x="76201" y="0"/>
                </a:moveTo>
                <a:lnTo>
                  <a:pt x="3438524" y="0"/>
                </a:lnTo>
                <a:cubicBezTo>
                  <a:pt x="3480609" y="0"/>
                  <a:pt x="3514725" y="34116"/>
                  <a:pt x="3514725" y="76201"/>
                </a:cubicBezTo>
                <a:lnTo>
                  <a:pt x="3514725" y="761999"/>
                </a:lnTo>
                <a:cubicBezTo>
                  <a:pt x="3514725" y="804084"/>
                  <a:pt x="3480609" y="838200"/>
                  <a:pt x="3438524" y="838200"/>
                </a:cubicBezTo>
                <a:lnTo>
                  <a:pt x="76201" y="838200"/>
                </a:lnTo>
                <a:cubicBezTo>
                  <a:pt x="34116" y="838200"/>
                  <a:pt x="0" y="804084"/>
                  <a:pt x="0" y="761999"/>
                </a:cubicBezTo>
                <a:lnTo>
                  <a:pt x="0" y="76201"/>
                </a:lnTo>
                <a:cubicBezTo>
                  <a:pt x="0" y="34144"/>
                  <a:pt x="34144" y="0"/>
                  <a:pt x="76201" y="0"/>
                </a:cubicBezTo>
                <a:close/>
              </a:path>
            </a:pathLst>
          </a:custGeom>
          <a:solidFill>
            <a:srgbClr val="1E3A5F">
              <a:alpha val="5098"/>
            </a:srgbClr>
          </a:solidFill>
          <a:ln/>
        </p:spPr>
      </p:sp>
      <p:sp>
        <p:nvSpPr>
          <p:cNvPr id="9" name="Shape 7"/>
          <p:cNvSpPr/>
          <p:nvPr/>
        </p:nvSpPr>
        <p:spPr>
          <a:xfrm>
            <a:off x="685800" y="19812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1E3A5F"/>
          </a:solidFill>
          <a:ln/>
        </p:spPr>
      </p:sp>
      <p:sp>
        <p:nvSpPr>
          <p:cNvPr id="10" name="Text 8"/>
          <p:cNvSpPr/>
          <p:nvPr/>
        </p:nvSpPr>
        <p:spPr>
          <a:xfrm>
            <a:off x="647700" y="1981200"/>
            <a:ext cx="381000" cy="3048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1</a:t>
            </a:r>
            <a:endParaRPr lang="en-US" sz="1600" dirty="0"/>
          </a:p>
        </p:txBody>
      </p:sp>
      <p:sp>
        <p:nvSpPr>
          <p:cNvPr id="11" name="Text 9"/>
          <p:cNvSpPr/>
          <p:nvPr/>
        </p:nvSpPr>
        <p:spPr>
          <a:xfrm>
            <a:off x="1104900" y="1981200"/>
            <a:ext cx="294322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Bassin versant</a:t>
            </a:r>
            <a:endParaRPr lang="en-US" sz="1600" dirty="0"/>
          </a:p>
        </p:txBody>
      </p:sp>
      <p:sp>
        <p:nvSpPr>
          <p:cNvPr id="12" name="Text 10"/>
          <p:cNvSpPr/>
          <p:nvPr/>
        </p:nvSpPr>
        <p:spPr>
          <a:xfrm>
            <a:off x="1104900" y="2209800"/>
            <a:ext cx="2933700" cy="3810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Surface hydrologiquement close où convergent les écoulements vers un exutoire commun</a:t>
            </a:r>
            <a:endParaRPr lang="en-US" sz="1600" dirty="0"/>
          </a:p>
        </p:txBody>
      </p:sp>
      <p:sp>
        <p:nvSpPr>
          <p:cNvPr id="13" name="Shape 11"/>
          <p:cNvSpPr/>
          <p:nvPr/>
        </p:nvSpPr>
        <p:spPr>
          <a:xfrm>
            <a:off x="571500" y="2819400"/>
            <a:ext cx="3514725" cy="647700"/>
          </a:xfrm>
          <a:custGeom>
            <a:avLst/>
            <a:gdLst/>
            <a:ahLst/>
            <a:cxnLst/>
            <a:rect l="l" t="t" r="r" b="b"/>
            <a:pathLst>
              <a:path w="3514725" h="647700">
                <a:moveTo>
                  <a:pt x="76202" y="0"/>
                </a:moveTo>
                <a:lnTo>
                  <a:pt x="3438523" y="0"/>
                </a:lnTo>
                <a:cubicBezTo>
                  <a:pt x="3480608" y="0"/>
                  <a:pt x="3514725" y="34117"/>
                  <a:pt x="3514725" y="76202"/>
                </a:cubicBezTo>
                <a:lnTo>
                  <a:pt x="3514725" y="571498"/>
                </a:lnTo>
                <a:cubicBezTo>
                  <a:pt x="3514725" y="613583"/>
                  <a:pt x="3480608" y="647700"/>
                  <a:pt x="3438523" y="647700"/>
                </a:cubicBezTo>
                <a:lnTo>
                  <a:pt x="76202" y="647700"/>
                </a:lnTo>
                <a:cubicBezTo>
                  <a:pt x="34117" y="647700"/>
                  <a:pt x="0" y="613583"/>
                  <a:pt x="0" y="571498"/>
                </a:cubicBezTo>
                <a:lnTo>
                  <a:pt x="0" y="76202"/>
                </a:lnTo>
                <a:cubicBezTo>
                  <a:pt x="0" y="34117"/>
                  <a:pt x="34117" y="0"/>
                  <a:pt x="76202" y="0"/>
                </a:cubicBezTo>
                <a:close/>
              </a:path>
            </a:pathLst>
          </a:custGeom>
          <a:solidFill>
            <a:srgbClr val="4A90A4">
              <a:alpha val="5098"/>
            </a:srgbClr>
          </a:solidFill>
          <a:ln/>
        </p:spPr>
      </p:sp>
      <p:sp>
        <p:nvSpPr>
          <p:cNvPr id="14" name="Shape 12"/>
          <p:cNvSpPr/>
          <p:nvPr/>
        </p:nvSpPr>
        <p:spPr>
          <a:xfrm>
            <a:off x="685800" y="29337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4A90A4"/>
          </a:solidFill>
          <a:ln/>
        </p:spPr>
      </p:sp>
      <p:sp>
        <p:nvSpPr>
          <p:cNvPr id="15" name="Text 13"/>
          <p:cNvSpPr/>
          <p:nvPr/>
        </p:nvSpPr>
        <p:spPr>
          <a:xfrm>
            <a:off x="647700" y="2933700"/>
            <a:ext cx="381000" cy="3048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2</a:t>
            </a:r>
            <a:endParaRPr lang="en-US" sz="1600" dirty="0"/>
          </a:p>
        </p:txBody>
      </p:sp>
      <p:sp>
        <p:nvSpPr>
          <p:cNvPr id="16" name="Text 14"/>
          <p:cNvSpPr/>
          <p:nvPr/>
        </p:nvSpPr>
        <p:spPr>
          <a:xfrm>
            <a:off x="1104900" y="2933700"/>
            <a:ext cx="28860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Réseau hydrographique</a:t>
            </a:r>
            <a:endParaRPr lang="en-US" sz="1600" dirty="0"/>
          </a:p>
        </p:txBody>
      </p:sp>
      <p:sp>
        <p:nvSpPr>
          <p:cNvPr id="17" name="Text 15"/>
          <p:cNvSpPr/>
          <p:nvPr/>
        </p:nvSpPr>
        <p:spPr>
          <a:xfrm>
            <a:off x="1104900" y="3162300"/>
            <a:ext cx="287655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Ensemble des cours d'eau principaux et affluents</a:t>
            </a:r>
            <a:endParaRPr lang="en-US" sz="1600" dirty="0"/>
          </a:p>
        </p:txBody>
      </p:sp>
      <p:sp>
        <p:nvSpPr>
          <p:cNvPr id="18" name="Shape 16"/>
          <p:cNvSpPr/>
          <p:nvPr/>
        </p:nvSpPr>
        <p:spPr>
          <a:xfrm>
            <a:off x="571500" y="3581400"/>
            <a:ext cx="3514725" cy="647700"/>
          </a:xfrm>
          <a:custGeom>
            <a:avLst/>
            <a:gdLst/>
            <a:ahLst/>
            <a:cxnLst/>
            <a:rect l="l" t="t" r="r" b="b"/>
            <a:pathLst>
              <a:path w="3514725" h="647700">
                <a:moveTo>
                  <a:pt x="76202" y="0"/>
                </a:moveTo>
                <a:lnTo>
                  <a:pt x="3438523" y="0"/>
                </a:lnTo>
                <a:cubicBezTo>
                  <a:pt x="3480608" y="0"/>
                  <a:pt x="3514725" y="34117"/>
                  <a:pt x="3514725" y="76202"/>
                </a:cubicBezTo>
                <a:lnTo>
                  <a:pt x="3514725" y="571498"/>
                </a:lnTo>
                <a:cubicBezTo>
                  <a:pt x="3514725" y="613583"/>
                  <a:pt x="3480608" y="647700"/>
                  <a:pt x="3438523" y="647700"/>
                </a:cubicBezTo>
                <a:lnTo>
                  <a:pt x="76202" y="647700"/>
                </a:lnTo>
                <a:cubicBezTo>
                  <a:pt x="34117" y="647700"/>
                  <a:pt x="0" y="613583"/>
                  <a:pt x="0" y="571498"/>
                </a:cubicBezTo>
                <a:lnTo>
                  <a:pt x="0" y="76202"/>
                </a:lnTo>
                <a:cubicBezTo>
                  <a:pt x="0" y="34117"/>
                  <a:pt x="34117" y="0"/>
                  <a:pt x="76202" y="0"/>
                </a:cubicBezTo>
                <a:close/>
              </a:path>
            </a:pathLst>
          </a:custGeom>
          <a:solidFill>
            <a:srgbClr val="2E7D32">
              <a:alpha val="5098"/>
            </a:srgbClr>
          </a:solidFill>
          <a:ln/>
        </p:spPr>
      </p:sp>
      <p:sp>
        <p:nvSpPr>
          <p:cNvPr id="19" name="Shape 17"/>
          <p:cNvSpPr/>
          <p:nvPr/>
        </p:nvSpPr>
        <p:spPr>
          <a:xfrm>
            <a:off x="685800" y="36957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2E7D32"/>
          </a:solidFill>
          <a:ln/>
        </p:spPr>
      </p:sp>
      <p:sp>
        <p:nvSpPr>
          <p:cNvPr id="20" name="Text 18"/>
          <p:cNvSpPr/>
          <p:nvPr/>
        </p:nvSpPr>
        <p:spPr>
          <a:xfrm>
            <a:off x="647700" y="3695700"/>
            <a:ext cx="381000" cy="3048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3</a:t>
            </a:r>
            <a:endParaRPr lang="en-US" sz="1600" dirty="0"/>
          </a:p>
        </p:txBody>
      </p:sp>
      <p:sp>
        <p:nvSpPr>
          <p:cNvPr id="21" name="Text 19"/>
          <p:cNvSpPr/>
          <p:nvPr/>
        </p:nvSpPr>
        <p:spPr>
          <a:xfrm>
            <a:off x="1104900" y="3695700"/>
            <a:ext cx="2762250"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Lit mineur et majeur</a:t>
            </a:r>
            <a:endParaRPr lang="en-US" sz="1600" dirty="0"/>
          </a:p>
        </p:txBody>
      </p:sp>
      <p:sp>
        <p:nvSpPr>
          <p:cNvPr id="22" name="Text 20"/>
          <p:cNvSpPr/>
          <p:nvPr/>
        </p:nvSpPr>
        <p:spPr>
          <a:xfrm>
            <a:off x="1104900" y="3924300"/>
            <a:ext cx="2752725"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Chenal principal et zone d'expansion des crues</a:t>
            </a:r>
            <a:endParaRPr lang="en-US" sz="1600" dirty="0"/>
          </a:p>
        </p:txBody>
      </p:sp>
      <p:sp>
        <p:nvSpPr>
          <p:cNvPr id="23" name="Shape 21"/>
          <p:cNvSpPr/>
          <p:nvPr/>
        </p:nvSpPr>
        <p:spPr>
          <a:xfrm>
            <a:off x="4235351" y="1866900"/>
            <a:ext cx="3514725" cy="647700"/>
          </a:xfrm>
          <a:custGeom>
            <a:avLst/>
            <a:gdLst/>
            <a:ahLst/>
            <a:cxnLst/>
            <a:rect l="l" t="t" r="r" b="b"/>
            <a:pathLst>
              <a:path w="3514725" h="647700">
                <a:moveTo>
                  <a:pt x="76202" y="0"/>
                </a:moveTo>
                <a:lnTo>
                  <a:pt x="3438523" y="0"/>
                </a:lnTo>
                <a:cubicBezTo>
                  <a:pt x="3480608" y="0"/>
                  <a:pt x="3514725" y="34117"/>
                  <a:pt x="3514725" y="76202"/>
                </a:cubicBezTo>
                <a:lnTo>
                  <a:pt x="3514725" y="571498"/>
                </a:lnTo>
                <a:cubicBezTo>
                  <a:pt x="3514725" y="613583"/>
                  <a:pt x="3480608" y="647700"/>
                  <a:pt x="3438523" y="647700"/>
                </a:cubicBezTo>
                <a:lnTo>
                  <a:pt x="76202" y="647700"/>
                </a:lnTo>
                <a:cubicBezTo>
                  <a:pt x="34117" y="647700"/>
                  <a:pt x="0" y="613583"/>
                  <a:pt x="0" y="571498"/>
                </a:cubicBezTo>
                <a:lnTo>
                  <a:pt x="0" y="76202"/>
                </a:lnTo>
                <a:cubicBezTo>
                  <a:pt x="0" y="34117"/>
                  <a:pt x="34117" y="0"/>
                  <a:pt x="76202" y="0"/>
                </a:cubicBezTo>
                <a:close/>
              </a:path>
            </a:pathLst>
          </a:custGeom>
          <a:solidFill>
            <a:srgbClr val="1E3A5F">
              <a:alpha val="5098"/>
            </a:srgbClr>
          </a:solidFill>
          <a:ln/>
        </p:spPr>
      </p:sp>
      <p:sp>
        <p:nvSpPr>
          <p:cNvPr id="24" name="Shape 22"/>
          <p:cNvSpPr/>
          <p:nvPr/>
        </p:nvSpPr>
        <p:spPr>
          <a:xfrm>
            <a:off x="4349651" y="19812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1E3A5F"/>
          </a:solidFill>
          <a:ln/>
        </p:spPr>
      </p:sp>
      <p:sp>
        <p:nvSpPr>
          <p:cNvPr id="25" name="Text 23"/>
          <p:cNvSpPr/>
          <p:nvPr/>
        </p:nvSpPr>
        <p:spPr>
          <a:xfrm>
            <a:off x="4311551" y="1981200"/>
            <a:ext cx="381000" cy="3048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4</a:t>
            </a:r>
            <a:endParaRPr lang="en-US" sz="1600" dirty="0"/>
          </a:p>
        </p:txBody>
      </p:sp>
      <p:sp>
        <p:nvSpPr>
          <p:cNvPr id="26" name="Text 24"/>
          <p:cNvSpPr/>
          <p:nvPr/>
        </p:nvSpPr>
        <p:spPr>
          <a:xfrm>
            <a:off x="4768751" y="1981200"/>
            <a:ext cx="2762250"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Berges</a:t>
            </a:r>
            <a:endParaRPr lang="en-US" sz="1600" dirty="0"/>
          </a:p>
        </p:txBody>
      </p:sp>
      <p:sp>
        <p:nvSpPr>
          <p:cNvPr id="27" name="Text 25"/>
          <p:cNvSpPr/>
          <p:nvPr/>
        </p:nvSpPr>
        <p:spPr>
          <a:xfrm>
            <a:off x="4768751" y="2209800"/>
            <a:ext cx="2752725"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Interfaces entre le cours d'eau et la terre ferme</a:t>
            </a:r>
            <a:endParaRPr lang="en-US" sz="1600" dirty="0"/>
          </a:p>
        </p:txBody>
      </p:sp>
      <p:sp>
        <p:nvSpPr>
          <p:cNvPr id="28" name="Shape 26"/>
          <p:cNvSpPr/>
          <p:nvPr/>
        </p:nvSpPr>
        <p:spPr>
          <a:xfrm>
            <a:off x="4235351" y="2628900"/>
            <a:ext cx="3514725" cy="647700"/>
          </a:xfrm>
          <a:custGeom>
            <a:avLst/>
            <a:gdLst/>
            <a:ahLst/>
            <a:cxnLst/>
            <a:rect l="l" t="t" r="r" b="b"/>
            <a:pathLst>
              <a:path w="3514725" h="647700">
                <a:moveTo>
                  <a:pt x="76202" y="0"/>
                </a:moveTo>
                <a:lnTo>
                  <a:pt x="3438523" y="0"/>
                </a:lnTo>
                <a:cubicBezTo>
                  <a:pt x="3480608" y="0"/>
                  <a:pt x="3514725" y="34117"/>
                  <a:pt x="3514725" y="76202"/>
                </a:cubicBezTo>
                <a:lnTo>
                  <a:pt x="3514725" y="571498"/>
                </a:lnTo>
                <a:cubicBezTo>
                  <a:pt x="3514725" y="613583"/>
                  <a:pt x="3480608" y="647700"/>
                  <a:pt x="3438523" y="647700"/>
                </a:cubicBezTo>
                <a:lnTo>
                  <a:pt x="76202" y="647700"/>
                </a:lnTo>
                <a:cubicBezTo>
                  <a:pt x="34117" y="647700"/>
                  <a:pt x="0" y="613583"/>
                  <a:pt x="0" y="571498"/>
                </a:cubicBezTo>
                <a:lnTo>
                  <a:pt x="0" y="76202"/>
                </a:lnTo>
                <a:cubicBezTo>
                  <a:pt x="0" y="34117"/>
                  <a:pt x="34117" y="0"/>
                  <a:pt x="76202" y="0"/>
                </a:cubicBezTo>
                <a:close/>
              </a:path>
            </a:pathLst>
          </a:custGeom>
          <a:solidFill>
            <a:srgbClr val="4A90A4">
              <a:alpha val="5098"/>
            </a:srgbClr>
          </a:solidFill>
          <a:ln/>
        </p:spPr>
      </p:sp>
      <p:sp>
        <p:nvSpPr>
          <p:cNvPr id="29" name="Shape 27"/>
          <p:cNvSpPr/>
          <p:nvPr/>
        </p:nvSpPr>
        <p:spPr>
          <a:xfrm>
            <a:off x="4349651" y="27432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4A90A4"/>
          </a:solidFill>
          <a:ln/>
        </p:spPr>
      </p:sp>
      <p:sp>
        <p:nvSpPr>
          <p:cNvPr id="30" name="Text 28"/>
          <p:cNvSpPr/>
          <p:nvPr/>
        </p:nvSpPr>
        <p:spPr>
          <a:xfrm>
            <a:off x="4311551" y="2743200"/>
            <a:ext cx="381000" cy="3048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5</a:t>
            </a:r>
            <a:endParaRPr lang="en-US" sz="1600" dirty="0"/>
          </a:p>
        </p:txBody>
      </p:sp>
      <p:sp>
        <p:nvSpPr>
          <p:cNvPr id="31" name="Text 29"/>
          <p:cNvSpPr/>
          <p:nvPr/>
        </p:nvSpPr>
        <p:spPr>
          <a:xfrm>
            <a:off x="4768751" y="2743200"/>
            <a:ext cx="2438400"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Zones inondables</a:t>
            </a:r>
            <a:endParaRPr lang="en-US" sz="1600" dirty="0"/>
          </a:p>
        </p:txBody>
      </p:sp>
      <p:sp>
        <p:nvSpPr>
          <p:cNvPr id="32" name="Text 30"/>
          <p:cNvSpPr/>
          <p:nvPr/>
        </p:nvSpPr>
        <p:spPr>
          <a:xfrm>
            <a:off x="4768751" y="2971800"/>
            <a:ext cx="2428875"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Territoires susceptibles d'être submergés</a:t>
            </a:r>
            <a:endParaRPr lang="en-US" sz="1600" dirty="0"/>
          </a:p>
        </p:txBody>
      </p:sp>
      <p:sp>
        <p:nvSpPr>
          <p:cNvPr id="33" name="Shape 31"/>
          <p:cNvSpPr/>
          <p:nvPr/>
        </p:nvSpPr>
        <p:spPr>
          <a:xfrm>
            <a:off x="4235351" y="3390900"/>
            <a:ext cx="3514725" cy="647700"/>
          </a:xfrm>
          <a:custGeom>
            <a:avLst/>
            <a:gdLst/>
            <a:ahLst/>
            <a:cxnLst/>
            <a:rect l="l" t="t" r="r" b="b"/>
            <a:pathLst>
              <a:path w="3514725" h="647700">
                <a:moveTo>
                  <a:pt x="76202" y="0"/>
                </a:moveTo>
                <a:lnTo>
                  <a:pt x="3438523" y="0"/>
                </a:lnTo>
                <a:cubicBezTo>
                  <a:pt x="3480608" y="0"/>
                  <a:pt x="3514725" y="34117"/>
                  <a:pt x="3514725" y="76202"/>
                </a:cubicBezTo>
                <a:lnTo>
                  <a:pt x="3514725" y="571498"/>
                </a:lnTo>
                <a:cubicBezTo>
                  <a:pt x="3514725" y="613583"/>
                  <a:pt x="3480608" y="647700"/>
                  <a:pt x="3438523" y="647700"/>
                </a:cubicBezTo>
                <a:lnTo>
                  <a:pt x="76202" y="647700"/>
                </a:lnTo>
                <a:cubicBezTo>
                  <a:pt x="34117" y="647700"/>
                  <a:pt x="0" y="613583"/>
                  <a:pt x="0" y="571498"/>
                </a:cubicBezTo>
                <a:lnTo>
                  <a:pt x="0" y="76202"/>
                </a:lnTo>
                <a:cubicBezTo>
                  <a:pt x="0" y="34117"/>
                  <a:pt x="34117" y="0"/>
                  <a:pt x="76202" y="0"/>
                </a:cubicBezTo>
                <a:close/>
              </a:path>
            </a:pathLst>
          </a:custGeom>
          <a:solidFill>
            <a:srgbClr val="2E7D32">
              <a:alpha val="5098"/>
            </a:srgbClr>
          </a:solidFill>
          <a:ln/>
        </p:spPr>
      </p:sp>
      <p:sp>
        <p:nvSpPr>
          <p:cNvPr id="34" name="Shape 32"/>
          <p:cNvSpPr/>
          <p:nvPr/>
        </p:nvSpPr>
        <p:spPr>
          <a:xfrm>
            <a:off x="4349651" y="3505200"/>
            <a:ext cx="304800" cy="304800"/>
          </a:xfrm>
          <a:custGeom>
            <a:avLst/>
            <a:gdLst/>
            <a:ahLst/>
            <a:cxnLst/>
            <a:rect l="l" t="t" r="r" b="b"/>
            <a:pathLst>
              <a:path w="304800" h="304800">
                <a:moveTo>
                  <a:pt x="152400" y="0"/>
                </a:moveTo>
                <a:lnTo>
                  <a:pt x="152400" y="0"/>
                </a:lnTo>
                <a:cubicBezTo>
                  <a:pt x="236512" y="0"/>
                  <a:pt x="304800" y="68288"/>
                  <a:pt x="304800" y="152400"/>
                </a:cubicBezTo>
                <a:lnTo>
                  <a:pt x="304800" y="152400"/>
                </a:lnTo>
                <a:cubicBezTo>
                  <a:pt x="304800" y="236512"/>
                  <a:pt x="236512" y="304800"/>
                  <a:pt x="152400" y="304800"/>
                </a:cubicBezTo>
                <a:lnTo>
                  <a:pt x="152400" y="304800"/>
                </a:lnTo>
                <a:cubicBezTo>
                  <a:pt x="68288" y="304800"/>
                  <a:pt x="0" y="236512"/>
                  <a:pt x="0" y="152400"/>
                </a:cubicBezTo>
                <a:lnTo>
                  <a:pt x="0" y="152400"/>
                </a:lnTo>
                <a:cubicBezTo>
                  <a:pt x="0" y="68288"/>
                  <a:pt x="68288" y="0"/>
                  <a:pt x="152400" y="0"/>
                </a:cubicBezTo>
                <a:close/>
              </a:path>
            </a:pathLst>
          </a:custGeom>
          <a:solidFill>
            <a:srgbClr val="2E7D32"/>
          </a:solidFill>
          <a:ln/>
        </p:spPr>
      </p:sp>
      <p:sp>
        <p:nvSpPr>
          <p:cNvPr id="35" name="Text 33"/>
          <p:cNvSpPr/>
          <p:nvPr/>
        </p:nvSpPr>
        <p:spPr>
          <a:xfrm>
            <a:off x="4311551" y="3505200"/>
            <a:ext cx="381000" cy="3048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6</a:t>
            </a:r>
            <a:endParaRPr lang="en-US" sz="1600" dirty="0"/>
          </a:p>
        </p:txBody>
      </p:sp>
      <p:sp>
        <p:nvSpPr>
          <p:cNvPr id="36" name="Text 34"/>
          <p:cNvSpPr/>
          <p:nvPr/>
        </p:nvSpPr>
        <p:spPr>
          <a:xfrm>
            <a:off x="4768751" y="3505200"/>
            <a:ext cx="20478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Ligne de partage des eaux</a:t>
            </a:r>
            <a:endParaRPr lang="en-US" sz="1600" dirty="0"/>
          </a:p>
        </p:txBody>
      </p:sp>
      <p:sp>
        <p:nvSpPr>
          <p:cNvPr id="37" name="Text 35"/>
          <p:cNvSpPr/>
          <p:nvPr/>
        </p:nvSpPr>
        <p:spPr>
          <a:xfrm>
            <a:off x="4768751" y="3733800"/>
            <a:ext cx="203835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Limite entre deux bassins versants</a:t>
            </a:r>
            <a:endParaRPr lang="en-US" sz="1600" dirty="0"/>
          </a:p>
        </p:txBody>
      </p:sp>
      <p:sp>
        <p:nvSpPr>
          <p:cNvPr id="38" name="Shape 36"/>
          <p:cNvSpPr/>
          <p:nvPr/>
        </p:nvSpPr>
        <p:spPr>
          <a:xfrm>
            <a:off x="381000" y="4572000"/>
            <a:ext cx="7553325" cy="1885950"/>
          </a:xfrm>
          <a:custGeom>
            <a:avLst/>
            <a:gdLst/>
            <a:ahLst/>
            <a:cxnLst/>
            <a:rect l="l" t="t" r="r" b="b"/>
            <a:pathLst>
              <a:path w="7553325" h="1885950">
                <a:moveTo>
                  <a:pt x="114307" y="0"/>
                </a:moveTo>
                <a:lnTo>
                  <a:pt x="7439018" y="0"/>
                </a:lnTo>
                <a:cubicBezTo>
                  <a:pt x="7502148" y="0"/>
                  <a:pt x="7553325" y="51177"/>
                  <a:pt x="7553325" y="114307"/>
                </a:cubicBezTo>
                <a:lnTo>
                  <a:pt x="7553325" y="1771643"/>
                </a:lnTo>
                <a:cubicBezTo>
                  <a:pt x="7553325" y="1834773"/>
                  <a:pt x="7502148" y="1885950"/>
                  <a:pt x="7439018" y="1885950"/>
                </a:cubicBezTo>
                <a:lnTo>
                  <a:pt x="114307" y="1885950"/>
                </a:lnTo>
                <a:cubicBezTo>
                  <a:pt x="51177" y="1885950"/>
                  <a:pt x="0" y="1834773"/>
                  <a:pt x="0" y="1771643"/>
                </a:cubicBezTo>
                <a:lnTo>
                  <a:pt x="0" y="114307"/>
                </a:lnTo>
                <a:cubicBezTo>
                  <a:pt x="0" y="51219"/>
                  <a:pt x="51219" y="0"/>
                  <a:pt x="114307" y="0"/>
                </a:cubicBezTo>
                <a:close/>
              </a:path>
            </a:pathLst>
          </a:custGeom>
          <a:solidFill>
            <a:srgbClr val="FFFFFF"/>
          </a:solidFill>
          <a:ln/>
          <a:effectLst>
            <a:outerShdw blurRad="142875" dist="95250" dir="5400000" algn="bl" rotWithShape="0">
              <a:srgbClr val="000000">
                <a:alpha val="10196"/>
              </a:srgbClr>
            </a:outerShdw>
          </a:effectLst>
        </p:spPr>
      </p:sp>
      <p:sp>
        <p:nvSpPr>
          <p:cNvPr id="39" name="Shape 37"/>
          <p:cNvSpPr/>
          <p:nvPr/>
        </p:nvSpPr>
        <p:spPr>
          <a:xfrm>
            <a:off x="595313" y="4800600"/>
            <a:ext cx="190500" cy="190500"/>
          </a:xfrm>
          <a:custGeom>
            <a:avLst/>
            <a:gdLst/>
            <a:ahLst/>
            <a:cxnLst/>
            <a:rect l="l" t="t" r="r" b="b"/>
            <a:pathLst>
              <a:path w="190500" h="190500">
                <a:moveTo>
                  <a:pt x="23812" y="23812"/>
                </a:moveTo>
                <a:cubicBezTo>
                  <a:pt x="23812" y="17227"/>
                  <a:pt x="18492" y="11906"/>
                  <a:pt x="11906" y="11906"/>
                </a:cubicBezTo>
                <a:cubicBezTo>
                  <a:pt x="5321" y="11906"/>
                  <a:pt x="0" y="17227"/>
                  <a:pt x="0" y="23812"/>
                </a:cubicBezTo>
                <a:lnTo>
                  <a:pt x="0" y="148828"/>
                </a:lnTo>
                <a:cubicBezTo>
                  <a:pt x="0" y="165274"/>
                  <a:pt x="13320" y="178594"/>
                  <a:pt x="29766" y="178594"/>
                </a:cubicBezTo>
                <a:lnTo>
                  <a:pt x="178594" y="178594"/>
                </a:lnTo>
                <a:cubicBezTo>
                  <a:pt x="185179" y="178594"/>
                  <a:pt x="190500" y="173273"/>
                  <a:pt x="190500" y="166688"/>
                </a:cubicBezTo>
                <a:cubicBezTo>
                  <a:pt x="190500" y="160102"/>
                  <a:pt x="185179" y="154781"/>
                  <a:pt x="178594" y="154781"/>
                </a:cubicBezTo>
                <a:lnTo>
                  <a:pt x="29766" y="154781"/>
                </a:lnTo>
                <a:cubicBezTo>
                  <a:pt x="26491" y="154781"/>
                  <a:pt x="23812" y="152102"/>
                  <a:pt x="23812" y="148828"/>
                </a:cubicBezTo>
                <a:lnTo>
                  <a:pt x="23812" y="23812"/>
                </a:lnTo>
                <a:close/>
                <a:moveTo>
                  <a:pt x="175096" y="56034"/>
                </a:moveTo>
                <a:cubicBezTo>
                  <a:pt x="179747" y="51383"/>
                  <a:pt x="179747" y="43830"/>
                  <a:pt x="175096" y="39179"/>
                </a:cubicBezTo>
                <a:cubicBezTo>
                  <a:pt x="170445" y="34528"/>
                  <a:pt x="162892" y="34528"/>
                  <a:pt x="158242" y="39179"/>
                </a:cubicBezTo>
                <a:lnTo>
                  <a:pt x="119063" y="78395"/>
                </a:lnTo>
                <a:lnTo>
                  <a:pt x="97706" y="57076"/>
                </a:lnTo>
                <a:cubicBezTo>
                  <a:pt x="93055" y="52425"/>
                  <a:pt x="85502" y="52425"/>
                  <a:pt x="80851" y="57076"/>
                </a:cubicBezTo>
                <a:lnTo>
                  <a:pt x="45132" y="92794"/>
                </a:lnTo>
                <a:cubicBezTo>
                  <a:pt x="40481" y="97445"/>
                  <a:pt x="40481" y="104998"/>
                  <a:pt x="45132" y="109649"/>
                </a:cubicBezTo>
                <a:cubicBezTo>
                  <a:pt x="49783" y="114300"/>
                  <a:pt x="57336" y="114300"/>
                  <a:pt x="61987" y="109649"/>
                </a:cubicBezTo>
                <a:lnTo>
                  <a:pt x="89297" y="82339"/>
                </a:lnTo>
                <a:lnTo>
                  <a:pt x="110654" y="103696"/>
                </a:lnTo>
                <a:cubicBezTo>
                  <a:pt x="115305" y="108347"/>
                  <a:pt x="122858" y="108347"/>
                  <a:pt x="127508" y="103696"/>
                </a:cubicBezTo>
                <a:lnTo>
                  <a:pt x="175133" y="56071"/>
                </a:lnTo>
                <a:close/>
              </a:path>
            </a:pathLst>
          </a:custGeom>
          <a:solidFill>
            <a:srgbClr val="2E7D32"/>
          </a:solidFill>
          <a:ln/>
        </p:spPr>
      </p:sp>
      <p:sp>
        <p:nvSpPr>
          <p:cNvPr id="40" name="Text 38"/>
          <p:cNvSpPr/>
          <p:nvPr/>
        </p:nvSpPr>
        <p:spPr>
          <a:xfrm>
            <a:off x="809625" y="4762500"/>
            <a:ext cx="70294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Paramètres morphologiques clés</a:t>
            </a:r>
            <a:endParaRPr lang="en-US" sz="1600" dirty="0"/>
          </a:p>
        </p:txBody>
      </p:sp>
      <p:sp>
        <p:nvSpPr>
          <p:cNvPr id="41" name="Shape 39"/>
          <p:cNvSpPr/>
          <p:nvPr/>
        </p:nvSpPr>
        <p:spPr>
          <a:xfrm>
            <a:off x="571500" y="5181600"/>
            <a:ext cx="2286000" cy="1085850"/>
          </a:xfrm>
          <a:custGeom>
            <a:avLst/>
            <a:gdLst/>
            <a:ahLst/>
            <a:cxnLst/>
            <a:rect l="l" t="t" r="r" b="b"/>
            <a:pathLst>
              <a:path w="2286000" h="1085850">
                <a:moveTo>
                  <a:pt x="76205" y="0"/>
                </a:moveTo>
                <a:lnTo>
                  <a:pt x="2209795" y="0"/>
                </a:lnTo>
                <a:cubicBezTo>
                  <a:pt x="2251882" y="0"/>
                  <a:pt x="2286000" y="34118"/>
                  <a:pt x="2286000" y="76205"/>
                </a:cubicBezTo>
                <a:lnTo>
                  <a:pt x="2286000" y="1009645"/>
                </a:lnTo>
                <a:cubicBezTo>
                  <a:pt x="2286000" y="1051732"/>
                  <a:pt x="2251882" y="1085850"/>
                  <a:pt x="2209795" y="1085850"/>
                </a:cubicBezTo>
                <a:lnTo>
                  <a:pt x="76205" y="1085850"/>
                </a:lnTo>
                <a:cubicBezTo>
                  <a:pt x="34118" y="1085850"/>
                  <a:pt x="0" y="1051732"/>
                  <a:pt x="0" y="1009645"/>
                </a:cubicBezTo>
                <a:lnTo>
                  <a:pt x="0" y="76205"/>
                </a:lnTo>
                <a:cubicBezTo>
                  <a:pt x="0" y="34146"/>
                  <a:pt x="34146" y="0"/>
                  <a:pt x="76205" y="0"/>
                </a:cubicBezTo>
                <a:close/>
              </a:path>
            </a:pathLst>
          </a:custGeom>
          <a:gradFill flip="none" rotWithShape="1">
            <a:gsLst>
              <a:gs pos="0">
                <a:srgbClr val="1E3A5F">
                  <a:alpha val="10000"/>
                </a:srgbClr>
              </a:gs>
              <a:gs pos="100000">
                <a:srgbClr val="1E3A5F">
                  <a:alpha val="5000"/>
                </a:srgbClr>
              </a:gs>
            </a:gsLst>
            <a:lin ang="2700000" scaled="1"/>
          </a:gradFill>
          <a:ln/>
        </p:spPr>
      </p:sp>
      <p:sp>
        <p:nvSpPr>
          <p:cNvPr id="42" name="Shape 40"/>
          <p:cNvSpPr/>
          <p:nvPr/>
        </p:nvSpPr>
        <p:spPr>
          <a:xfrm>
            <a:off x="1611809" y="5334000"/>
            <a:ext cx="214313" cy="285750"/>
          </a:xfrm>
          <a:custGeom>
            <a:avLst/>
            <a:gdLst/>
            <a:ahLst/>
            <a:cxnLst/>
            <a:rect l="l" t="t" r="r" b="b"/>
            <a:pathLst>
              <a:path w="214313" h="285750">
                <a:moveTo>
                  <a:pt x="119769" y="262644"/>
                </a:moveTo>
                <a:cubicBezTo>
                  <a:pt x="112793" y="269621"/>
                  <a:pt x="101464" y="269621"/>
                  <a:pt x="94487" y="262644"/>
                </a:cubicBezTo>
                <a:lnTo>
                  <a:pt x="5190" y="173348"/>
                </a:lnTo>
                <a:cubicBezTo>
                  <a:pt x="-1786" y="166371"/>
                  <a:pt x="-1786" y="155042"/>
                  <a:pt x="5190" y="148065"/>
                </a:cubicBezTo>
                <a:cubicBezTo>
                  <a:pt x="12167" y="141089"/>
                  <a:pt x="23496" y="141089"/>
                  <a:pt x="30473" y="148065"/>
                </a:cubicBezTo>
                <a:lnTo>
                  <a:pt x="107156" y="224749"/>
                </a:lnTo>
                <a:lnTo>
                  <a:pt x="183840" y="148121"/>
                </a:lnTo>
                <a:cubicBezTo>
                  <a:pt x="190816" y="141145"/>
                  <a:pt x="202146" y="141145"/>
                  <a:pt x="209122" y="148121"/>
                </a:cubicBezTo>
                <a:cubicBezTo>
                  <a:pt x="216098" y="155098"/>
                  <a:pt x="216098" y="166427"/>
                  <a:pt x="209122" y="173403"/>
                </a:cubicBezTo>
                <a:lnTo>
                  <a:pt x="119825" y="262700"/>
                </a:lnTo>
                <a:close/>
                <a:moveTo>
                  <a:pt x="209066" y="66191"/>
                </a:moveTo>
                <a:lnTo>
                  <a:pt x="119769" y="155488"/>
                </a:lnTo>
                <a:cubicBezTo>
                  <a:pt x="112793" y="162465"/>
                  <a:pt x="101464" y="162465"/>
                  <a:pt x="94487" y="155488"/>
                </a:cubicBezTo>
                <a:lnTo>
                  <a:pt x="5190" y="66191"/>
                </a:lnTo>
                <a:cubicBezTo>
                  <a:pt x="-1786" y="59215"/>
                  <a:pt x="-1786" y="47885"/>
                  <a:pt x="5190" y="40909"/>
                </a:cubicBezTo>
                <a:cubicBezTo>
                  <a:pt x="12167" y="33933"/>
                  <a:pt x="23496" y="33933"/>
                  <a:pt x="30473" y="40909"/>
                </a:cubicBezTo>
                <a:lnTo>
                  <a:pt x="107156" y="117593"/>
                </a:lnTo>
                <a:lnTo>
                  <a:pt x="183840" y="40965"/>
                </a:lnTo>
                <a:cubicBezTo>
                  <a:pt x="190816" y="33989"/>
                  <a:pt x="202146" y="33989"/>
                  <a:pt x="209122" y="40965"/>
                </a:cubicBezTo>
                <a:cubicBezTo>
                  <a:pt x="216098" y="47941"/>
                  <a:pt x="216098" y="59271"/>
                  <a:pt x="209122" y="66247"/>
                </a:cubicBezTo>
                <a:close/>
              </a:path>
            </a:pathLst>
          </a:custGeom>
          <a:solidFill>
            <a:srgbClr val="1E3A5F"/>
          </a:solidFill>
          <a:ln/>
        </p:spPr>
      </p:sp>
      <p:sp>
        <p:nvSpPr>
          <p:cNvPr id="43" name="Text 41"/>
          <p:cNvSpPr/>
          <p:nvPr/>
        </p:nvSpPr>
        <p:spPr>
          <a:xfrm>
            <a:off x="685800" y="5695950"/>
            <a:ext cx="2057400" cy="228600"/>
          </a:xfrm>
          <a:prstGeom prst="rect">
            <a:avLst/>
          </a:prstGeom>
          <a:noFill/>
          <a:ln/>
        </p:spPr>
        <p:txBody>
          <a:bodyPr wrap="square" lIns="0" tIns="0" rIns="0" bIns="0" rtlCol="0" anchor="ctr"/>
          <a:lstStyle/>
          <a:p>
            <a:pPr algn="ct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Pente</a:t>
            </a:r>
            <a:endParaRPr lang="en-US" sz="1600" dirty="0"/>
          </a:p>
        </p:txBody>
      </p:sp>
      <p:sp>
        <p:nvSpPr>
          <p:cNvPr id="44" name="Text 42"/>
          <p:cNvSpPr/>
          <p:nvPr/>
        </p:nvSpPr>
        <p:spPr>
          <a:xfrm>
            <a:off x="690563" y="5924550"/>
            <a:ext cx="2047875" cy="190500"/>
          </a:xfrm>
          <a:prstGeom prst="rect">
            <a:avLst/>
          </a:prstGeom>
          <a:noFill/>
          <a:ln/>
        </p:spPr>
        <p:txBody>
          <a:bodyPr wrap="square" lIns="0" tIns="0" rIns="0" bIns="0" rtlCol="0" anchor="ctr"/>
          <a:lstStyle/>
          <a:p>
            <a:pPr algn="ct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Inclinaison du lit</a:t>
            </a:r>
            <a:endParaRPr lang="en-US" sz="1600" dirty="0"/>
          </a:p>
        </p:txBody>
      </p:sp>
      <p:sp>
        <p:nvSpPr>
          <p:cNvPr id="45" name="Shape 43"/>
          <p:cNvSpPr/>
          <p:nvPr/>
        </p:nvSpPr>
        <p:spPr>
          <a:xfrm>
            <a:off x="3014067" y="5181600"/>
            <a:ext cx="2286000" cy="1085850"/>
          </a:xfrm>
          <a:custGeom>
            <a:avLst/>
            <a:gdLst/>
            <a:ahLst/>
            <a:cxnLst/>
            <a:rect l="l" t="t" r="r" b="b"/>
            <a:pathLst>
              <a:path w="2286000" h="1085850">
                <a:moveTo>
                  <a:pt x="76205" y="0"/>
                </a:moveTo>
                <a:lnTo>
                  <a:pt x="2209795" y="0"/>
                </a:lnTo>
                <a:cubicBezTo>
                  <a:pt x="2251882" y="0"/>
                  <a:pt x="2286000" y="34118"/>
                  <a:pt x="2286000" y="76205"/>
                </a:cubicBezTo>
                <a:lnTo>
                  <a:pt x="2286000" y="1009645"/>
                </a:lnTo>
                <a:cubicBezTo>
                  <a:pt x="2286000" y="1051732"/>
                  <a:pt x="2251882" y="1085850"/>
                  <a:pt x="2209795" y="1085850"/>
                </a:cubicBezTo>
                <a:lnTo>
                  <a:pt x="76205" y="1085850"/>
                </a:lnTo>
                <a:cubicBezTo>
                  <a:pt x="34118" y="1085850"/>
                  <a:pt x="0" y="1051732"/>
                  <a:pt x="0" y="1009645"/>
                </a:cubicBezTo>
                <a:lnTo>
                  <a:pt x="0" y="76205"/>
                </a:lnTo>
                <a:cubicBezTo>
                  <a:pt x="0" y="34146"/>
                  <a:pt x="34146" y="0"/>
                  <a:pt x="76205" y="0"/>
                </a:cubicBezTo>
                <a:close/>
              </a:path>
            </a:pathLst>
          </a:custGeom>
          <a:gradFill flip="none" rotWithShape="1">
            <a:gsLst>
              <a:gs pos="0">
                <a:srgbClr val="4A90A4">
                  <a:alpha val="10000"/>
                </a:srgbClr>
              </a:gs>
              <a:gs pos="100000">
                <a:srgbClr val="4A90A4">
                  <a:alpha val="5000"/>
                </a:srgbClr>
              </a:gs>
            </a:gsLst>
            <a:lin ang="2700000" scaled="1"/>
          </a:gradFill>
          <a:ln/>
        </p:spPr>
      </p:sp>
      <p:sp>
        <p:nvSpPr>
          <p:cNvPr id="46" name="Shape 44"/>
          <p:cNvSpPr/>
          <p:nvPr/>
        </p:nvSpPr>
        <p:spPr>
          <a:xfrm>
            <a:off x="4018657" y="5334000"/>
            <a:ext cx="285750" cy="285750"/>
          </a:xfrm>
          <a:custGeom>
            <a:avLst/>
            <a:gdLst/>
            <a:ahLst/>
            <a:cxnLst/>
            <a:rect l="l" t="t" r="r" b="b"/>
            <a:pathLst>
              <a:path w="285750" h="285750">
                <a:moveTo>
                  <a:pt x="280504" y="226926"/>
                </a:moveTo>
                <a:lnTo>
                  <a:pt x="226926" y="280504"/>
                </a:lnTo>
                <a:cubicBezTo>
                  <a:pt x="221791" y="285638"/>
                  <a:pt x="214145" y="287145"/>
                  <a:pt x="207448" y="284355"/>
                </a:cubicBezTo>
                <a:cubicBezTo>
                  <a:pt x="200751" y="281564"/>
                  <a:pt x="196453" y="275090"/>
                  <a:pt x="196453" y="267891"/>
                </a:cubicBezTo>
                <a:lnTo>
                  <a:pt x="196453" y="232172"/>
                </a:lnTo>
                <a:lnTo>
                  <a:pt x="17859" y="232172"/>
                </a:lnTo>
                <a:cubicBezTo>
                  <a:pt x="7981" y="232172"/>
                  <a:pt x="0" y="224191"/>
                  <a:pt x="0" y="214313"/>
                </a:cubicBezTo>
                <a:cubicBezTo>
                  <a:pt x="0" y="204434"/>
                  <a:pt x="7981" y="196453"/>
                  <a:pt x="17859" y="196453"/>
                </a:cubicBezTo>
                <a:lnTo>
                  <a:pt x="196453" y="196453"/>
                </a:lnTo>
                <a:lnTo>
                  <a:pt x="196453" y="160734"/>
                </a:lnTo>
                <a:cubicBezTo>
                  <a:pt x="196453" y="153535"/>
                  <a:pt x="200806" y="147005"/>
                  <a:pt x="207504" y="144214"/>
                </a:cubicBezTo>
                <a:cubicBezTo>
                  <a:pt x="214201" y="141424"/>
                  <a:pt x="221847" y="142987"/>
                  <a:pt x="226981" y="148065"/>
                </a:cubicBezTo>
                <a:lnTo>
                  <a:pt x="280560" y="201644"/>
                </a:lnTo>
                <a:cubicBezTo>
                  <a:pt x="287536" y="208620"/>
                  <a:pt x="287536" y="219949"/>
                  <a:pt x="280560" y="226926"/>
                </a:cubicBezTo>
                <a:close/>
                <a:moveTo>
                  <a:pt x="5246" y="84051"/>
                </a:moveTo>
                <a:cubicBezTo>
                  <a:pt x="-1730" y="77074"/>
                  <a:pt x="-1730" y="65745"/>
                  <a:pt x="5246" y="58769"/>
                </a:cubicBezTo>
                <a:lnTo>
                  <a:pt x="58824" y="5190"/>
                </a:lnTo>
                <a:cubicBezTo>
                  <a:pt x="63959" y="56"/>
                  <a:pt x="71605" y="-1451"/>
                  <a:pt x="78302" y="1339"/>
                </a:cubicBezTo>
                <a:cubicBezTo>
                  <a:pt x="84999" y="4130"/>
                  <a:pt x="89297" y="10660"/>
                  <a:pt x="89297" y="17859"/>
                </a:cubicBezTo>
                <a:lnTo>
                  <a:pt x="89297" y="53578"/>
                </a:lnTo>
                <a:lnTo>
                  <a:pt x="267891" y="53578"/>
                </a:lnTo>
                <a:cubicBezTo>
                  <a:pt x="277769" y="53578"/>
                  <a:pt x="285750" y="61559"/>
                  <a:pt x="285750" y="71438"/>
                </a:cubicBezTo>
                <a:cubicBezTo>
                  <a:pt x="285750" y="81316"/>
                  <a:pt x="277769" y="89297"/>
                  <a:pt x="267891" y="89297"/>
                </a:cubicBezTo>
                <a:lnTo>
                  <a:pt x="89297" y="89297"/>
                </a:lnTo>
                <a:lnTo>
                  <a:pt x="89297" y="125016"/>
                </a:lnTo>
                <a:cubicBezTo>
                  <a:pt x="89297" y="132215"/>
                  <a:pt x="84944" y="138745"/>
                  <a:pt x="78246" y="141536"/>
                </a:cubicBezTo>
                <a:cubicBezTo>
                  <a:pt x="71549" y="144326"/>
                  <a:pt x="63903" y="142763"/>
                  <a:pt x="58769" y="137685"/>
                </a:cubicBezTo>
                <a:lnTo>
                  <a:pt x="5190" y="84106"/>
                </a:lnTo>
                <a:close/>
              </a:path>
            </a:pathLst>
          </a:custGeom>
          <a:solidFill>
            <a:srgbClr val="4A90A4"/>
          </a:solidFill>
          <a:ln/>
        </p:spPr>
      </p:sp>
      <p:sp>
        <p:nvSpPr>
          <p:cNvPr id="47" name="Text 45"/>
          <p:cNvSpPr/>
          <p:nvPr/>
        </p:nvSpPr>
        <p:spPr>
          <a:xfrm>
            <a:off x="3128367" y="5695950"/>
            <a:ext cx="2057400" cy="228600"/>
          </a:xfrm>
          <a:prstGeom prst="rect">
            <a:avLst/>
          </a:prstGeom>
          <a:noFill/>
          <a:ln/>
        </p:spPr>
        <p:txBody>
          <a:bodyPr wrap="square" lIns="0" tIns="0" rIns="0" bIns="0" rtlCol="0" anchor="ctr"/>
          <a:lstStyle/>
          <a:p>
            <a:pPr algn="ct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Section transversale</a:t>
            </a:r>
            <a:endParaRPr lang="en-US" sz="1600" dirty="0"/>
          </a:p>
        </p:txBody>
      </p:sp>
      <p:sp>
        <p:nvSpPr>
          <p:cNvPr id="48" name="Text 46"/>
          <p:cNvSpPr/>
          <p:nvPr/>
        </p:nvSpPr>
        <p:spPr>
          <a:xfrm>
            <a:off x="3133130" y="5924550"/>
            <a:ext cx="2047875" cy="190500"/>
          </a:xfrm>
          <a:prstGeom prst="rect">
            <a:avLst/>
          </a:prstGeom>
          <a:noFill/>
          <a:ln/>
        </p:spPr>
        <p:txBody>
          <a:bodyPr wrap="square" lIns="0" tIns="0" rIns="0" bIns="0" rtlCol="0" anchor="ctr"/>
          <a:lstStyle/>
          <a:p>
            <a:pPr algn="ct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Géométrie du chenal</a:t>
            </a:r>
            <a:endParaRPr lang="en-US" sz="1600" dirty="0"/>
          </a:p>
        </p:txBody>
      </p:sp>
      <p:sp>
        <p:nvSpPr>
          <p:cNvPr id="49" name="Shape 47"/>
          <p:cNvSpPr/>
          <p:nvPr/>
        </p:nvSpPr>
        <p:spPr>
          <a:xfrm>
            <a:off x="5456634" y="5181600"/>
            <a:ext cx="2286000" cy="1085850"/>
          </a:xfrm>
          <a:custGeom>
            <a:avLst/>
            <a:gdLst/>
            <a:ahLst/>
            <a:cxnLst/>
            <a:rect l="l" t="t" r="r" b="b"/>
            <a:pathLst>
              <a:path w="2286000" h="1085850">
                <a:moveTo>
                  <a:pt x="76205" y="0"/>
                </a:moveTo>
                <a:lnTo>
                  <a:pt x="2209795" y="0"/>
                </a:lnTo>
                <a:cubicBezTo>
                  <a:pt x="2251882" y="0"/>
                  <a:pt x="2286000" y="34118"/>
                  <a:pt x="2286000" y="76205"/>
                </a:cubicBezTo>
                <a:lnTo>
                  <a:pt x="2286000" y="1009645"/>
                </a:lnTo>
                <a:cubicBezTo>
                  <a:pt x="2286000" y="1051732"/>
                  <a:pt x="2251882" y="1085850"/>
                  <a:pt x="2209795" y="1085850"/>
                </a:cubicBezTo>
                <a:lnTo>
                  <a:pt x="76205" y="1085850"/>
                </a:lnTo>
                <a:cubicBezTo>
                  <a:pt x="34118" y="1085850"/>
                  <a:pt x="0" y="1051732"/>
                  <a:pt x="0" y="1009645"/>
                </a:cubicBezTo>
                <a:lnTo>
                  <a:pt x="0" y="76205"/>
                </a:lnTo>
                <a:cubicBezTo>
                  <a:pt x="0" y="34146"/>
                  <a:pt x="34146" y="0"/>
                  <a:pt x="76205" y="0"/>
                </a:cubicBezTo>
                <a:close/>
              </a:path>
            </a:pathLst>
          </a:custGeom>
          <a:gradFill flip="none" rotWithShape="1">
            <a:gsLst>
              <a:gs pos="0">
                <a:srgbClr val="2E7D32">
                  <a:alpha val="10000"/>
                </a:srgbClr>
              </a:gs>
              <a:gs pos="100000">
                <a:srgbClr val="2E7D32">
                  <a:alpha val="5000"/>
                </a:srgbClr>
              </a:gs>
            </a:gsLst>
            <a:lin ang="2700000" scaled="1"/>
          </a:gradFill>
          <a:ln/>
        </p:spPr>
      </p:sp>
      <p:sp>
        <p:nvSpPr>
          <p:cNvPr id="50" name="Shape 48"/>
          <p:cNvSpPr/>
          <p:nvPr/>
        </p:nvSpPr>
        <p:spPr>
          <a:xfrm>
            <a:off x="6461224" y="5334000"/>
            <a:ext cx="285750" cy="285750"/>
          </a:xfrm>
          <a:custGeom>
            <a:avLst/>
            <a:gdLst/>
            <a:ahLst/>
            <a:cxnLst/>
            <a:rect l="l" t="t" r="r" b="b"/>
            <a:pathLst>
              <a:path w="285750" h="285750">
                <a:moveTo>
                  <a:pt x="35719" y="53578"/>
                </a:moveTo>
                <a:cubicBezTo>
                  <a:pt x="35719" y="43700"/>
                  <a:pt x="43700" y="35719"/>
                  <a:pt x="53578" y="35719"/>
                </a:cubicBezTo>
                <a:lnTo>
                  <a:pt x="142875" y="35719"/>
                </a:lnTo>
                <a:cubicBezTo>
                  <a:pt x="152753" y="35719"/>
                  <a:pt x="160734" y="43700"/>
                  <a:pt x="160734" y="53578"/>
                </a:cubicBezTo>
                <a:lnTo>
                  <a:pt x="160734" y="214313"/>
                </a:lnTo>
                <a:lnTo>
                  <a:pt x="214313" y="214313"/>
                </a:lnTo>
                <a:lnTo>
                  <a:pt x="214313" y="142875"/>
                </a:lnTo>
                <a:cubicBezTo>
                  <a:pt x="214313" y="132997"/>
                  <a:pt x="222293" y="125016"/>
                  <a:pt x="232172" y="125016"/>
                </a:cubicBezTo>
                <a:lnTo>
                  <a:pt x="267891" y="125016"/>
                </a:lnTo>
                <a:cubicBezTo>
                  <a:pt x="277769" y="125016"/>
                  <a:pt x="285750" y="132997"/>
                  <a:pt x="285750" y="142875"/>
                </a:cubicBezTo>
                <a:cubicBezTo>
                  <a:pt x="285750" y="152753"/>
                  <a:pt x="277769" y="160734"/>
                  <a:pt x="267891" y="160734"/>
                </a:cubicBezTo>
                <a:lnTo>
                  <a:pt x="250031" y="160734"/>
                </a:lnTo>
                <a:lnTo>
                  <a:pt x="250031" y="232172"/>
                </a:lnTo>
                <a:cubicBezTo>
                  <a:pt x="250031" y="242050"/>
                  <a:pt x="242050" y="250031"/>
                  <a:pt x="232172" y="250031"/>
                </a:cubicBezTo>
                <a:lnTo>
                  <a:pt x="142875" y="250031"/>
                </a:lnTo>
                <a:cubicBezTo>
                  <a:pt x="132997" y="250031"/>
                  <a:pt x="125016" y="242050"/>
                  <a:pt x="125016" y="232172"/>
                </a:cubicBezTo>
                <a:lnTo>
                  <a:pt x="125016" y="71438"/>
                </a:lnTo>
                <a:lnTo>
                  <a:pt x="71438" y="71438"/>
                </a:lnTo>
                <a:lnTo>
                  <a:pt x="71438" y="142875"/>
                </a:lnTo>
                <a:cubicBezTo>
                  <a:pt x="71438" y="152753"/>
                  <a:pt x="63457" y="160734"/>
                  <a:pt x="53578" y="160734"/>
                </a:cubicBezTo>
                <a:lnTo>
                  <a:pt x="17859" y="160734"/>
                </a:lnTo>
                <a:cubicBezTo>
                  <a:pt x="7981" y="160734"/>
                  <a:pt x="0" y="152753"/>
                  <a:pt x="0" y="142875"/>
                </a:cubicBezTo>
                <a:cubicBezTo>
                  <a:pt x="0" y="132997"/>
                  <a:pt x="7981" y="125016"/>
                  <a:pt x="17859" y="125016"/>
                </a:cubicBezTo>
                <a:lnTo>
                  <a:pt x="35719" y="125016"/>
                </a:lnTo>
                <a:lnTo>
                  <a:pt x="35719" y="53578"/>
                </a:lnTo>
                <a:close/>
              </a:path>
            </a:pathLst>
          </a:custGeom>
          <a:solidFill>
            <a:srgbClr val="2E7D32"/>
          </a:solidFill>
          <a:ln/>
        </p:spPr>
      </p:sp>
      <p:sp>
        <p:nvSpPr>
          <p:cNvPr id="51" name="Text 49"/>
          <p:cNvSpPr/>
          <p:nvPr/>
        </p:nvSpPr>
        <p:spPr>
          <a:xfrm>
            <a:off x="5570934" y="5695950"/>
            <a:ext cx="2057400" cy="228600"/>
          </a:xfrm>
          <a:prstGeom prst="rect">
            <a:avLst/>
          </a:prstGeom>
          <a:noFill/>
          <a:ln/>
        </p:spPr>
        <p:txBody>
          <a:bodyPr wrap="square" lIns="0" tIns="0" rIns="0" bIns="0" rtlCol="0" anchor="ctr"/>
          <a:lstStyle/>
          <a:p>
            <a:pPr algn="ct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Sinuosité</a:t>
            </a:r>
            <a:endParaRPr lang="en-US" sz="1600" dirty="0"/>
          </a:p>
        </p:txBody>
      </p:sp>
      <p:sp>
        <p:nvSpPr>
          <p:cNvPr id="52" name="Text 50"/>
          <p:cNvSpPr/>
          <p:nvPr/>
        </p:nvSpPr>
        <p:spPr>
          <a:xfrm>
            <a:off x="5575697" y="5924550"/>
            <a:ext cx="2047875" cy="190500"/>
          </a:xfrm>
          <a:prstGeom prst="rect">
            <a:avLst/>
          </a:prstGeom>
          <a:noFill/>
          <a:ln/>
        </p:spPr>
        <p:txBody>
          <a:bodyPr wrap="square" lIns="0" tIns="0" rIns="0" bIns="0" rtlCol="0" anchor="ctr"/>
          <a:lstStyle/>
          <a:p>
            <a:pPr algn="ct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Méandres et courbes</a:t>
            </a:r>
            <a:endParaRPr lang="en-US" sz="1600" dirty="0"/>
          </a:p>
        </p:txBody>
      </p:sp>
      <p:sp>
        <p:nvSpPr>
          <p:cNvPr id="53" name="Shape 51"/>
          <p:cNvSpPr/>
          <p:nvPr/>
        </p:nvSpPr>
        <p:spPr>
          <a:xfrm>
            <a:off x="8127950" y="1257300"/>
            <a:ext cx="3686175" cy="3276600"/>
          </a:xfrm>
          <a:custGeom>
            <a:avLst/>
            <a:gdLst/>
            <a:ahLst/>
            <a:cxnLst/>
            <a:rect l="l" t="t" r="r" b="b"/>
            <a:pathLst>
              <a:path w="3686175" h="3276600">
                <a:moveTo>
                  <a:pt x="114288" y="0"/>
                </a:moveTo>
                <a:lnTo>
                  <a:pt x="3571887" y="0"/>
                </a:lnTo>
                <a:cubicBezTo>
                  <a:pt x="3635007" y="0"/>
                  <a:pt x="3686175" y="51168"/>
                  <a:pt x="3686175" y="114288"/>
                </a:cubicBezTo>
                <a:lnTo>
                  <a:pt x="3686175" y="3162312"/>
                </a:lnTo>
                <a:cubicBezTo>
                  <a:pt x="3686175" y="3225432"/>
                  <a:pt x="3635007" y="3276600"/>
                  <a:pt x="3571887" y="3276600"/>
                </a:cubicBezTo>
                <a:lnTo>
                  <a:pt x="114288" y="3276600"/>
                </a:lnTo>
                <a:cubicBezTo>
                  <a:pt x="51168" y="3276600"/>
                  <a:pt x="0" y="3225432"/>
                  <a:pt x="0" y="3162312"/>
                </a:cubicBezTo>
                <a:lnTo>
                  <a:pt x="0" y="114288"/>
                </a:lnTo>
                <a:cubicBezTo>
                  <a:pt x="0" y="51211"/>
                  <a:pt x="51211" y="0"/>
                  <a:pt x="114288" y="0"/>
                </a:cubicBezTo>
                <a:close/>
              </a:path>
            </a:pathLst>
          </a:custGeom>
          <a:solidFill>
            <a:srgbClr val="FFFFFF"/>
          </a:solidFill>
          <a:ln/>
          <a:effectLst>
            <a:outerShdw blurRad="142875" dist="95250" dir="5400000" algn="bl" rotWithShape="0">
              <a:srgbClr val="000000">
                <a:alpha val="10196"/>
              </a:srgbClr>
            </a:outerShdw>
          </a:effectLst>
        </p:spPr>
      </p:sp>
      <p:sp>
        <p:nvSpPr>
          <p:cNvPr id="54" name="Shape 52"/>
          <p:cNvSpPr/>
          <p:nvPr/>
        </p:nvSpPr>
        <p:spPr>
          <a:xfrm>
            <a:off x="8318450" y="1485900"/>
            <a:ext cx="238125" cy="190500"/>
          </a:xfrm>
          <a:custGeom>
            <a:avLst/>
            <a:gdLst/>
            <a:ahLst/>
            <a:cxnLst/>
            <a:rect l="l" t="t" r="r" b="b"/>
            <a:pathLst>
              <a:path w="238125" h="190500">
                <a:moveTo>
                  <a:pt x="154744" y="78321"/>
                </a:moveTo>
                <a:cubicBezTo>
                  <a:pt x="159283" y="77093"/>
                  <a:pt x="164046" y="79251"/>
                  <a:pt x="166092" y="83455"/>
                </a:cubicBezTo>
                <a:lnTo>
                  <a:pt x="173013" y="97445"/>
                </a:lnTo>
                <a:cubicBezTo>
                  <a:pt x="176845" y="97966"/>
                  <a:pt x="180603" y="99008"/>
                  <a:pt x="184138" y="100459"/>
                </a:cubicBezTo>
                <a:lnTo>
                  <a:pt x="197160" y="91790"/>
                </a:lnTo>
                <a:cubicBezTo>
                  <a:pt x="201067" y="89185"/>
                  <a:pt x="206239" y="89706"/>
                  <a:pt x="209550" y="93018"/>
                </a:cubicBezTo>
                <a:lnTo>
                  <a:pt x="216694" y="100161"/>
                </a:lnTo>
                <a:cubicBezTo>
                  <a:pt x="220005" y="103473"/>
                  <a:pt x="220526" y="108682"/>
                  <a:pt x="217922" y="112551"/>
                </a:cubicBezTo>
                <a:lnTo>
                  <a:pt x="209252" y="125537"/>
                </a:lnTo>
                <a:cubicBezTo>
                  <a:pt x="209959" y="127285"/>
                  <a:pt x="210592" y="129108"/>
                  <a:pt x="211113" y="131006"/>
                </a:cubicBezTo>
                <a:cubicBezTo>
                  <a:pt x="211634" y="132904"/>
                  <a:pt x="211968" y="134764"/>
                  <a:pt x="212229" y="136661"/>
                </a:cubicBezTo>
                <a:lnTo>
                  <a:pt x="226256" y="143582"/>
                </a:lnTo>
                <a:cubicBezTo>
                  <a:pt x="230460" y="145666"/>
                  <a:pt x="232618" y="150428"/>
                  <a:pt x="231391" y="154930"/>
                </a:cubicBezTo>
                <a:lnTo>
                  <a:pt x="228786" y="164678"/>
                </a:lnTo>
                <a:cubicBezTo>
                  <a:pt x="227558" y="169180"/>
                  <a:pt x="223354" y="172231"/>
                  <a:pt x="218666" y="171934"/>
                </a:cubicBezTo>
                <a:lnTo>
                  <a:pt x="203039" y="170929"/>
                </a:lnTo>
                <a:cubicBezTo>
                  <a:pt x="200695" y="173943"/>
                  <a:pt x="197979" y="176733"/>
                  <a:pt x="194890" y="179115"/>
                </a:cubicBezTo>
                <a:lnTo>
                  <a:pt x="195895" y="194704"/>
                </a:lnTo>
                <a:cubicBezTo>
                  <a:pt x="196193" y="199392"/>
                  <a:pt x="193142" y="203634"/>
                  <a:pt x="188640" y="204825"/>
                </a:cubicBezTo>
                <a:lnTo>
                  <a:pt x="178891" y="207429"/>
                </a:lnTo>
                <a:cubicBezTo>
                  <a:pt x="174352" y="208657"/>
                  <a:pt x="169627" y="206499"/>
                  <a:pt x="167543" y="202295"/>
                </a:cubicBezTo>
                <a:lnTo>
                  <a:pt x="160623" y="188305"/>
                </a:lnTo>
                <a:cubicBezTo>
                  <a:pt x="156790" y="187784"/>
                  <a:pt x="153033" y="186742"/>
                  <a:pt x="149498" y="185291"/>
                </a:cubicBezTo>
                <a:lnTo>
                  <a:pt x="136475" y="193960"/>
                </a:lnTo>
                <a:cubicBezTo>
                  <a:pt x="132569" y="196565"/>
                  <a:pt x="127397" y="196044"/>
                  <a:pt x="124085" y="192732"/>
                </a:cubicBezTo>
                <a:lnTo>
                  <a:pt x="116942" y="185589"/>
                </a:lnTo>
                <a:cubicBezTo>
                  <a:pt x="113630" y="182277"/>
                  <a:pt x="113109" y="177105"/>
                  <a:pt x="115714" y="173199"/>
                </a:cubicBezTo>
                <a:lnTo>
                  <a:pt x="124383" y="160176"/>
                </a:lnTo>
                <a:cubicBezTo>
                  <a:pt x="123676" y="158428"/>
                  <a:pt x="123044" y="156604"/>
                  <a:pt x="122523" y="154707"/>
                </a:cubicBezTo>
                <a:cubicBezTo>
                  <a:pt x="122002" y="152809"/>
                  <a:pt x="121667" y="150912"/>
                  <a:pt x="121407" y="149051"/>
                </a:cubicBezTo>
                <a:lnTo>
                  <a:pt x="107379" y="142131"/>
                </a:lnTo>
                <a:cubicBezTo>
                  <a:pt x="103175" y="140047"/>
                  <a:pt x="101054" y="135285"/>
                  <a:pt x="102245" y="130783"/>
                </a:cubicBezTo>
                <a:lnTo>
                  <a:pt x="104849" y="121034"/>
                </a:lnTo>
                <a:cubicBezTo>
                  <a:pt x="106077" y="116532"/>
                  <a:pt x="110282" y="113481"/>
                  <a:pt x="114970" y="113779"/>
                </a:cubicBezTo>
                <a:lnTo>
                  <a:pt x="130559" y="114784"/>
                </a:lnTo>
                <a:cubicBezTo>
                  <a:pt x="132904" y="111770"/>
                  <a:pt x="135620" y="108979"/>
                  <a:pt x="138708" y="106598"/>
                </a:cubicBezTo>
                <a:lnTo>
                  <a:pt x="137703" y="91046"/>
                </a:lnTo>
                <a:cubicBezTo>
                  <a:pt x="137406" y="86358"/>
                  <a:pt x="140457" y="82116"/>
                  <a:pt x="144959" y="80925"/>
                </a:cubicBezTo>
                <a:lnTo>
                  <a:pt x="154707" y="78321"/>
                </a:lnTo>
                <a:close/>
                <a:moveTo>
                  <a:pt x="166836" y="126504"/>
                </a:moveTo>
                <a:cubicBezTo>
                  <a:pt x="157801" y="126514"/>
                  <a:pt x="150474" y="133858"/>
                  <a:pt x="150484" y="142894"/>
                </a:cubicBezTo>
                <a:cubicBezTo>
                  <a:pt x="150494" y="151929"/>
                  <a:pt x="157838" y="159256"/>
                  <a:pt x="166874" y="159246"/>
                </a:cubicBezTo>
                <a:cubicBezTo>
                  <a:pt x="175909" y="159236"/>
                  <a:pt x="183236" y="151892"/>
                  <a:pt x="183226" y="142856"/>
                </a:cubicBezTo>
                <a:cubicBezTo>
                  <a:pt x="183216" y="133821"/>
                  <a:pt x="175872" y="126494"/>
                  <a:pt x="166836" y="126504"/>
                </a:cubicBezTo>
                <a:close/>
                <a:moveTo>
                  <a:pt x="83679" y="-16929"/>
                </a:moveTo>
                <a:lnTo>
                  <a:pt x="93427" y="-14325"/>
                </a:lnTo>
                <a:cubicBezTo>
                  <a:pt x="97929" y="-13097"/>
                  <a:pt x="100980" y="-8855"/>
                  <a:pt x="100682" y="-4204"/>
                </a:cubicBezTo>
                <a:lnTo>
                  <a:pt x="99678" y="11348"/>
                </a:lnTo>
                <a:cubicBezTo>
                  <a:pt x="102766" y="13729"/>
                  <a:pt x="105482" y="16483"/>
                  <a:pt x="107826" y="19534"/>
                </a:cubicBezTo>
                <a:lnTo>
                  <a:pt x="123453" y="18529"/>
                </a:lnTo>
                <a:cubicBezTo>
                  <a:pt x="128104" y="18231"/>
                  <a:pt x="132345" y="21282"/>
                  <a:pt x="133573" y="25784"/>
                </a:cubicBezTo>
                <a:lnTo>
                  <a:pt x="136178" y="35533"/>
                </a:lnTo>
                <a:cubicBezTo>
                  <a:pt x="137368" y="40035"/>
                  <a:pt x="135248" y="44797"/>
                  <a:pt x="131043" y="46881"/>
                </a:cubicBezTo>
                <a:lnTo>
                  <a:pt x="117016" y="53801"/>
                </a:lnTo>
                <a:cubicBezTo>
                  <a:pt x="116756" y="55699"/>
                  <a:pt x="116384" y="57596"/>
                  <a:pt x="115900" y="59457"/>
                </a:cubicBezTo>
                <a:cubicBezTo>
                  <a:pt x="115416" y="61317"/>
                  <a:pt x="114746" y="63178"/>
                  <a:pt x="114040" y="64926"/>
                </a:cubicBezTo>
                <a:lnTo>
                  <a:pt x="122709" y="77949"/>
                </a:lnTo>
                <a:cubicBezTo>
                  <a:pt x="125313" y="81855"/>
                  <a:pt x="124792" y="87027"/>
                  <a:pt x="121481" y="90339"/>
                </a:cubicBezTo>
                <a:lnTo>
                  <a:pt x="114337" y="97482"/>
                </a:lnTo>
                <a:cubicBezTo>
                  <a:pt x="111026" y="100794"/>
                  <a:pt x="105854" y="101315"/>
                  <a:pt x="101947" y="98710"/>
                </a:cubicBezTo>
                <a:lnTo>
                  <a:pt x="88925" y="90041"/>
                </a:lnTo>
                <a:cubicBezTo>
                  <a:pt x="85390" y="91492"/>
                  <a:pt x="81632" y="92534"/>
                  <a:pt x="77800" y="93055"/>
                </a:cubicBezTo>
                <a:lnTo>
                  <a:pt x="70879" y="107045"/>
                </a:lnTo>
                <a:cubicBezTo>
                  <a:pt x="68796" y="111249"/>
                  <a:pt x="64033" y="113370"/>
                  <a:pt x="59531" y="112179"/>
                </a:cubicBezTo>
                <a:lnTo>
                  <a:pt x="49783" y="109575"/>
                </a:lnTo>
                <a:cubicBezTo>
                  <a:pt x="45244" y="108347"/>
                  <a:pt x="42230" y="104105"/>
                  <a:pt x="42528" y="99454"/>
                </a:cubicBezTo>
                <a:lnTo>
                  <a:pt x="43532" y="83865"/>
                </a:lnTo>
                <a:cubicBezTo>
                  <a:pt x="40444" y="81483"/>
                  <a:pt x="37728" y="78730"/>
                  <a:pt x="35384" y="75679"/>
                </a:cubicBezTo>
                <a:lnTo>
                  <a:pt x="19757" y="76684"/>
                </a:lnTo>
                <a:cubicBezTo>
                  <a:pt x="15106" y="76981"/>
                  <a:pt x="10864" y="73930"/>
                  <a:pt x="9637" y="69428"/>
                </a:cubicBezTo>
                <a:lnTo>
                  <a:pt x="7032" y="59680"/>
                </a:lnTo>
                <a:cubicBezTo>
                  <a:pt x="5842" y="55178"/>
                  <a:pt x="7962" y="50416"/>
                  <a:pt x="12167" y="48332"/>
                </a:cubicBezTo>
                <a:lnTo>
                  <a:pt x="26194" y="41411"/>
                </a:lnTo>
                <a:cubicBezTo>
                  <a:pt x="26454" y="39514"/>
                  <a:pt x="26826" y="37654"/>
                  <a:pt x="27310" y="35756"/>
                </a:cubicBezTo>
                <a:cubicBezTo>
                  <a:pt x="27831" y="33858"/>
                  <a:pt x="28426" y="32035"/>
                  <a:pt x="29170" y="30287"/>
                </a:cubicBezTo>
                <a:lnTo>
                  <a:pt x="20501" y="17301"/>
                </a:lnTo>
                <a:cubicBezTo>
                  <a:pt x="17897" y="13395"/>
                  <a:pt x="18417" y="8223"/>
                  <a:pt x="21729" y="4911"/>
                </a:cubicBezTo>
                <a:lnTo>
                  <a:pt x="28873" y="-2232"/>
                </a:lnTo>
                <a:cubicBezTo>
                  <a:pt x="32184" y="-5544"/>
                  <a:pt x="37356" y="-6065"/>
                  <a:pt x="41263" y="-3460"/>
                </a:cubicBezTo>
                <a:lnTo>
                  <a:pt x="54285" y="5209"/>
                </a:lnTo>
                <a:cubicBezTo>
                  <a:pt x="57820" y="3758"/>
                  <a:pt x="61578" y="2716"/>
                  <a:pt x="65410" y="2195"/>
                </a:cubicBezTo>
                <a:lnTo>
                  <a:pt x="72330" y="-11795"/>
                </a:lnTo>
                <a:cubicBezTo>
                  <a:pt x="74414" y="-15999"/>
                  <a:pt x="79139" y="-18120"/>
                  <a:pt x="83679" y="-16929"/>
                </a:cubicBezTo>
                <a:close/>
                <a:moveTo>
                  <a:pt x="71586" y="31254"/>
                </a:moveTo>
                <a:cubicBezTo>
                  <a:pt x="62551" y="31254"/>
                  <a:pt x="55215" y="38590"/>
                  <a:pt x="55215" y="47625"/>
                </a:cubicBezTo>
                <a:cubicBezTo>
                  <a:pt x="55215" y="56660"/>
                  <a:pt x="62551" y="63996"/>
                  <a:pt x="71586" y="63996"/>
                </a:cubicBezTo>
                <a:cubicBezTo>
                  <a:pt x="80622" y="63996"/>
                  <a:pt x="87957" y="56660"/>
                  <a:pt x="87957" y="47625"/>
                </a:cubicBezTo>
                <a:cubicBezTo>
                  <a:pt x="87957" y="38590"/>
                  <a:pt x="80622" y="31254"/>
                  <a:pt x="71586" y="31254"/>
                </a:cubicBezTo>
                <a:close/>
              </a:path>
            </a:pathLst>
          </a:custGeom>
          <a:solidFill>
            <a:srgbClr val="4A90A4"/>
          </a:solidFill>
          <a:ln/>
        </p:spPr>
      </p:sp>
      <p:sp>
        <p:nvSpPr>
          <p:cNvPr id="55" name="Text 53"/>
          <p:cNvSpPr/>
          <p:nvPr/>
        </p:nvSpPr>
        <p:spPr>
          <a:xfrm>
            <a:off x="8556575" y="1447800"/>
            <a:ext cx="31623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Importance pour l'ingénierie</a:t>
            </a:r>
            <a:endParaRPr lang="en-US" sz="1600" dirty="0"/>
          </a:p>
        </p:txBody>
      </p:sp>
      <p:sp>
        <p:nvSpPr>
          <p:cNvPr id="56" name="Shape 54"/>
          <p:cNvSpPr/>
          <p:nvPr/>
        </p:nvSpPr>
        <p:spPr>
          <a:xfrm>
            <a:off x="8337500" y="1866900"/>
            <a:ext cx="3286125" cy="876300"/>
          </a:xfrm>
          <a:custGeom>
            <a:avLst/>
            <a:gdLst/>
            <a:ahLst/>
            <a:cxnLst/>
            <a:rect l="l" t="t" r="r" b="b"/>
            <a:pathLst>
              <a:path w="3286125" h="876300">
                <a:moveTo>
                  <a:pt x="38100" y="0"/>
                </a:moveTo>
                <a:lnTo>
                  <a:pt x="3209922" y="0"/>
                </a:lnTo>
                <a:cubicBezTo>
                  <a:pt x="3252008" y="0"/>
                  <a:pt x="3286125" y="34117"/>
                  <a:pt x="3286125" y="76203"/>
                </a:cubicBezTo>
                <a:lnTo>
                  <a:pt x="3286125" y="800097"/>
                </a:lnTo>
                <a:cubicBezTo>
                  <a:pt x="3286125" y="842183"/>
                  <a:pt x="3252008" y="876300"/>
                  <a:pt x="3209922" y="876300"/>
                </a:cubicBezTo>
                <a:lnTo>
                  <a:pt x="38100" y="876300"/>
                </a:lnTo>
                <a:cubicBezTo>
                  <a:pt x="17072" y="876300"/>
                  <a:pt x="0" y="859228"/>
                  <a:pt x="0" y="838200"/>
                </a:cubicBezTo>
                <a:lnTo>
                  <a:pt x="0" y="38100"/>
                </a:lnTo>
                <a:cubicBezTo>
                  <a:pt x="0" y="17072"/>
                  <a:pt x="17072" y="0"/>
                  <a:pt x="38100" y="0"/>
                </a:cubicBezTo>
                <a:close/>
              </a:path>
            </a:pathLst>
          </a:custGeom>
          <a:solidFill>
            <a:srgbClr val="1E3A5F">
              <a:alpha val="5098"/>
            </a:srgbClr>
          </a:solidFill>
          <a:ln/>
        </p:spPr>
      </p:sp>
      <p:sp>
        <p:nvSpPr>
          <p:cNvPr id="57" name="Shape 55"/>
          <p:cNvSpPr/>
          <p:nvPr/>
        </p:nvSpPr>
        <p:spPr>
          <a:xfrm>
            <a:off x="8337500" y="1866900"/>
            <a:ext cx="38100" cy="876300"/>
          </a:xfrm>
          <a:custGeom>
            <a:avLst/>
            <a:gdLst/>
            <a:ahLst/>
            <a:cxnLst/>
            <a:rect l="l" t="t" r="r" b="b"/>
            <a:pathLst>
              <a:path w="38100" h="876300">
                <a:moveTo>
                  <a:pt x="38100" y="0"/>
                </a:moveTo>
                <a:lnTo>
                  <a:pt x="38100" y="0"/>
                </a:lnTo>
                <a:lnTo>
                  <a:pt x="38100" y="876300"/>
                </a:lnTo>
                <a:lnTo>
                  <a:pt x="38100" y="876300"/>
                </a:lnTo>
                <a:cubicBezTo>
                  <a:pt x="17072" y="876300"/>
                  <a:pt x="0" y="859228"/>
                  <a:pt x="0" y="838200"/>
                </a:cubicBezTo>
                <a:lnTo>
                  <a:pt x="0" y="38100"/>
                </a:lnTo>
                <a:cubicBezTo>
                  <a:pt x="0" y="17072"/>
                  <a:pt x="17072" y="0"/>
                  <a:pt x="38100" y="0"/>
                </a:cubicBezTo>
                <a:close/>
              </a:path>
            </a:pathLst>
          </a:custGeom>
          <a:solidFill>
            <a:srgbClr val="1E3A5F"/>
          </a:solidFill>
          <a:ln/>
        </p:spPr>
      </p:sp>
      <p:sp>
        <p:nvSpPr>
          <p:cNvPr id="58" name="Text 56"/>
          <p:cNvSpPr/>
          <p:nvPr/>
        </p:nvSpPr>
        <p:spPr>
          <a:xfrm>
            <a:off x="8470850" y="1981200"/>
            <a:ext cx="31146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Conception des ouvrages</a:t>
            </a:r>
            <a:endParaRPr lang="en-US" sz="1600" dirty="0"/>
          </a:p>
        </p:txBody>
      </p:sp>
      <p:sp>
        <p:nvSpPr>
          <p:cNvPr id="59" name="Text 57"/>
          <p:cNvSpPr/>
          <p:nvPr/>
        </p:nvSpPr>
        <p:spPr>
          <a:xfrm>
            <a:off x="8470850" y="2247900"/>
            <a:ext cx="3105150" cy="3810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Dimensionnement adapté aux caractéristiques du milieu</a:t>
            </a:r>
            <a:endParaRPr lang="en-US" sz="1600" dirty="0"/>
          </a:p>
        </p:txBody>
      </p:sp>
      <p:sp>
        <p:nvSpPr>
          <p:cNvPr id="60" name="Shape 58"/>
          <p:cNvSpPr/>
          <p:nvPr/>
        </p:nvSpPr>
        <p:spPr>
          <a:xfrm>
            <a:off x="8337500" y="2857500"/>
            <a:ext cx="3286125" cy="685800"/>
          </a:xfrm>
          <a:custGeom>
            <a:avLst/>
            <a:gdLst/>
            <a:ahLst/>
            <a:cxnLst/>
            <a:rect l="l" t="t" r="r" b="b"/>
            <a:pathLst>
              <a:path w="3286125" h="685800">
                <a:moveTo>
                  <a:pt x="38100" y="0"/>
                </a:moveTo>
                <a:lnTo>
                  <a:pt x="3209926" y="0"/>
                </a:lnTo>
                <a:cubicBezTo>
                  <a:pt x="3252009" y="0"/>
                  <a:pt x="3286125" y="34116"/>
                  <a:pt x="3286125" y="76199"/>
                </a:cubicBezTo>
                <a:lnTo>
                  <a:pt x="3286125" y="609601"/>
                </a:lnTo>
                <a:cubicBezTo>
                  <a:pt x="3286125" y="651684"/>
                  <a:pt x="3252009" y="685800"/>
                  <a:pt x="3209926" y="685800"/>
                </a:cubicBezTo>
                <a:lnTo>
                  <a:pt x="38100" y="685800"/>
                </a:lnTo>
                <a:cubicBezTo>
                  <a:pt x="17072" y="685800"/>
                  <a:pt x="0" y="668728"/>
                  <a:pt x="0" y="647700"/>
                </a:cubicBezTo>
                <a:lnTo>
                  <a:pt x="0" y="38100"/>
                </a:lnTo>
                <a:cubicBezTo>
                  <a:pt x="0" y="17072"/>
                  <a:pt x="17072" y="0"/>
                  <a:pt x="38100" y="0"/>
                </a:cubicBezTo>
                <a:close/>
              </a:path>
            </a:pathLst>
          </a:custGeom>
          <a:solidFill>
            <a:srgbClr val="4A90A4">
              <a:alpha val="5098"/>
            </a:srgbClr>
          </a:solidFill>
          <a:ln/>
        </p:spPr>
      </p:sp>
      <p:sp>
        <p:nvSpPr>
          <p:cNvPr id="61" name="Shape 59"/>
          <p:cNvSpPr/>
          <p:nvPr/>
        </p:nvSpPr>
        <p:spPr>
          <a:xfrm>
            <a:off x="8337500" y="2857500"/>
            <a:ext cx="38100" cy="685800"/>
          </a:xfrm>
          <a:custGeom>
            <a:avLst/>
            <a:gdLst/>
            <a:ahLst/>
            <a:cxnLst/>
            <a:rect l="l" t="t" r="r" b="b"/>
            <a:pathLst>
              <a:path w="38100" h="685800">
                <a:moveTo>
                  <a:pt x="38100" y="0"/>
                </a:moveTo>
                <a:lnTo>
                  <a:pt x="38100" y="0"/>
                </a:lnTo>
                <a:lnTo>
                  <a:pt x="38100" y="685800"/>
                </a:lnTo>
                <a:lnTo>
                  <a:pt x="38100" y="685800"/>
                </a:lnTo>
                <a:cubicBezTo>
                  <a:pt x="17072" y="685800"/>
                  <a:pt x="0" y="668728"/>
                  <a:pt x="0" y="647700"/>
                </a:cubicBezTo>
                <a:lnTo>
                  <a:pt x="0" y="38100"/>
                </a:lnTo>
                <a:cubicBezTo>
                  <a:pt x="0" y="17072"/>
                  <a:pt x="17072" y="0"/>
                  <a:pt x="38100" y="0"/>
                </a:cubicBezTo>
                <a:close/>
              </a:path>
            </a:pathLst>
          </a:custGeom>
          <a:solidFill>
            <a:srgbClr val="4A90A4"/>
          </a:solidFill>
          <a:ln/>
        </p:spPr>
      </p:sp>
      <p:sp>
        <p:nvSpPr>
          <p:cNvPr id="62" name="Text 60"/>
          <p:cNvSpPr/>
          <p:nvPr/>
        </p:nvSpPr>
        <p:spPr>
          <a:xfrm>
            <a:off x="8470850" y="2971800"/>
            <a:ext cx="31146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Compréhension hydrologique</a:t>
            </a:r>
            <a:endParaRPr lang="en-US" sz="1600" dirty="0"/>
          </a:p>
        </p:txBody>
      </p:sp>
      <p:sp>
        <p:nvSpPr>
          <p:cNvPr id="63" name="Text 61"/>
          <p:cNvSpPr/>
          <p:nvPr/>
        </p:nvSpPr>
        <p:spPr>
          <a:xfrm>
            <a:off x="8470850" y="3238500"/>
            <a:ext cx="310515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Fonctionnement du bassin versant</a:t>
            </a:r>
            <a:endParaRPr lang="en-US" sz="1600" dirty="0"/>
          </a:p>
        </p:txBody>
      </p:sp>
      <p:sp>
        <p:nvSpPr>
          <p:cNvPr id="64" name="Shape 62"/>
          <p:cNvSpPr/>
          <p:nvPr/>
        </p:nvSpPr>
        <p:spPr>
          <a:xfrm>
            <a:off x="8337500" y="3657600"/>
            <a:ext cx="3286125" cy="685800"/>
          </a:xfrm>
          <a:custGeom>
            <a:avLst/>
            <a:gdLst/>
            <a:ahLst/>
            <a:cxnLst/>
            <a:rect l="l" t="t" r="r" b="b"/>
            <a:pathLst>
              <a:path w="3286125" h="685800">
                <a:moveTo>
                  <a:pt x="38100" y="0"/>
                </a:moveTo>
                <a:lnTo>
                  <a:pt x="3209926" y="0"/>
                </a:lnTo>
                <a:cubicBezTo>
                  <a:pt x="3252009" y="0"/>
                  <a:pt x="3286125" y="34116"/>
                  <a:pt x="3286125" y="76199"/>
                </a:cubicBezTo>
                <a:lnTo>
                  <a:pt x="3286125" y="609601"/>
                </a:lnTo>
                <a:cubicBezTo>
                  <a:pt x="3286125" y="651684"/>
                  <a:pt x="3252009" y="685800"/>
                  <a:pt x="3209926" y="685800"/>
                </a:cubicBezTo>
                <a:lnTo>
                  <a:pt x="38100" y="685800"/>
                </a:lnTo>
                <a:cubicBezTo>
                  <a:pt x="17072" y="685800"/>
                  <a:pt x="0" y="668728"/>
                  <a:pt x="0" y="647700"/>
                </a:cubicBezTo>
                <a:lnTo>
                  <a:pt x="0" y="38100"/>
                </a:lnTo>
                <a:cubicBezTo>
                  <a:pt x="0" y="17072"/>
                  <a:pt x="17072" y="0"/>
                  <a:pt x="38100" y="0"/>
                </a:cubicBezTo>
                <a:close/>
              </a:path>
            </a:pathLst>
          </a:custGeom>
          <a:solidFill>
            <a:srgbClr val="2E7D32">
              <a:alpha val="5098"/>
            </a:srgbClr>
          </a:solidFill>
          <a:ln/>
        </p:spPr>
      </p:sp>
      <p:sp>
        <p:nvSpPr>
          <p:cNvPr id="65" name="Shape 63"/>
          <p:cNvSpPr/>
          <p:nvPr/>
        </p:nvSpPr>
        <p:spPr>
          <a:xfrm>
            <a:off x="8337500" y="3657600"/>
            <a:ext cx="38100" cy="685800"/>
          </a:xfrm>
          <a:custGeom>
            <a:avLst/>
            <a:gdLst/>
            <a:ahLst/>
            <a:cxnLst/>
            <a:rect l="l" t="t" r="r" b="b"/>
            <a:pathLst>
              <a:path w="38100" h="685800">
                <a:moveTo>
                  <a:pt x="38100" y="0"/>
                </a:moveTo>
                <a:lnTo>
                  <a:pt x="38100" y="0"/>
                </a:lnTo>
                <a:lnTo>
                  <a:pt x="38100" y="685800"/>
                </a:lnTo>
                <a:lnTo>
                  <a:pt x="38100" y="685800"/>
                </a:lnTo>
                <a:cubicBezTo>
                  <a:pt x="17072" y="685800"/>
                  <a:pt x="0" y="668728"/>
                  <a:pt x="0" y="647700"/>
                </a:cubicBezTo>
                <a:lnTo>
                  <a:pt x="0" y="38100"/>
                </a:lnTo>
                <a:cubicBezTo>
                  <a:pt x="0" y="17072"/>
                  <a:pt x="17072" y="0"/>
                  <a:pt x="38100" y="0"/>
                </a:cubicBezTo>
                <a:close/>
              </a:path>
            </a:pathLst>
          </a:custGeom>
          <a:solidFill>
            <a:srgbClr val="2E7D32"/>
          </a:solidFill>
          <a:ln/>
        </p:spPr>
      </p:sp>
      <p:sp>
        <p:nvSpPr>
          <p:cNvPr id="66" name="Text 64"/>
          <p:cNvSpPr/>
          <p:nvPr/>
        </p:nvSpPr>
        <p:spPr>
          <a:xfrm>
            <a:off x="8470850" y="3771900"/>
            <a:ext cx="3114675" cy="228600"/>
          </a:xfrm>
          <a:prstGeom prst="rect">
            <a:avLst/>
          </a:prstGeom>
          <a:noFill/>
          <a:ln/>
        </p:spPr>
        <p:txBody>
          <a:bodyPr wrap="square" lIns="0" tIns="0" rIns="0" bIns="0" rtlCol="0" anchor="ctr"/>
          <a:lstStyle/>
          <a:p>
            <a:pPr>
              <a:lnSpc>
                <a:spcPct val="130000"/>
              </a:lnSpc>
            </a:pPr>
            <a:r>
              <a:rPr lang="en-US" sz="1200" b="1" dirty="0">
                <a:solidFill>
                  <a:srgbClr val="1A202C"/>
                </a:solidFill>
                <a:latin typeface="Quattrocento Sans" pitchFamily="34" charset="0"/>
                <a:ea typeface="Quattrocento Sans" pitchFamily="34" charset="-122"/>
                <a:cs typeface="Quattrocento Sans" pitchFamily="34" charset="-120"/>
              </a:rPr>
              <a:t>Gestion durable</a:t>
            </a:r>
            <a:endParaRPr lang="en-US" sz="1600" dirty="0"/>
          </a:p>
        </p:txBody>
      </p:sp>
      <p:sp>
        <p:nvSpPr>
          <p:cNvPr id="67" name="Text 65"/>
          <p:cNvSpPr/>
          <p:nvPr/>
        </p:nvSpPr>
        <p:spPr>
          <a:xfrm>
            <a:off x="8470850" y="4038600"/>
            <a:ext cx="3105150" cy="190500"/>
          </a:xfrm>
          <a:prstGeom prst="rect">
            <a:avLst/>
          </a:prstGeom>
          <a:noFill/>
          <a:ln/>
        </p:spPr>
        <p:txBody>
          <a:bodyPr wrap="square" lIns="0" tIns="0" rIns="0" bIns="0" rtlCol="0" anchor="ctr"/>
          <a:lstStyle/>
          <a:p>
            <a:pPr>
              <a:lnSpc>
                <a:spcPct val="120000"/>
              </a:lnSpc>
            </a:pPr>
            <a:r>
              <a:rPr lang="en-US" sz="1050" dirty="0">
                <a:solidFill>
                  <a:srgbClr val="1A202C">
                    <a:alpha val="70000"/>
                  </a:srgbClr>
                </a:solidFill>
                <a:latin typeface="Quattrocento Sans" pitchFamily="34" charset="0"/>
                <a:ea typeface="Quattrocento Sans" pitchFamily="34" charset="-122"/>
                <a:cs typeface="Quattrocento Sans" pitchFamily="34" charset="-120"/>
              </a:rPr>
              <a:t>Équilibre entre aménagement et environnement</a:t>
            </a:r>
            <a:endParaRPr lang="en-US" sz="1600" dirty="0"/>
          </a:p>
        </p:txBody>
      </p:sp>
      <p:sp>
        <p:nvSpPr>
          <p:cNvPr id="68" name="Shape 66"/>
          <p:cNvSpPr/>
          <p:nvPr/>
        </p:nvSpPr>
        <p:spPr>
          <a:xfrm>
            <a:off x="8127950" y="4686300"/>
            <a:ext cx="3686175" cy="2000250"/>
          </a:xfrm>
          <a:custGeom>
            <a:avLst/>
            <a:gdLst/>
            <a:ahLst/>
            <a:cxnLst/>
            <a:rect l="l" t="t" r="r" b="b"/>
            <a:pathLst>
              <a:path w="3686175" h="2000250">
                <a:moveTo>
                  <a:pt x="114294" y="0"/>
                </a:moveTo>
                <a:lnTo>
                  <a:pt x="3571881" y="0"/>
                </a:lnTo>
                <a:cubicBezTo>
                  <a:pt x="3634961" y="0"/>
                  <a:pt x="3686175" y="51214"/>
                  <a:pt x="3686175" y="114294"/>
                </a:cubicBezTo>
                <a:lnTo>
                  <a:pt x="3686175" y="1885956"/>
                </a:lnTo>
                <a:cubicBezTo>
                  <a:pt x="3686175" y="1949036"/>
                  <a:pt x="3634961" y="2000250"/>
                  <a:pt x="3571881" y="2000250"/>
                </a:cubicBezTo>
                <a:lnTo>
                  <a:pt x="114294" y="2000250"/>
                </a:lnTo>
                <a:cubicBezTo>
                  <a:pt x="51214" y="2000250"/>
                  <a:pt x="0" y="1949036"/>
                  <a:pt x="0" y="1885956"/>
                </a:cubicBezTo>
                <a:lnTo>
                  <a:pt x="0" y="114294"/>
                </a:lnTo>
                <a:cubicBezTo>
                  <a:pt x="0" y="51214"/>
                  <a:pt x="51214" y="0"/>
                  <a:pt x="114294" y="0"/>
                </a:cubicBezTo>
                <a:close/>
              </a:path>
            </a:pathLst>
          </a:custGeom>
          <a:gradFill flip="none" rotWithShape="1">
            <a:gsLst>
              <a:gs pos="0">
                <a:srgbClr val="1E3A5F"/>
              </a:gs>
              <a:gs pos="100000">
                <a:srgbClr val="4A90A4"/>
              </a:gs>
            </a:gsLst>
            <a:lin ang="2700000" scaled="1"/>
          </a:gradFill>
          <a:ln/>
        </p:spPr>
      </p:sp>
      <p:sp>
        <p:nvSpPr>
          <p:cNvPr id="69" name="Shape 67"/>
          <p:cNvSpPr/>
          <p:nvPr/>
        </p:nvSpPr>
        <p:spPr>
          <a:xfrm>
            <a:off x="8342263" y="4924425"/>
            <a:ext cx="171450" cy="171450"/>
          </a:xfrm>
          <a:custGeom>
            <a:avLst/>
            <a:gdLst/>
            <a:ahLst/>
            <a:cxnLst/>
            <a:rect l="l" t="t" r="r" b="b"/>
            <a:pathLst>
              <a:path w="171450" h="171450">
                <a:moveTo>
                  <a:pt x="85725" y="171450"/>
                </a:moveTo>
                <a:cubicBezTo>
                  <a:pt x="133038" y="171450"/>
                  <a:pt x="171450" y="133038"/>
                  <a:pt x="171450" y="85725"/>
                </a:cubicBezTo>
                <a:cubicBezTo>
                  <a:pt x="171450" y="38412"/>
                  <a:pt x="133038" y="0"/>
                  <a:pt x="85725" y="0"/>
                </a:cubicBezTo>
                <a:cubicBezTo>
                  <a:pt x="38412" y="0"/>
                  <a:pt x="0" y="38412"/>
                  <a:pt x="0" y="85725"/>
                </a:cubicBezTo>
                <a:cubicBezTo>
                  <a:pt x="0" y="133038"/>
                  <a:pt x="38412" y="171450"/>
                  <a:pt x="85725" y="171450"/>
                </a:cubicBezTo>
                <a:close/>
                <a:moveTo>
                  <a:pt x="75009" y="53578"/>
                </a:moveTo>
                <a:cubicBezTo>
                  <a:pt x="75009" y="47664"/>
                  <a:pt x="79811" y="42863"/>
                  <a:pt x="85725" y="42863"/>
                </a:cubicBezTo>
                <a:cubicBezTo>
                  <a:pt x="91639" y="42863"/>
                  <a:pt x="96441" y="47664"/>
                  <a:pt x="96441" y="53578"/>
                </a:cubicBezTo>
                <a:cubicBezTo>
                  <a:pt x="96441" y="59492"/>
                  <a:pt x="91639" y="64294"/>
                  <a:pt x="85725" y="64294"/>
                </a:cubicBezTo>
                <a:cubicBezTo>
                  <a:pt x="79811" y="64294"/>
                  <a:pt x="75009" y="59492"/>
                  <a:pt x="75009" y="53578"/>
                </a:cubicBezTo>
                <a:close/>
                <a:moveTo>
                  <a:pt x="72330" y="75009"/>
                </a:moveTo>
                <a:lnTo>
                  <a:pt x="88404" y="75009"/>
                </a:lnTo>
                <a:cubicBezTo>
                  <a:pt x="92858" y="75009"/>
                  <a:pt x="96441" y="78592"/>
                  <a:pt x="96441" y="83046"/>
                </a:cubicBezTo>
                <a:lnTo>
                  <a:pt x="96441" y="112514"/>
                </a:lnTo>
                <a:lnTo>
                  <a:pt x="99120" y="112514"/>
                </a:lnTo>
                <a:cubicBezTo>
                  <a:pt x="103573" y="112514"/>
                  <a:pt x="107156" y="116097"/>
                  <a:pt x="107156" y="120551"/>
                </a:cubicBezTo>
                <a:cubicBezTo>
                  <a:pt x="107156" y="125004"/>
                  <a:pt x="103573" y="128588"/>
                  <a:pt x="99120" y="128588"/>
                </a:cubicBezTo>
                <a:lnTo>
                  <a:pt x="72330" y="128588"/>
                </a:lnTo>
                <a:cubicBezTo>
                  <a:pt x="67877" y="128588"/>
                  <a:pt x="64294" y="125004"/>
                  <a:pt x="64294" y="120551"/>
                </a:cubicBezTo>
                <a:cubicBezTo>
                  <a:pt x="64294" y="116097"/>
                  <a:pt x="67877" y="112514"/>
                  <a:pt x="72330" y="112514"/>
                </a:cubicBezTo>
                <a:lnTo>
                  <a:pt x="80367" y="112514"/>
                </a:lnTo>
                <a:lnTo>
                  <a:pt x="80367" y="91083"/>
                </a:lnTo>
                <a:lnTo>
                  <a:pt x="72330" y="91083"/>
                </a:lnTo>
                <a:cubicBezTo>
                  <a:pt x="67877" y="91083"/>
                  <a:pt x="64294" y="87500"/>
                  <a:pt x="64294" y="83046"/>
                </a:cubicBezTo>
                <a:cubicBezTo>
                  <a:pt x="64294" y="78592"/>
                  <a:pt x="67877" y="75009"/>
                  <a:pt x="72330" y="75009"/>
                </a:cubicBezTo>
                <a:close/>
              </a:path>
            </a:pathLst>
          </a:custGeom>
          <a:solidFill>
            <a:srgbClr val="FFFFFF"/>
          </a:solidFill>
          <a:ln/>
        </p:spPr>
      </p:sp>
      <p:sp>
        <p:nvSpPr>
          <p:cNvPr id="70" name="Text 68"/>
          <p:cNvSpPr/>
          <p:nvPr/>
        </p:nvSpPr>
        <p:spPr>
          <a:xfrm>
            <a:off x="8537525" y="4876800"/>
            <a:ext cx="3171825" cy="266700"/>
          </a:xfrm>
          <a:prstGeom prst="rect">
            <a:avLst/>
          </a:prstGeom>
          <a:noFill/>
          <a:ln/>
        </p:spPr>
        <p:txBody>
          <a:bodyPr wrap="square" lIns="0" tIns="0" rIns="0" bIns="0" rtlCol="0" anchor="ctr"/>
          <a:lstStyle/>
          <a:p>
            <a:pPr>
              <a:lnSpc>
                <a:spcPct val="130000"/>
              </a:lnSpc>
            </a:pPr>
            <a:r>
              <a:rPr lang="en-US" sz="1350" b="1" dirty="0">
                <a:solidFill>
                  <a:srgbClr val="FFFFFF"/>
                </a:solidFill>
                <a:latin typeface="Liter" pitchFamily="34" charset="0"/>
                <a:ea typeface="Liter" pitchFamily="34" charset="-122"/>
                <a:cs typeface="Liter" pitchFamily="34" charset="-120"/>
              </a:rPr>
              <a:t>Point clé</a:t>
            </a:r>
            <a:endParaRPr lang="en-US" sz="1600" dirty="0"/>
          </a:p>
        </p:txBody>
      </p:sp>
      <p:sp>
        <p:nvSpPr>
          <p:cNvPr id="71" name="Text 69"/>
          <p:cNvSpPr/>
          <p:nvPr/>
        </p:nvSpPr>
        <p:spPr>
          <a:xfrm>
            <a:off x="8318450" y="5257800"/>
            <a:ext cx="3381375" cy="1238250"/>
          </a:xfrm>
          <a:prstGeom prst="rect">
            <a:avLst/>
          </a:prstGeom>
          <a:noFill/>
          <a:ln/>
        </p:spPr>
        <p:txBody>
          <a:bodyPr wrap="square" lIns="0" tIns="0" rIns="0" bIns="0" rtlCol="0" anchor="ctr"/>
          <a:lstStyle/>
          <a:p>
            <a:pPr>
              <a:lnSpc>
                <a:spcPct val="140000"/>
              </a:lnSpc>
            </a:pPr>
            <a:r>
              <a:rPr lang="en-US" sz="1200" dirty="0">
                <a:solidFill>
                  <a:srgbClr val="FFFFFF"/>
                </a:solidFill>
                <a:latin typeface="Quattrocento Sans" pitchFamily="34" charset="0"/>
                <a:ea typeface="Quattrocento Sans" pitchFamily="34" charset="-122"/>
                <a:cs typeface="Quattrocento Sans" pitchFamily="34" charset="-120"/>
              </a:rPr>
              <a:t>La compréhension approfondie du milieu fluvial est indispensable pour toute intervention d'ingénierie. Ignorer ces caractéristiques peut conduire à des échecs catastrophiques : inondations, érosion, instabilité des ouvrages.</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4A90A4"/>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4A90A4">
                  <a:alpha val="95000"/>
                </a:srgbClr>
              </a:gs>
              <a:gs pos="50000">
                <a:srgbClr val="4A90A4">
                  <a:alpha val="90000"/>
                </a:srgbClr>
              </a:gs>
              <a:gs pos="100000">
                <a:srgbClr val="1E3A5F">
                  <a:alpha val="85000"/>
                </a:srgbClr>
              </a:gs>
            </a:gsLst>
            <a:lin ang="2700000" scaled="1"/>
          </a:gradFill>
          <a:ln/>
        </p:spPr>
      </p:sp>
      <p:sp>
        <p:nvSpPr>
          <p:cNvPr id="3" name="Shape 1"/>
          <p:cNvSpPr/>
          <p:nvPr/>
        </p:nvSpPr>
        <p:spPr>
          <a:xfrm>
            <a:off x="381000" y="1876425"/>
            <a:ext cx="762000" cy="7620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2E7D32"/>
          </a:solidFill>
          <a:ln/>
        </p:spPr>
      </p:sp>
      <p:sp>
        <p:nvSpPr>
          <p:cNvPr id="4" name="Text 2"/>
          <p:cNvSpPr/>
          <p:nvPr/>
        </p:nvSpPr>
        <p:spPr>
          <a:xfrm>
            <a:off x="295275" y="1876425"/>
            <a:ext cx="933450" cy="762000"/>
          </a:xfrm>
          <a:prstGeom prst="rect">
            <a:avLst/>
          </a:prstGeom>
          <a:noFill/>
          <a:ln/>
        </p:spPr>
        <p:txBody>
          <a:bodyPr wrap="square" lIns="0" tIns="0" rIns="0" bIns="0" rtlCol="0" anchor="ctr"/>
          <a:lstStyle/>
          <a:p>
            <a:pPr algn="ctr">
              <a:lnSpc>
                <a:spcPct val="90000"/>
              </a:lnSpc>
            </a:pPr>
            <a:r>
              <a:rPr lang="en-US" sz="2700" b="1" dirty="0">
                <a:solidFill>
                  <a:srgbClr val="FFFFFF"/>
                </a:solidFill>
                <a:latin typeface="Quattrocento Sans" pitchFamily="34" charset="0"/>
                <a:ea typeface="Quattrocento Sans" pitchFamily="34" charset="-122"/>
                <a:cs typeface="Quattrocento Sans" pitchFamily="34" charset="-120"/>
              </a:rPr>
              <a:t>02</a:t>
            </a:r>
            <a:endParaRPr lang="en-US" sz="1600" dirty="0"/>
          </a:p>
        </p:txBody>
      </p:sp>
      <p:sp>
        <p:nvSpPr>
          <p:cNvPr id="5" name="Shape 3"/>
          <p:cNvSpPr/>
          <p:nvPr/>
        </p:nvSpPr>
        <p:spPr>
          <a:xfrm>
            <a:off x="1295400" y="2238375"/>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2E7D32"/>
          </a:solidFill>
          <a:ln/>
        </p:spPr>
      </p:sp>
      <p:sp>
        <p:nvSpPr>
          <p:cNvPr id="6" name="Text 4"/>
          <p:cNvSpPr/>
          <p:nvPr/>
        </p:nvSpPr>
        <p:spPr>
          <a:xfrm>
            <a:off x="381000" y="2943225"/>
            <a:ext cx="11715750" cy="1428750"/>
          </a:xfrm>
          <a:prstGeom prst="rect">
            <a:avLst/>
          </a:prstGeom>
          <a:noFill/>
          <a:ln/>
        </p:spPr>
        <p:txBody>
          <a:bodyPr wrap="square" lIns="0" tIns="0" rIns="0" bIns="0" rtlCol="0" anchor="ctr"/>
          <a:lstStyle/>
          <a:p>
            <a:pPr>
              <a:lnSpc>
                <a:spcPct val="100000"/>
              </a:lnSpc>
            </a:pPr>
            <a:r>
              <a:rPr lang="en-US" sz="4500" b="1" dirty="0">
                <a:solidFill>
                  <a:srgbClr val="F7FAFC"/>
                </a:solidFill>
                <a:latin typeface="Liter" pitchFamily="34" charset="0"/>
                <a:ea typeface="Liter" pitchFamily="34" charset="-122"/>
                <a:cs typeface="Liter" pitchFamily="34" charset="-120"/>
              </a:rPr>
              <a:t>Écoulements à</a:t>
            </a:r>
            <a:endParaRPr lang="en-US" sz="1600" dirty="0"/>
          </a:p>
          <a:p>
            <a:pPr>
              <a:lnSpc>
                <a:spcPct val="100000"/>
              </a:lnSpc>
            </a:pPr>
            <a:r>
              <a:rPr lang="en-US" sz="4500" b="1" dirty="0">
                <a:solidFill>
                  <a:srgbClr val="1E3A5F"/>
                </a:solidFill>
                <a:latin typeface="Liter" pitchFamily="34" charset="0"/>
                <a:ea typeface="Liter" pitchFamily="34" charset="-122"/>
                <a:cs typeface="Liter" pitchFamily="34" charset="-120"/>
              </a:rPr>
              <a:t>surface libre</a:t>
            </a:r>
            <a:endParaRPr lang="en-US" sz="1600" dirty="0"/>
          </a:p>
        </p:txBody>
      </p:sp>
      <p:sp>
        <p:nvSpPr>
          <p:cNvPr id="7" name="Text 5"/>
          <p:cNvSpPr/>
          <p:nvPr/>
        </p:nvSpPr>
        <p:spPr>
          <a:xfrm>
            <a:off x="381000" y="4676775"/>
            <a:ext cx="6515100" cy="304800"/>
          </a:xfrm>
          <a:prstGeom prst="rect">
            <a:avLst/>
          </a:prstGeom>
          <a:noFill/>
          <a:ln/>
        </p:spPr>
        <p:txBody>
          <a:bodyPr wrap="square" lIns="0" tIns="0" rIns="0" bIns="0" rtlCol="0" anchor="ctr"/>
          <a:lstStyle/>
          <a:p>
            <a:pPr>
              <a:lnSpc>
                <a:spcPct val="110000"/>
              </a:lnSpc>
            </a:pPr>
            <a:r>
              <a:rPr lang="en-US" sz="1800" dirty="0">
                <a:solidFill>
                  <a:srgbClr val="F7FAFC">
                    <a:alpha val="80000"/>
                  </a:srgbClr>
                </a:solidFill>
                <a:latin typeface="Quattrocento Sans" pitchFamily="34" charset="0"/>
                <a:ea typeface="Quattrocento Sans" pitchFamily="34" charset="-122"/>
                <a:cs typeface="Quattrocento Sans" pitchFamily="34" charset="-120"/>
              </a:rPr>
              <a:t>Régimes d'écoulement et lois de comportement</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45382" y="431728"/>
            <a:ext cx="345382" cy="34538"/>
          </a:xfrm>
          <a:custGeom>
            <a:avLst/>
            <a:gdLst/>
            <a:ahLst/>
            <a:cxnLst/>
            <a:rect l="l" t="t" r="r" b="b"/>
            <a:pathLst>
              <a:path w="345382" h="34538">
                <a:moveTo>
                  <a:pt x="0" y="0"/>
                </a:moveTo>
                <a:lnTo>
                  <a:pt x="345382" y="0"/>
                </a:lnTo>
                <a:lnTo>
                  <a:pt x="345382" y="34538"/>
                </a:lnTo>
                <a:lnTo>
                  <a:pt x="0" y="34538"/>
                </a:lnTo>
                <a:lnTo>
                  <a:pt x="0" y="0"/>
                </a:lnTo>
                <a:close/>
              </a:path>
            </a:pathLst>
          </a:custGeom>
          <a:solidFill>
            <a:srgbClr val="2E7D32"/>
          </a:solidFill>
          <a:ln/>
        </p:spPr>
      </p:sp>
      <p:sp>
        <p:nvSpPr>
          <p:cNvPr id="3" name="Text 1"/>
          <p:cNvSpPr/>
          <p:nvPr/>
        </p:nvSpPr>
        <p:spPr>
          <a:xfrm>
            <a:off x="794380" y="345382"/>
            <a:ext cx="1683739" cy="207229"/>
          </a:xfrm>
          <a:prstGeom prst="rect">
            <a:avLst/>
          </a:prstGeom>
          <a:noFill/>
          <a:ln/>
        </p:spPr>
        <p:txBody>
          <a:bodyPr wrap="square" lIns="0" tIns="0" rIns="0" bIns="0" rtlCol="0" anchor="ctr"/>
          <a:lstStyle/>
          <a:p>
            <a:pPr>
              <a:lnSpc>
                <a:spcPct val="130000"/>
              </a:lnSpc>
            </a:pPr>
            <a:r>
              <a:rPr lang="en-US" sz="1088" b="1" kern="0" spc="54" dirty="0">
                <a:solidFill>
                  <a:srgbClr val="4A90A4"/>
                </a:solidFill>
                <a:latin typeface="Quattrocento Sans" pitchFamily="34" charset="0"/>
                <a:ea typeface="Quattrocento Sans" pitchFamily="34" charset="-122"/>
                <a:cs typeface="Quattrocento Sans" pitchFamily="34" charset="-120"/>
              </a:rPr>
              <a:t>Lois de l'Écoulement</a:t>
            </a:r>
            <a:endParaRPr lang="en-US" sz="1600" dirty="0"/>
          </a:p>
        </p:txBody>
      </p:sp>
      <p:sp>
        <p:nvSpPr>
          <p:cNvPr id="4" name="Text 2"/>
          <p:cNvSpPr/>
          <p:nvPr/>
        </p:nvSpPr>
        <p:spPr>
          <a:xfrm>
            <a:off x="345382" y="656227"/>
            <a:ext cx="11656657" cy="345382"/>
          </a:xfrm>
          <a:prstGeom prst="rect">
            <a:avLst/>
          </a:prstGeom>
          <a:noFill/>
          <a:ln/>
        </p:spPr>
        <p:txBody>
          <a:bodyPr wrap="square" lIns="0" tIns="0" rIns="0" bIns="0" rtlCol="0" anchor="ctr"/>
          <a:lstStyle/>
          <a:p>
            <a:pPr>
              <a:lnSpc>
                <a:spcPct val="90000"/>
              </a:lnSpc>
            </a:pPr>
            <a:r>
              <a:rPr lang="en-US" sz="2448" b="1" dirty="0">
                <a:solidFill>
                  <a:srgbClr val="1E3A5F"/>
                </a:solidFill>
                <a:latin typeface="Liter" pitchFamily="34" charset="0"/>
                <a:ea typeface="Liter" pitchFamily="34" charset="-122"/>
                <a:cs typeface="Liter" pitchFamily="34" charset="-120"/>
              </a:rPr>
              <a:t>Régimes d'écoulement et formule de Manning-Strickler</a:t>
            </a:r>
            <a:endParaRPr lang="en-US" sz="1600" dirty="0"/>
          </a:p>
        </p:txBody>
      </p:sp>
      <p:sp>
        <p:nvSpPr>
          <p:cNvPr id="5" name="Shape 3"/>
          <p:cNvSpPr/>
          <p:nvPr/>
        </p:nvSpPr>
        <p:spPr>
          <a:xfrm>
            <a:off x="345382" y="1139762"/>
            <a:ext cx="5647003" cy="2244986"/>
          </a:xfrm>
          <a:custGeom>
            <a:avLst/>
            <a:gdLst/>
            <a:ahLst/>
            <a:cxnLst/>
            <a:rect l="l" t="t" r="r" b="b"/>
            <a:pathLst>
              <a:path w="5647003" h="2244986">
                <a:moveTo>
                  <a:pt x="103606" y="0"/>
                </a:moveTo>
                <a:lnTo>
                  <a:pt x="5543397" y="0"/>
                </a:lnTo>
                <a:cubicBezTo>
                  <a:pt x="5600617" y="0"/>
                  <a:pt x="5647003" y="46386"/>
                  <a:pt x="5647003" y="103606"/>
                </a:cubicBezTo>
                <a:lnTo>
                  <a:pt x="5647003" y="2141380"/>
                </a:lnTo>
                <a:cubicBezTo>
                  <a:pt x="5647003" y="2198600"/>
                  <a:pt x="5600617" y="2244986"/>
                  <a:pt x="5543397" y="2244986"/>
                </a:cubicBezTo>
                <a:lnTo>
                  <a:pt x="103606" y="2244986"/>
                </a:lnTo>
                <a:cubicBezTo>
                  <a:pt x="46386" y="2244986"/>
                  <a:pt x="0" y="2198600"/>
                  <a:pt x="0" y="2141380"/>
                </a:cubicBezTo>
                <a:lnTo>
                  <a:pt x="0" y="103606"/>
                </a:lnTo>
                <a:cubicBezTo>
                  <a:pt x="0" y="46424"/>
                  <a:pt x="46424" y="0"/>
                  <a:pt x="103606" y="0"/>
                </a:cubicBezTo>
                <a:close/>
              </a:path>
            </a:pathLst>
          </a:custGeom>
          <a:solidFill>
            <a:srgbClr val="FFFFFF"/>
          </a:solidFill>
          <a:ln/>
          <a:effectLst>
            <a:outerShdw blurRad="129518" dist="86346" dir="5400000" algn="bl" rotWithShape="0">
              <a:srgbClr val="000000">
                <a:alpha val="10196"/>
              </a:srgbClr>
            </a:outerShdw>
          </a:effectLst>
        </p:spPr>
      </p:sp>
      <p:sp>
        <p:nvSpPr>
          <p:cNvPr id="6" name="Shape 4"/>
          <p:cNvSpPr/>
          <p:nvPr/>
        </p:nvSpPr>
        <p:spPr>
          <a:xfrm>
            <a:off x="539660" y="1346992"/>
            <a:ext cx="172691" cy="172691"/>
          </a:xfrm>
          <a:custGeom>
            <a:avLst/>
            <a:gdLst/>
            <a:ahLst/>
            <a:cxnLst/>
            <a:rect l="l" t="t" r="r" b="b"/>
            <a:pathLst>
              <a:path w="172691" h="172691">
                <a:moveTo>
                  <a:pt x="138490" y="41857"/>
                </a:moveTo>
                <a:cubicBezTo>
                  <a:pt x="145472" y="47119"/>
                  <a:pt x="154005" y="52212"/>
                  <a:pt x="163517" y="53494"/>
                </a:cubicBezTo>
                <a:cubicBezTo>
                  <a:pt x="167935" y="54101"/>
                  <a:pt x="172017" y="50964"/>
                  <a:pt x="172624" y="46546"/>
                </a:cubicBezTo>
                <a:cubicBezTo>
                  <a:pt x="173231" y="42127"/>
                  <a:pt x="170094" y="38046"/>
                  <a:pt x="165676" y="37439"/>
                </a:cubicBezTo>
                <a:cubicBezTo>
                  <a:pt x="160313" y="36731"/>
                  <a:pt x="154478" y="33628"/>
                  <a:pt x="148238" y="28939"/>
                </a:cubicBezTo>
                <a:cubicBezTo>
                  <a:pt x="135286" y="19158"/>
                  <a:pt x="117713" y="19158"/>
                  <a:pt x="104728" y="28939"/>
                </a:cubicBezTo>
                <a:cubicBezTo>
                  <a:pt x="96633" y="35044"/>
                  <a:pt x="91000" y="37810"/>
                  <a:pt x="86346" y="37810"/>
                </a:cubicBezTo>
                <a:cubicBezTo>
                  <a:pt x="81691" y="37810"/>
                  <a:pt x="76058" y="35044"/>
                  <a:pt x="67963" y="28939"/>
                </a:cubicBezTo>
                <a:cubicBezTo>
                  <a:pt x="55012" y="19158"/>
                  <a:pt x="37439" y="19158"/>
                  <a:pt x="24453" y="28939"/>
                </a:cubicBezTo>
                <a:cubicBezTo>
                  <a:pt x="18214" y="33628"/>
                  <a:pt x="12378" y="36731"/>
                  <a:pt x="7016" y="37439"/>
                </a:cubicBezTo>
                <a:cubicBezTo>
                  <a:pt x="2597" y="38046"/>
                  <a:pt x="-540" y="42093"/>
                  <a:pt x="67" y="46546"/>
                </a:cubicBezTo>
                <a:cubicBezTo>
                  <a:pt x="675" y="50998"/>
                  <a:pt x="4722" y="54101"/>
                  <a:pt x="9174" y="53494"/>
                </a:cubicBezTo>
                <a:cubicBezTo>
                  <a:pt x="18686" y="52212"/>
                  <a:pt x="27253" y="47119"/>
                  <a:pt x="34201" y="41857"/>
                </a:cubicBezTo>
                <a:cubicBezTo>
                  <a:pt x="41385" y="36427"/>
                  <a:pt x="51032" y="36427"/>
                  <a:pt x="58216" y="41857"/>
                </a:cubicBezTo>
                <a:cubicBezTo>
                  <a:pt x="66378" y="48030"/>
                  <a:pt x="75856" y="53966"/>
                  <a:pt x="86346" y="53966"/>
                </a:cubicBezTo>
                <a:cubicBezTo>
                  <a:pt x="96835" y="53966"/>
                  <a:pt x="106279" y="47996"/>
                  <a:pt x="114475" y="41857"/>
                </a:cubicBezTo>
                <a:cubicBezTo>
                  <a:pt x="121660" y="36427"/>
                  <a:pt x="131306" y="36427"/>
                  <a:pt x="138490" y="41857"/>
                </a:cubicBezTo>
                <a:close/>
                <a:moveTo>
                  <a:pt x="138490" y="90427"/>
                </a:moveTo>
                <a:cubicBezTo>
                  <a:pt x="145472" y="95688"/>
                  <a:pt x="154005" y="100782"/>
                  <a:pt x="163517" y="102063"/>
                </a:cubicBezTo>
                <a:cubicBezTo>
                  <a:pt x="167935" y="102670"/>
                  <a:pt x="172017" y="99534"/>
                  <a:pt x="172624" y="95115"/>
                </a:cubicBezTo>
                <a:cubicBezTo>
                  <a:pt x="173231" y="90697"/>
                  <a:pt x="170094" y="86615"/>
                  <a:pt x="165676" y="86008"/>
                </a:cubicBezTo>
                <a:cubicBezTo>
                  <a:pt x="160313" y="85300"/>
                  <a:pt x="154478" y="82197"/>
                  <a:pt x="148238" y="77509"/>
                </a:cubicBezTo>
                <a:cubicBezTo>
                  <a:pt x="135286" y="67727"/>
                  <a:pt x="117713" y="67727"/>
                  <a:pt x="104728" y="77509"/>
                </a:cubicBezTo>
                <a:cubicBezTo>
                  <a:pt x="96633" y="83614"/>
                  <a:pt x="91000" y="86379"/>
                  <a:pt x="86346" y="86379"/>
                </a:cubicBezTo>
                <a:cubicBezTo>
                  <a:pt x="81691" y="86379"/>
                  <a:pt x="76058" y="83614"/>
                  <a:pt x="67963" y="77509"/>
                </a:cubicBezTo>
                <a:cubicBezTo>
                  <a:pt x="55012" y="67727"/>
                  <a:pt x="37439" y="67727"/>
                  <a:pt x="24453" y="77509"/>
                </a:cubicBezTo>
                <a:cubicBezTo>
                  <a:pt x="18214" y="82197"/>
                  <a:pt x="12378" y="85300"/>
                  <a:pt x="7016" y="86008"/>
                </a:cubicBezTo>
                <a:cubicBezTo>
                  <a:pt x="2597" y="86582"/>
                  <a:pt x="-540" y="90663"/>
                  <a:pt x="67" y="95115"/>
                </a:cubicBezTo>
                <a:cubicBezTo>
                  <a:pt x="675" y="99567"/>
                  <a:pt x="4722" y="102670"/>
                  <a:pt x="9174" y="102063"/>
                </a:cubicBezTo>
                <a:cubicBezTo>
                  <a:pt x="18686" y="100782"/>
                  <a:pt x="27253" y="95688"/>
                  <a:pt x="34201" y="90427"/>
                </a:cubicBezTo>
                <a:cubicBezTo>
                  <a:pt x="41385" y="84996"/>
                  <a:pt x="51032" y="84996"/>
                  <a:pt x="58216" y="90427"/>
                </a:cubicBezTo>
                <a:cubicBezTo>
                  <a:pt x="66378" y="96599"/>
                  <a:pt x="75856" y="102535"/>
                  <a:pt x="86346" y="102535"/>
                </a:cubicBezTo>
                <a:cubicBezTo>
                  <a:pt x="96835" y="102535"/>
                  <a:pt x="106279" y="96565"/>
                  <a:pt x="114475" y="90427"/>
                </a:cubicBezTo>
                <a:cubicBezTo>
                  <a:pt x="121660" y="84996"/>
                  <a:pt x="131306" y="84996"/>
                  <a:pt x="138490" y="90427"/>
                </a:cubicBezTo>
                <a:close/>
                <a:moveTo>
                  <a:pt x="114475" y="138996"/>
                </a:moveTo>
                <a:cubicBezTo>
                  <a:pt x="121660" y="133566"/>
                  <a:pt x="131306" y="133566"/>
                  <a:pt x="138490" y="138996"/>
                </a:cubicBezTo>
                <a:cubicBezTo>
                  <a:pt x="145472" y="144258"/>
                  <a:pt x="154005" y="149351"/>
                  <a:pt x="163517" y="150633"/>
                </a:cubicBezTo>
                <a:cubicBezTo>
                  <a:pt x="167935" y="151240"/>
                  <a:pt x="172017" y="148103"/>
                  <a:pt x="172624" y="143684"/>
                </a:cubicBezTo>
                <a:cubicBezTo>
                  <a:pt x="173231" y="139266"/>
                  <a:pt x="170094" y="135185"/>
                  <a:pt x="165676" y="134578"/>
                </a:cubicBezTo>
                <a:cubicBezTo>
                  <a:pt x="160313" y="133869"/>
                  <a:pt x="154478" y="130766"/>
                  <a:pt x="148238" y="126078"/>
                </a:cubicBezTo>
                <a:cubicBezTo>
                  <a:pt x="135286" y="116297"/>
                  <a:pt x="117713" y="116297"/>
                  <a:pt x="104728" y="126078"/>
                </a:cubicBezTo>
                <a:cubicBezTo>
                  <a:pt x="96633" y="132183"/>
                  <a:pt x="91000" y="134949"/>
                  <a:pt x="86346" y="134949"/>
                </a:cubicBezTo>
                <a:cubicBezTo>
                  <a:pt x="81691" y="134949"/>
                  <a:pt x="76058" y="132183"/>
                  <a:pt x="67963" y="126078"/>
                </a:cubicBezTo>
                <a:cubicBezTo>
                  <a:pt x="55012" y="116297"/>
                  <a:pt x="37439" y="116297"/>
                  <a:pt x="24453" y="126078"/>
                </a:cubicBezTo>
                <a:cubicBezTo>
                  <a:pt x="18214" y="130766"/>
                  <a:pt x="12378" y="133869"/>
                  <a:pt x="7016" y="134578"/>
                </a:cubicBezTo>
                <a:cubicBezTo>
                  <a:pt x="2597" y="135185"/>
                  <a:pt x="-540" y="139232"/>
                  <a:pt x="67" y="143684"/>
                </a:cubicBezTo>
                <a:cubicBezTo>
                  <a:pt x="675" y="148137"/>
                  <a:pt x="4722" y="151240"/>
                  <a:pt x="9174" y="150633"/>
                </a:cubicBezTo>
                <a:cubicBezTo>
                  <a:pt x="18686" y="149351"/>
                  <a:pt x="27253" y="144258"/>
                  <a:pt x="34201" y="138996"/>
                </a:cubicBezTo>
                <a:cubicBezTo>
                  <a:pt x="41385" y="133566"/>
                  <a:pt x="51032" y="133566"/>
                  <a:pt x="58216" y="138996"/>
                </a:cubicBezTo>
                <a:cubicBezTo>
                  <a:pt x="66378" y="145169"/>
                  <a:pt x="75856" y="151105"/>
                  <a:pt x="86346" y="151105"/>
                </a:cubicBezTo>
                <a:cubicBezTo>
                  <a:pt x="96835" y="151105"/>
                  <a:pt x="106279" y="145135"/>
                  <a:pt x="114475" y="138996"/>
                </a:cubicBezTo>
                <a:close/>
              </a:path>
            </a:pathLst>
          </a:custGeom>
          <a:solidFill>
            <a:srgbClr val="4A90A4"/>
          </a:solidFill>
          <a:ln/>
        </p:spPr>
      </p:sp>
      <p:sp>
        <p:nvSpPr>
          <p:cNvPr id="7" name="Text 5"/>
          <p:cNvSpPr/>
          <p:nvPr/>
        </p:nvSpPr>
        <p:spPr>
          <a:xfrm>
            <a:off x="733938" y="1312453"/>
            <a:ext cx="5172102" cy="241768"/>
          </a:xfrm>
          <a:prstGeom prst="rect">
            <a:avLst/>
          </a:prstGeom>
          <a:noFill/>
          <a:ln/>
        </p:spPr>
        <p:txBody>
          <a:bodyPr wrap="square" lIns="0" tIns="0" rIns="0" bIns="0" rtlCol="0" anchor="ctr"/>
          <a:lstStyle/>
          <a:p>
            <a:pPr>
              <a:lnSpc>
                <a:spcPct val="120000"/>
              </a:lnSpc>
            </a:pPr>
            <a:r>
              <a:rPr lang="en-US" sz="1360" b="1" dirty="0">
                <a:solidFill>
                  <a:srgbClr val="1E3A5F"/>
                </a:solidFill>
                <a:latin typeface="Liter" pitchFamily="34" charset="0"/>
                <a:ea typeface="Liter" pitchFamily="34" charset="-122"/>
                <a:cs typeface="Liter" pitchFamily="34" charset="-120"/>
              </a:rPr>
              <a:t>Types d'écoulement</a:t>
            </a:r>
            <a:endParaRPr lang="en-US" sz="1600" dirty="0"/>
          </a:p>
        </p:txBody>
      </p:sp>
      <p:sp>
        <p:nvSpPr>
          <p:cNvPr id="8" name="Shape 6"/>
          <p:cNvSpPr/>
          <p:nvPr/>
        </p:nvSpPr>
        <p:spPr>
          <a:xfrm>
            <a:off x="518074" y="1692374"/>
            <a:ext cx="5301620" cy="794380"/>
          </a:xfrm>
          <a:custGeom>
            <a:avLst/>
            <a:gdLst/>
            <a:ahLst/>
            <a:cxnLst/>
            <a:rect l="l" t="t" r="r" b="b"/>
            <a:pathLst>
              <a:path w="5301620" h="794380">
                <a:moveTo>
                  <a:pt x="69079" y="0"/>
                </a:moveTo>
                <a:lnTo>
                  <a:pt x="5232541" y="0"/>
                </a:lnTo>
                <a:cubicBezTo>
                  <a:pt x="5270693" y="0"/>
                  <a:pt x="5301620" y="30928"/>
                  <a:pt x="5301620" y="69079"/>
                </a:cubicBezTo>
                <a:lnTo>
                  <a:pt x="5301620" y="725300"/>
                </a:lnTo>
                <a:cubicBezTo>
                  <a:pt x="5301620" y="763452"/>
                  <a:pt x="5270693" y="794380"/>
                  <a:pt x="5232541" y="794380"/>
                </a:cubicBezTo>
                <a:lnTo>
                  <a:pt x="69079" y="794380"/>
                </a:lnTo>
                <a:cubicBezTo>
                  <a:pt x="30928" y="794380"/>
                  <a:pt x="0" y="763452"/>
                  <a:pt x="0" y="725300"/>
                </a:cubicBezTo>
                <a:lnTo>
                  <a:pt x="0" y="69079"/>
                </a:lnTo>
                <a:cubicBezTo>
                  <a:pt x="0" y="30953"/>
                  <a:pt x="30953" y="0"/>
                  <a:pt x="69079" y="0"/>
                </a:cubicBezTo>
                <a:close/>
              </a:path>
            </a:pathLst>
          </a:custGeom>
          <a:solidFill>
            <a:srgbClr val="1E3A5F">
              <a:alpha val="5098"/>
            </a:srgbClr>
          </a:solidFill>
          <a:ln/>
        </p:spPr>
      </p:sp>
      <p:sp>
        <p:nvSpPr>
          <p:cNvPr id="9" name="Shape 7"/>
          <p:cNvSpPr/>
          <p:nvPr/>
        </p:nvSpPr>
        <p:spPr>
          <a:xfrm>
            <a:off x="647592" y="1830527"/>
            <a:ext cx="120884" cy="138153"/>
          </a:xfrm>
          <a:custGeom>
            <a:avLst/>
            <a:gdLst/>
            <a:ahLst/>
            <a:cxnLst/>
            <a:rect l="l" t="t" r="r" b="b"/>
            <a:pathLst>
              <a:path w="120884" h="138153">
                <a:moveTo>
                  <a:pt x="8635" y="34538"/>
                </a:moveTo>
                <a:cubicBezTo>
                  <a:pt x="3859" y="34538"/>
                  <a:pt x="0" y="38397"/>
                  <a:pt x="0" y="43173"/>
                </a:cubicBezTo>
                <a:cubicBezTo>
                  <a:pt x="0" y="47949"/>
                  <a:pt x="3859" y="51807"/>
                  <a:pt x="8635" y="51807"/>
                </a:cubicBezTo>
                <a:lnTo>
                  <a:pt x="112249" y="51807"/>
                </a:lnTo>
                <a:cubicBezTo>
                  <a:pt x="117025" y="51807"/>
                  <a:pt x="120884" y="47949"/>
                  <a:pt x="120884" y="43173"/>
                </a:cubicBezTo>
                <a:cubicBezTo>
                  <a:pt x="120884" y="38397"/>
                  <a:pt x="117025" y="34538"/>
                  <a:pt x="112249" y="34538"/>
                </a:cubicBezTo>
                <a:lnTo>
                  <a:pt x="8635" y="34538"/>
                </a:lnTo>
                <a:close/>
                <a:moveTo>
                  <a:pt x="8635" y="86346"/>
                </a:moveTo>
                <a:cubicBezTo>
                  <a:pt x="3859" y="86346"/>
                  <a:pt x="0" y="90204"/>
                  <a:pt x="0" y="94980"/>
                </a:cubicBezTo>
                <a:cubicBezTo>
                  <a:pt x="0" y="99756"/>
                  <a:pt x="3859" y="103615"/>
                  <a:pt x="8635" y="103615"/>
                </a:cubicBezTo>
                <a:lnTo>
                  <a:pt x="112249" y="103615"/>
                </a:lnTo>
                <a:cubicBezTo>
                  <a:pt x="117025" y="103615"/>
                  <a:pt x="120884" y="99756"/>
                  <a:pt x="120884" y="94980"/>
                </a:cubicBezTo>
                <a:cubicBezTo>
                  <a:pt x="120884" y="90204"/>
                  <a:pt x="117025" y="86346"/>
                  <a:pt x="112249" y="86346"/>
                </a:cubicBezTo>
                <a:lnTo>
                  <a:pt x="8635" y="86346"/>
                </a:lnTo>
                <a:close/>
              </a:path>
            </a:pathLst>
          </a:custGeom>
          <a:solidFill>
            <a:srgbClr val="1E3A5F"/>
          </a:solidFill>
          <a:ln/>
        </p:spPr>
      </p:sp>
      <p:sp>
        <p:nvSpPr>
          <p:cNvPr id="10" name="Text 8"/>
          <p:cNvSpPr/>
          <p:nvPr/>
        </p:nvSpPr>
        <p:spPr>
          <a:xfrm>
            <a:off x="794380" y="1795989"/>
            <a:ext cx="4990776" cy="207229"/>
          </a:xfrm>
          <a:prstGeom prst="rect">
            <a:avLst/>
          </a:prstGeom>
          <a:noFill/>
          <a:ln/>
        </p:spPr>
        <p:txBody>
          <a:bodyPr wrap="square" lIns="0" tIns="0" rIns="0" bIns="0" rtlCol="0" anchor="ctr"/>
          <a:lstStyle/>
          <a:p>
            <a:pPr>
              <a:lnSpc>
                <a:spcPct val="130000"/>
              </a:lnSpc>
            </a:pPr>
            <a:r>
              <a:rPr lang="en-US" sz="1088" b="1" dirty="0">
                <a:solidFill>
                  <a:srgbClr val="1A202C"/>
                </a:solidFill>
                <a:latin typeface="Quattrocento Sans" pitchFamily="34" charset="0"/>
                <a:ea typeface="Quattrocento Sans" pitchFamily="34" charset="-122"/>
                <a:cs typeface="Quattrocento Sans" pitchFamily="34" charset="-120"/>
              </a:rPr>
              <a:t>Écoulement uniforme</a:t>
            </a:r>
            <a:endParaRPr lang="en-US" sz="1600" dirty="0"/>
          </a:p>
        </p:txBody>
      </p:sp>
      <p:sp>
        <p:nvSpPr>
          <p:cNvPr id="11" name="Text 9"/>
          <p:cNvSpPr/>
          <p:nvPr/>
        </p:nvSpPr>
        <p:spPr>
          <a:xfrm>
            <a:off x="621688" y="2037756"/>
            <a:ext cx="5154833" cy="345382"/>
          </a:xfrm>
          <a:prstGeom prst="rect">
            <a:avLst/>
          </a:prstGeom>
          <a:noFill/>
          <a:ln/>
        </p:spPr>
        <p:txBody>
          <a:bodyPr wrap="square" lIns="0" tIns="0" rIns="0" bIns="0" rtlCol="0" anchor="ctr"/>
          <a:lstStyle/>
          <a:p>
            <a:pPr>
              <a:lnSpc>
                <a:spcPct val="120000"/>
              </a:lnSpc>
            </a:pPr>
            <a:r>
              <a:rPr lang="en-US" sz="952" dirty="0">
                <a:solidFill>
                  <a:srgbClr val="1A202C">
                    <a:alpha val="70000"/>
                  </a:srgbClr>
                </a:solidFill>
                <a:latin typeface="Quattrocento Sans" pitchFamily="34" charset="0"/>
                <a:ea typeface="Quattrocento Sans" pitchFamily="34" charset="-122"/>
                <a:cs typeface="Quattrocento Sans" pitchFamily="34" charset="-120"/>
              </a:rPr>
              <a:t>Profondeur constante le long du cours d'eau. Pente de la surface libre = pente du radier = pente hydraulique.</a:t>
            </a:r>
            <a:endParaRPr lang="en-US" sz="1600" dirty="0"/>
          </a:p>
        </p:txBody>
      </p:sp>
      <p:sp>
        <p:nvSpPr>
          <p:cNvPr id="12" name="Shape 10"/>
          <p:cNvSpPr/>
          <p:nvPr/>
        </p:nvSpPr>
        <p:spPr>
          <a:xfrm>
            <a:off x="518074" y="2590368"/>
            <a:ext cx="5301620" cy="621688"/>
          </a:xfrm>
          <a:custGeom>
            <a:avLst/>
            <a:gdLst/>
            <a:ahLst/>
            <a:cxnLst/>
            <a:rect l="l" t="t" r="r" b="b"/>
            <a:pathLst>
              <a:path w="5301620" h="621688">
                <a:moveTo>
                  <a:pt x="69076" y="0"/>
                </a:moveTo>
                <a:lnTo>
                  <a:pt x="5232545" y="0"/>
                </a:lnTo>
                <a:cubicBezTo>
                  <a:pt x="5270694" y="0"/>
                  <a:pt x="5301620" y="30926"/>
                  <a:pt x="5301620" y="69076"/>
                </a:cubicBezTo>
                <a:lnTo>
                  <a:pt x="5301620" y="552613"/>
                </a:lnTo>
                <a:cubicBezTo>
                  <a:pt x="5301620" y="590762"/>
                  <a:pt x="5270694" y="621688"/>
                  <a:pt x="5232545" y="621688"/>
                </a:cubicBezTo>
                <a:lnTo>
                  <a:pt x="69076" y="621688"/>
                </a:lnTo>
                <a:cubicBezTo>
                  <a:pt x="30952" y="621688"/>
                  <a:pt x="0" y="590737"/>
                  <a:pt x="0" y="552613"/>
                </a:cubicBezTo>
                <a:lnTo>
                  <a:pt x="0" y="69076"/>
                </a:lnTo>
                <a:cubicBezTo>
                  <a:pt x="0" y="30952"/>
                  <a:pt x="30952" y="0"/>
                  <a:pt x="69076" y="0"/>
                </a:cubicBezTo>
                <a:close/>
              </a:path>
            </a:pathLst>
          </a:custGeom>
          <a:solidFill>
            <a:srgbClr val="4A90A4">
              <a:alpha val="5098"/>
            </a:srgbClr>
          </a:solidFill>
          <a:ln/>
        </p:spPr>
      </p:sp>
      <p:sp>
        <p:nvSpPr>
          <p:cNvPr id="13" name="Shape 11"/>
          <p:cNvSpPr/>
          <p:nvPr/>
        </p:nvSpPr>
        <p:spPr>
          <a:xfrm>
            <a:off x="638958" y="2728521"/>
            <a:ext cx="138153" cy="138153"/>
          </a:xfrm>
          <a:custGeom>
            <a:avLst/>
            <a:gdLst/>
            <a:ahLst/>
            <a:cxnLst/>
            <a:rect l="l" t="t" r="r" b="b"/>
            <a:pathLst>
              <a:path w="138153" h="138153">
                <a:moveTo>
                  <a:pt x="69076" y="0"/>
                </a:moveTo>
                <a:cubicBezTo>
                  <a:pt x="107201" y="0"/>
                  <a:pt x="138153" y="30952"/>
                  <a:pt x="138153" y="69076"/>
                </a:cubicBezTo>
                <a:cubicBezTo>
                  <a:pt x="138153" y="107201"/>
                  <a:pt x="107201" y="138153"/>
                  <a:pt x="69076" y="138153"/>
                </a:cubicBezTo>
                <a:cubicBezTo>
                  <a:pt x="30952" y="138153"/>
                  <a:pt x="0" y="107201"/>
                  <a:pt x="0" y="69076"/>
                </a:cubicBezTo>
                <a:cubicBezTo>
                  <a:pt x="0" y="30952"/>
                  <a:pt x="30952" y="0"/>
                  <a:pt x="69076" y="0"/>
                </a:cubicBezTo>
                <a:close/>
                <a:moveTo>
                  <a:pt x="62601" y="32380"/>
                </a:moveTo>
                <a:lnTo>
                  <a:pt x="62601" y="69076"/>
                </a:lnTo>
                <a:cubicBezTo>
                  <a:pt x="62601" y="71235"/>
                  <a:pt x="63680" y="73259"/>
                  <a:pt x="65488" y="74473"/>
                </a:cubicBezTo>
                <a:lnTo>
                  <a:pt x="91391" y="91742"/>
                </a:lnTo>
                <a:cubicBezTo>
                  <a:pt x="94360" y="93739"/>
                  <a:pt x="98380" y="92929"/>
                  <a:pt x="100377" y="89934"/>
                </a:cubicBezTo>
                <a:cubicBezTo>
                  <a:pt x="102374" y="86939"/>
                  <a:pt x="101564" y="82946"/>
                  <a:pt x="98569" y="80949"/>
                </a:cubicBezTo>
                <a:lnTo>
                  <a:pt x="75552" y="65623"/>
                </a:lnTo>
                <a:lnTo>
                  <a:pt x="75552" y="32380"/>
                </a:lnTo>
                <a:cubicBezTo>
                  <a:pt x="75552" y="28791"/>
                  <a:pt x="72665" y="25904"/>
                  <a:pt x="69076" y="25904"/>
                </a:cubicBezTo>
                <a:cubicBezTo>
                  <a:pt x="65488" y="25904"/>
                  <a:pt x="62601" y="28791"/>
                  <a:pt x="62601" y="32380"/>
                </a:cubicBezTo>
                <a:close/>
              </a:path>
            </a:pathLst>
          </a:custGeom>
          <a:solidFill>
            <a:srgbClr val="4A90A4"/>
          </a:solidFill>
          <a:ln/>
        </p:spPr>
      </p:sp>
      <p:sp>
        <p:nvSpPr>
          <p:cNvPr id="14" name="Text 12"/>
          <p:cNvSpPr/>
          <p:nvPr/>
        </p:nvSpPr>
        <p:spPr>
          <a:xfrm>
            <a:off x="794380" y="2693983"/>
            <a:ext cx="4990776" cy="207229"/>
          </a:xfrm>
          <a:prstGeom prst="rect">
            <a:avLst/>
          </a:prstGeom>
          <a:noFill/>
          <a:ln/>
        </p:spPr>
        <p:txBody>
          <a:bodyPr wrap="square" lIns="0" tIns="0" rIns="0" bIns="0" rtlCol="0" anchor="ctr"/>
          <a:lstStyle/>
          <a:p>
            <a:pPr>
              <a:lnSpc>
                <a:spcPct val="130000"/>
              </a:lnSpc>
            </a:pPr>
            <a:r>
              <a:rPr lang="en-US" sz="1088" b="1" dirty="0">
                <a:solidFill>
                  <a:srgbClr val="1A202C"/>
                </a:solidFill>
                <a:latin typeface="Quattrocento Sans" pitchFamily="34" charset="0"/>
                <a:ea typeface="Quattrocento Sans" pitchFamily="34" charset="-122"/>
                <a:cs typeface="Quattrocento Sans" pitchFamily="34" charset="-120"/>
              </a:rPr>
              <a:t>Écoulement permanent</a:t>
            </a:r>
            <a:endParaRPr lang="en-US" sz="1600" dirty="0"/>
          </a:p>
        </p:txBody>
      </p:sp>
      <p:sp>
        <p:nvSpPr>
          <p:cNvPr id="15" name="Text 13"/>
          <p:cNvSpPr/>
          <p:nvPr/>
        </p:nvSpPr>
        <p:spPr>
          <a:xfrm>
            <a:off x="621688" y="2935751"/>
            <a:ext cx="5154833" cy="172691"/>
          </a:xfrm>
          <a:prstGeom prst="rect">
            <a:avLst/>
          </a:prstGeom>
          <a:noFill/>
          <a:ln/>
        </p:spPr>
        <p:txBody>
          <a:bodyPr wrap="square" lIns="0" tIns="0" rIns="0" bIns="0" rtlCol="0" anchor="ctr"/>
          <a:lstStyle/>
          <a:p>
            <a:pPr>
              <a:lnSpc>
                <a:spcPct val="120000"/>
              </a:lnSpc>
            </a:pPr>
            <a:r>
              <a:rPr lang="en-US" sz="952" dirty="0">
                <a:solidFill>
                  <a:srgbClr val="1A202C">
                    <a:alpha val="70000"/>
                  </a:srgbClr>
                </a:solidFill>
                <a:latin typeface="Quattrocento Sans" pitchFamily="34" charset="0"/>
                <a:ea typeface="Quattrocento Sans" pitchFamily="34" charset="-122"/>
                <a:cs typeface="Quattrocento Sans" pitchFamily="34" charset="-120"/>
              </a:rPr>
              <a:t>Débit constant dans le temps à chaque section. La ligne d'eau ne varie pas temporellement.</a:t>
            </a:r>
            <a:endParaRPr lang="en-US" sz="1600" dirty="0"/>
          </a:p>
        </p:txBody>
      </p:sp>
      <p:sp>
        <p:nvSpPr>
          <p:cNvPr id="16" name="Shape 14"/>
          <p:cNvSpPr/>
          <p:nvPr/>
        </p:nvSpPr>
        <p:spPr>
          <a:xfrm>
            <a:off x="345382" y="3522901"/>
            <a:ext cx="5647003" cy="2383139"/>
          </a:xfrm>
          <a:custGeom>
            <a:avLst/>
            <a:gdLst/>
            <a:ahLst/>
            <a:cxnLst/>
            <a:rect l="l" t="t" r="r" b="b"/>
            <a:pathLst>
              <a:path w="5647003" h="2383139">
                <a:moveTo>
                  <a:pt x="103619" y="0"/>
                </a:moveTo>
                <a:lnTo>
                  <a:pt x="5543384" y="0"/>
                </a:lnTo>
                <a:cubicBezTo>
                  <a:pt x="5600611" y="0"/>
                  <a:pt x="5647003" y="46392"/>
                  <a:pt x="5647003" y="103619"/>
                </a:cubicBezTo>
                <a:lnTo>
                  <a:pt x="5647003" y="2279520"/>
                </a:lnTo>
                <a:cubicBezTo>
                  <a:pt x="5647003" y="2336747"/>
                  <a:pt x="5600611" y="2383139"/>
                  <a:pt x="5543384" y="2383139"/>
                </a:cubicBezTo>
                <a:lnTo>
                  <a:pt x="103619" y="2383139"/>
                </a:lnTo>
                <a:cubicBezTo>
                  <a:pt x="46392" y="2383139"/>
                  <a:pt x="0" y="2336747"/>
                  <a:pt x="0" y="2279520"/>
                </a:cubicBezTo>
                <a:lnTo>
                  <a:pt x="0" y="103619"/>
                </a:lnTo>
                <a:cubicBezTo>
                  <a:pt x="0" y="46392"/>
                  <a:pt x="46392" y="0"/>
                  <a:pt x="103619" y="0"/>
                </a:cubicBezTo>
                <a:close/>
              </a:path>
            </a:pathLst>
          </a:custGeom>
          <a:solidFill>
            <a:srgbClr val="FFFFFF"/>
          </a:solidFill>
          <a:ln/>
          <a:effectLst>
            <a:outerShdw blurRad="129518" dist="86346" dir="5400000" algn="bl" rotWithShape="0">
              <a:srgbClr val="000000">
                <a:alpha val="10196"/>
              </a:srgbClr>
            </a:outerShdw>
          </a:effectLst>
        </p:spPr>
      </p:sp>
      <p:sp>
        <p:nvSpPr>
          <p:cNvPr id="17" name="Shape 15"/>
          <p:cNvSpPr/>
          <p:nvPr/>
        </p:nvSpPr>
        <p:spPr>
          <a:xfrm>
            <a:off x="561246" y="3730130"/>
            <a:ext cx="129518" cy="172691"/>
          </a:xfrm>
          <a:custGeom>
            <a:avLst/>
            <a:gdLst/>
            <a:ahLst/>
            <a:cxnLst/>
            <a:rect l="l" t="t" r="r" b="b"/>
            <a:pathLst>
              <a:path w="129518" h="172691">
                <a:moveTo>
                  <a:pt x="21586" y="0"/>
                </a:moveTo>
                <a:cubicBezTo>
                  <a:pt x="9680" y="0"/>
                  <a:pt x="0" y="9680"/>
                  <a:pt x="0" y="21586"/>
                </a:cubicBezTo>
                <a:lnTo>
                  <a:pt x="0" y="151105"/>
                </a:lnTo>
                <a:cubicBezTo>
                  <a:pt x="0" y="163011"/>
                  <a:pt x="9680" y="172691"/>
                  <a:pt x="21586" y="172691"/>
                </a:cubicBezTo>
                <a:lnTo>
                  <a:pt x="107932" y="172691"/>
                </a:lnTo>
                <a:cubicBezTo>
                  <a:pt x="119838" y="172691"/>
                  <a:pt x="129518" y="163011"/>
                  <a:pt x="129518" y="151105"/>
                </a:cubicBezTo>
                <a:lnTo>
                  <a:pt x="129518" y="21586"/>
                </a:lnTo>
                <a:cubicBezTo>
                  <a:pt x="129518" y="9680"/>
                  <a:pt x="119838" y="0"/>
                  <a:pt x="107932" y="0"/>
                </a:cubicBezTo>
                <a:lnTo>
                  <a:pt x="21586" y="0"/>
                </a:lnTo>
                <a:close/>
                <a:moveTo>
                  <a:pt x="32380" y="21586"/>
                </a:moveTo>
                <a:lnTo>
                  <a:pt x="97139" y="21586"/>
                </a:lnTo>
                <a:cubicBezTo>
                  <a:pt x="103109" y="21586"/>
                  <a:pt x="107932" y="26410"/>
                  <a:pt x="107932" y="32380"/>
                </a:cubicBezTo>
                <a:lnTo>
                  <a:pt x="107932" y="43173"/>
                </a:lnTo>
                <a:cubicBezTo>
                  <a:pt x="107932" y="49143"/>
                  <a:pt x="103109" y="53966"/>
                  <a:pt x="97139" y="53966"/>
                </a:cubicBezTo>
                <a:lnTo>
                  <a:pt x="32380" y="53966"/>
                </a:lnTo>
                <a:cubicBezTo>
                  <a:pt x="26410" y="53966"/>
                  <a:pt x="21586" y="49143"/>
                  <a:pt x="21586" y="43173"/>
                </a:cubicBezTo>
                <a:lnTo>
                  <a:pt x="21586" y="32380"/>
                </a:lnTo>
                <a:cubicBezTo>
                  <a:pt x="21586" y="26410"/>
                  <a:pt x="26410" y="21586"/>
                  <a:pt x="32380" y="21586"/>
                </a:cubicBezTo>
                <a:close/>
                <a:moveTo>
                  <a:pt x="37776" y="78251"/>
                </a:moveTo>
                <a:cubicBezTo>
                  <a:pt x="37776" y="82718"/>
                  <a:pt x="34149" y="86346"/>
                  <a:pt x="29681" y="86346"/>
                </a:cubicBezTo>
                <a:cubicBezTo>
                  <a:pt x="25214" y="86346"/>
                  <a:pt x="21586" y="82718"/>
                  <a:pt x="21586" y="78251"/>
                </a:cubicBezTo>
                <a:cubicBezTo>
                  <a:pt x="21586" y="73783"/>
                  <a:pt x="25214" y="70156"/>
                  <a:pt x="29681" y="70156"/>
                </a:cubicBezTo>
                <a:cubicBezTo>
                  <a:pt x="34149" y="70156"/>
                  <a:pt x="37776" y="73783"/>
                  <a:pt x="37776" y="78251"/>
                </a:cubicBezTo>
                <a:close/>
                <a:moveTo>
                  <a:pt x="64759" y="86346"/>
                </a:moveTo>
                <a:cubicBezTo>
                  <a:pt x="60292" y="86346"/>
                  <a:pt x="56664" y="82718"/>
                  <a:pt x="56664" y="78251"/>
                </a:cubicBezTo>
                <a:cubicBezTo>
                  <a:pt x="56664" y="73783"/>
                  <a:pt x="60292" y="70156"/>
                  <a:pt x="64759" y="70156"/>
                </a:cubicBezTo>
                <a:cubicBezTo>
                  <a:pt x="69227" y="70156"/>
                  <a:pt x="72854" y="73783"/>
                  <a:pt x="72854" y="78251"/>
                </a:cubicBezTo>
                <a:cubicBezTo>
                  <a:pt x="72854" y="82718"/>
                  <a:pt x="69227" y="86346"/>
                  <a:pt x="64759" y="86346"/>
                </a:cubicBezTo>
                <a:close/>
                <a:moveTo>
                  <a:pt x="107932" y="78251"/>
                </a:moveTo>
                <a:cubicBezTo>
                  <a:pt x="107932" y="82718"/>
                  <a:pt x="104305" y="86346"/>
                  <a:pt x="99837" y="86346"/>
                </a:cubicBezTo>
                <a:cubicBezTo>
                  <a:pt x="95369" y="86346"/>
                  <a:pt x="91742" y="82718"/>
                  <a:pt x="91742" y="78251"/>
                </a:cubicBezTo>
                <a:cubicBezTo>
                  <a:pt x="91742" y="73783"/>
                  <a:pt x="95369" y="70156"/>
                  <a:pt x="99837" y="70156"/>
                </a:cubicBezTo>
                <a:cubicBezTo>
                  <a:pt x="104305" y="70156"/>
                  <a:pt x="107932" y="73783"/>
                  <a:pt x="107932" y="78251"/>
                </a:cubicBezTo>
                <a:close/>
                <a:moveTo>
                  <a:pt x="29681" y="118725"/>
                </a:moveTo>
                <a:cubicBezTo>
                  <a:pt x="25214" y="118725"/>
                  <a:pt x="21586" y="115098"/>
                  <a:pt x="21586" y="110630"/>
                </a:cubicBezTo>
                <a:cubicBezTo>
                  <a:pt x="21586" y="106163"/>
                  <a:pt x="25214" y="102535"/>
                  <a:pt x="29681" y="102535"/>
                </a:cubicBezTo>
                <a:cubicBezTo>
                  <a:pt x="34149" y="102535"/>
                  <a:pt x="37776" y="106163"/>
                  <a:pt x="37776" y="110630"/>
                </a:cubicBezTo>
                <a:cubicBezTo>
                  <a:pt x="37776" y="115098"/>
                  <a:pt x="34149" y="118725"/>
                  <a:pt x="29681" y="118725"/>
                </a:cubicBezTo>
                <a:close/>
                <a:moveTo>
                  <a:pt x="72854" y="110630"/>
                </a:moveTo>
                <a:cubicBezTo>
                  <a:pt x="72854" y="115098"/>
                  <a:pt x="69227" y="118725"/>
                  <a:pt x="64759" y="118725"/>
                </a:cubicBezTo>
                <a:cubicBezTo>
                  <a:pt x="60292" y="118725"/>
                  <a:pt x="56664" y="115098"/>
                  <a:pt x="56664" y="110630"/>
                </a:cubicBezTo>
                <a:cubicBezTo>
                  <a:pt x="56664" y="106163"/>
                  <a:pt x="60292" y="102535"/>
                  <a:pt x="64759" y="102535"/>
                </a:cubicBezTo>
                <a:cubicBezTo>
                  <a:pt x="69227" y="102535"/>
                  <a:pt x="72854" y="106163"/>
                  <a:pt x="72854" y="110630"/>
                </a:cubicBezTo>
                <a:close/>
                <a:moveTo>
                  <a:pt x="99837" y="118725"/>
                </a:moveTo>
                <a:cubicBezTo>
                  <a:pt x="95369" y="118725"/>
                  <a:pt x="91742" y="115098"/>
                  <a:pt x="91742" y="110630"/>
                </a:cubicBezTo>
                <a:cubicBezTo>
                  <a:pt x="91742" y="106163"/>
                  <a:pt x="95369" y="102535"/>
                  <a:pt x="99837" y="102535"/>
                </a:cubicBezTo>
                <a:cubicBezTo>
                  <a:pt x="104305" y="102535"/>
                  <a:pt x="107932" y="106163"/>
                  <a:pt x="107932" y="110630"/>
                </a:cubicBezTo>
                <a:cubicBezTo>
                  <a:pt x="107932" y="115098"/>
                  <a:pt x="104305" y="118725"/>
                  <a:pt x="99837" y="118725"/>
                </a:cubicBezTo>
                <a:close/>
                <a:moveTo>
                  <a:pt x="21586" y="143010"/>
                </a:moveTo>
                <a:cubicBezTo>
                  <a:pt x="21586" y="138524"/>
                  <a:pt x="25195" y="134915"/>
                  <a:pt x="29681" y="134915"/>
                </a:cubicBezTo>
                <a:lnTo>
                  <a:pt x="67458" y="134915"/>
                </a:lnTo>
                <a:cubicBezTo>
                  <a:pt x="71943" y="134915"/>
                  <a:pt x="75552" y="138524"/>
                  <a:pt x="75552" y="143010"/>
                </a:cubicBezTo>
                <a:cubicBezTo>
                  <a:pt x="75552" y="147496"/>
                  <a:pt x="71943" y="151105"/>
                  <a:pt x="67458" y="151105"/>
                </a:cubicBezTo>
                <a:lnTo>
                  <a:pt x="29681" y="151105"/>
                </a:lnTo>
                <a:cubicBezTo>
                  <a:pt x="25195" y="151105"/>
                  <a:pt x="21586" y="147496"/>
                  <a:pt x="21586" y="143010"/>
                </a:cubicBezTo>
                <a:close/>
                <a:moveTo>
                  <a:pt x="99837" y="134915"/>
                </a:moveTo>
                <a:cubicBezTo>
                  <a:pt x="104323" y="134915"/>
                  <a:pt x="107932" y="138524"/>
                  <a:pt x="107932" y="143010"/>
                </a:cubicBezTo>
                <a:cubicBezTo>
                  <a:pt x="107932" y="147496"/>
                  <a:pt x="104323" y="151105"/>
                  <a:pt x="99837" y="151105"/>
                </a:cubicBezTo>
                <a:cubicBezTo>
                  <a:pt x="95351" y="151105"/>
                  <a:pt x="91742" y="147496"/>
                  <a:pt x="91742" y="143010"/>
                </a:cubicBezTo>
                <a:cubicBezTo>
                  <a:pt x="91742" y="138524"/>
                  <a:pt x="95351" y="134915"/>
                  <a:pt x="99837" y="134915"/>
                </a:cubicBezTo>
                <a:close/>
              </a:path>
            </a:pathLst>
          </a:custGeom>
          <a:solidFill>
            <a:srgbClr val="2E7D32"/>
          </a:solidFill>
          <a:ln/>
        </p:spPr>
      </p:sp>
      <p:sp>
        <p:nvSpPr>
          <p:cNvPr id="18" name="Text 16"/>
          <p:cNvSpPr/>
          <p:nvPr/>
        </p:nvSpPr>
        <p:spPr>
          <a:xfrm>
            <a:off x="733938" y="3695592"/>
            <a:ext cx="5172102" cy="241768"/>
          </a:xfrm>
          <a:prstGeom prst="rect">
            <a:avLst/>
          </a:prstGeom>
          <a:noFill/>
          <a:ln/>
        </p:spPr>
        <p:txBody>
          <a:bodyPr wrap="square" lIns="0" tIns="0" rIns="0" bIns="0" rtlCol="0" anchor="ctr"/>
          <a:lstStyle/>
          <a:p>
            <a:pPr>
              <a:lnSpc>
                <a:spcPct val="120000"/>
              </a:lnSpc>
            </a:pPr>
            <a:r>
              <a:rPr lang="en-US" sz="1360" b="1" dirty="0">
                <a:solidFill>
                  <a:srgbClr val="1E3A5F"/>
                </a:solidFill>
                <a:latin typeface="Liter" pitchFamily="34" charset="0"/>
                <a:ea typeface="Liter" pitchFamily="34" charset="-122"/>
                <a:cs typeface="Liter" pitchFamily="34" charset="-120"/>
              </a:rPr>
              <a:t>Formule de Manning-Strickler</a:t>
            </a:r>
            <a:endParaRPr lang="en-US" sz="1600" dirty="0"/>
          </a:p>
        </p:txBody>
      </p:sp>
      <p:sp>
        <p:nvSpPr>
          <p:cNvPr id="19" name="Shape 17"/>
          <p:cNvSpPr/>
          <p:nvPr/>
        </p:nvSpPr>
        <p:spPr>
          <a:xfrm>
            <a:off x="518074" y="4075513"/>
            <a:ext cx="5301620" cy="794380"/>
          </a:xfrm>
          <a:custGeom>
            <a:avLst/>
            <a:gdLst/>
            <a:ahLst/>
            <a:cxnLst/>
            <a:rect l="l" t="t" r="r" b="b"/>
            <a:pathLst>
              <a:path w="5301620" h="794380">
                <a:moveTo>
                  <a:pt x="69079" y="0"/>
                </a:moveTo>
                <a:lnTo>
                  <a:pt x="5232541" y="0"/>
                </a:lnTo>
                <a:cubicBezTo>
                  <a:pt x="5270693" y="0"/>
                  <a:pt x="5301620" y="30928"/>
                  <a:pt x="5301620" y="69079"/>
                </a:cubicBezTo>
                <a:lnTo>
                  <a:pt x="5301620" y="725300"/>
                </a:lnTo>
                <a:cubicBezTo>
                  <a:pt x="5301620" y="763452"/>
                  <a:pt x="5270693" y="794380"/>
                  <a:pt x="5232541" y="794380"/>
                </a:cubicBezTo>
                <a:lnTo>
                  <a:pt x="69079" y="794380"/>
                </a:lnTo>
                <a:cubicBezTo>
                  <a:pt x="30928" y="794380"/>
                  <a:pt x="0" y="763452"/>
                  <a:pt x="0" y="725300"/>
                </a:cubicBezTo>
                <a:lnTo>
                  <a:pt x="0" y="69079"/>
                </a:lnTo>
                <a:cubicBezTo>
                  <a:pt x="0" y="30953"/>
                  <a:pt x="30953" y="0"/>
                  <a:pt x="69079" y="0"/>
                </a:cubicBezTo>
                <a:close/>
              </a:path>
            </a:pathLst>
          </a:custGeom>
          <a:solidFill>
            <a:srgbClr val="1E3A5F">
              <a:alpha val="5098"/>
            </a:srgbClr>
          </a:solidFill>
          <a:ln/>
        </p:spPr>
      </p:sp>
      <p:sp>
        <p:nvSpPr>
          <p:cNvPr id="20" name="Text 18"/>
          <p:cNvSpPr/>
          <p:nvPr/>
        </p:nvSpPr>
        <p:spPr>
          <a:xfrm>
            <a:off x="604419" y="4213666"/>
            <a:ext cx="5128929" cy="276306"/>
          </a:xfrm>
          <a:prstGeom prst="rect">
            <a:avLst/>
          </a:prstGeom>
          <a:noFill/>
          <a:ln/>
        </p:spPr>
        <p:txBody>
          <a:bodyPr wrap="square" lIns="0" tIns="0" rIns="0" bIns="0" rtlCol="0" anchor="ctr"/>
          <a:lstStyle/>
          <a:p>
            <a:pPr algn="ctr">
              <a:lnSpc>
                <a:spcPct val="110000"/>
              </a:lnSpc>
            </a:pPr>
            <a:r>
              <a:rPr lang="en-US" sz="1632" b="1" dirty="0">
                <a:solidFill>
                  <a:srgbClr val="1E3A5F"/>
                </a:solidFill>
                <a:latin typeface="Quattrocento Sans" pitchFamily="34" charset="0"/>
                <a:ea typeface="Quattrocento Sans" pitchFamily="34" charset="-122"/>
                <a:cs typeface="Quattrocento Sans" pitchFamily="34" charset="-120"/>
              </a:rPr>
              <a:t>V = K</a:t>
            </a:r>
            <a:r>
              <a:rPr lang="en-US" sz="1224" b="1" dirty="0">
                <a:solidFill>
                  <a:srgbClr val="1E3A5F"/>
                </a:solidFill>
                <a:latin typeface="Quattrocento Sans" pitchFamily="34" charset="0"/>
                <a:ea typeface="Quattrocento Sans" pitchFamily="34" charset="-122"/>
                <a:cs typeface="Quattrocento Sans" pitchFamily="34" charset="-120"/>
              </a:rPr>
              <a:t>s</a:t>
            </a:r>
            <a:r>
              <a:rPr lang="en-US" sz="1632" b="1" dirty="0">
                <a:solidFill>
                  <a:srgbClr val="1E3A5F"/>
                </a:solidFill>
                <a:latin typeface="Quattrocento Sans" pitchFamily="34" charset="0"/>
                <a:ea typeface="Quattrocento Sans" pitchFamily="34" charset="-122"/>
                <a:cs typeface="Quattrocento Sans" pitchFamily="34" charset="-120"/>
              </a:rPr>
              <a:t> × R</a:t>
            </a:r>
            <a:r>
              <a:rPr lang="en-US" sz="1224" b="1" dirty="0">
                <a:solidFill>
                  <a:srgbClr val="1E3A5F"/>
                </a:solidFill>
                <a:latin typeface="Quattrocento Sans" pitchFamily="34" charset="0"/>
                <a:ea typeface="Quattrocento Sans" pitchFamily="34" charset="-122"/>
                <a:cs typeface="Quattrocento Sans" pitchFamily="34" charset="-120"/>
              </a:rPr>
              <a:t>2/3</a:t>
            </a:r>
            <a:r>
              <a:rPr lang="en-US" sz="1632" b="1" dirty="0">
                <a:solidFill>
                  <a:srgbClr val="1E3A5F"/>
                </a:solidFill>
                <a:latin typeface="Quattrocento Sans" pitchFamily="34" charset="0"/>
                <a:ea typeface="Quattrocento Sans" pitchFamily="34" charset="-122"/>
                <a:cs typeface="Quattrocento Sans" pitchFamily="34" charset="-120"/>
              </a:rPr>
              <a:t> × S</a:t>
            </a:r>
            <a:r>
              <a:rPr lang="en-US" sz="1224" b="1" dirty="0">
                <a:solidFill>
                  <a:srgbClr val="1E3A5F"/>
                </a:solidFill>
                <a:latin typeface="Quattrocento Sans" pitchFamily="34" charset="0"/>
                <a:ea typeface="Quattrocento Sans" pitchFamily="34" charset="-122"/>
                <a:cs typeface="Quattrocento Sans" pitchFamily="34" charset="-120"/>
              </a:rPr>
              <a:t>1/2</a:t>
            </a:r>
            <a:endParaRPr lang="en-US" sz="1600" dirty="0"/>
          </a:p>
        </p:txBody>
      </p:sp>
      <p:sp>
        <p:nvSpPr>
          <p:cNvPr id="21" name="Text 19"/>
          <p:cNvSpPr/>
          <p:nvPr/>
        </p:nvSpPr>
        <p:spPr>
          <a:xfrm>
            <a:off x="626006" y="4559048"/>
            <a:ext cx="5085756" cy="172691"/>
          </a:xfrm>
          <a:prstGeom prst="rect">
            <a:avLst/>
          </a:prstGeom>
          <a:noFill/>
          <a:ln/>
        </p:spPr>
        <p:txBody>
          <a:bodyPr wrap="square" lIns="0" tIns="0" rIns="0" bIns="0" rtlCol="0" anchor="ctr"/>
          <a:lstStyle/>
          <a:p>
            <a:pPr algn="ctr">
              <a:lnSpc>
                <a:spcPct val="120000"/>
              </a:lnSpc>
            </a:pPr>
            <a:r>
              <a:rPr lang="en-US" sz="952" dirty="0">
                <a:solidFill>
                  <a:srgbClr val="1A202C">
                    <a:alpha val="70000"/>
                  </a:srgbClr>
                </a:solidFill>
                <a:latin typeface="Quattrocento Sans" pitchFamily="34" charset="0"/>
                <a:ea typeface="Quattrocento Sans" pitchFamily="34" charset="-122"/>
                <a:cs typeface="Quattrocento Sans" pitchFamily="34" charset="-120"/>
              </a:rPr>
              <a:t>ou avec le coefficient de Manning n = 1/K</a:t>
            </a:r>
            <a:r>
              <a:rPr lang="en-US" sz="714" dirty="0">
                <a:solidFill>
                  <a:srgbClr val="1A202C">
                    <a:alpha val="70000"/>
                  </a:srgbClr>
                </a:solidFill>
                <a:latin typeface="Quattrocento Sans" pitchFamily="34" charset="0"/>
                <a:ea typeface="Quattrocento Sans" pitchFamily="34" charset="-122"/>
                <a:cs typeface="Quattrocento Sans" pitchFamily="34" charset="-120"/>
              </a:rPr>
              <a:t>s</a:t>
            </a:r>
            <a:endParaRPr lang="en-US" sz="1600" dirty="0"/>
          </a:p>
        </p:txBody>
      </p:sp>
      <p:sp>
        <p:nvSpPr>
          <p:cNvPr id="22" name="Shape 20"/>
          <p:cNvSpPr/>
          <p:nvPr/>
        </p:nvSpPr>
        <p:spPr>
          <a:xfrm>
            <a:off x="518074" y="5008045"/>
            <a:ext cx="2599003" cy="310844"/>
          </a:xfrm>
          <a:custGeom>
            <a:avLst/>
            <a:gdLst/>
            <a:ahLst/>
            <a:cxnLst/>
            <a:rect l="l" t="t" r="r" b="b"/>
            <a:pathLst>
              <a:path w="2599003" h="310844">
                <a:moveTo>
                  <a:pt x="34538" y="0"/>
                </a:moveTo>
                <a:lnTo>
                  <a:pt x="2564465" y="0"/>
                </a:lnTo>
                <a:cubicBezTo>
                  <a:pt x="2583540" y="0"/>
                  <a:pt x="2599003" y="15463"/>
                  <a:pt x="2599003" y="34538"/>
                </a:cubicBezTo>
                <a:lnTo>
                  <a:pt x="2599003" y="276306"/>
                </a:lnTo>
                <a:cubicBezTo>
                  <a:pt x="2599003" y="295381"/>
                  <a:pt x="2583540" y="310844"/>
                  <a:pt x="2564465" y="310844"/>
                </a:cubicBezTo>
                <a:lnTo>
                  <a:pt x="34538" y="310844"/>
                </a:lnTo>
                <a:cubicBezTo>
                  <a:pt x="15476" y="310844"/>
                  <a:pt x="0" y="295368"/>
                  <a:pt x="0" y="276306"/>
                </a:cubicBezTo>
                <a:lnTo>
                  <a:pt x="0" y="34538"/>
                </a:lnTo>
                <a:cubicBezTo>
                  <a:pt x="0" y="15476"/>
                  <a:pt x="15476" y="0"/>
                  <a:pt x="34538" y="0"/>
                </a:cubicBezTo>
                <a:close/>
              </a:path>
            </a:pathLst>
          </a:custGeom>
          <a:solidFill>
            <a:srgbClr val="4A90A4">
              <a:alpha val="5098"/>
            </a:srgbClr>
          </a:solidFill>
          <a:ln/>
        </p:spPr>
      </p:sp>
      <p:sp>
        <p:nvSpPr>
          <p:cNvPr id="23" name="Text 21"/>
          <p:cNvSpPr/>
          <p:nvPr/>
        </p:nvSpPr>
        <p:spPr>
          <a:xfrm>
            <a:off x="587150" y="5077122"/>
            <a:ext cx="2521292" cy="172691"/>
          </a:xfrm>
          <a:prstGeom prst="rect">
            <a:avLst/>
          </a:prstGeom>
          <a:noFill/>
          <a:ln/>
        </p:spPr>
        <p:txBody>
          <a:bodyPr wrap="square" lIns="0" tIns="0" rIns="0" bIns="0" rtlCol="0" anchor="ctr"/>
          <a:lstStyle/>
          <a:p>
            <a:pPr>
              <a:lnSpc>
                <a:spcPct val="120000"/>
              </a:lnSpc>
            </a:pPr>
            <a:r>
              <a:rPr lang="en-US" sz="952" b="1" dirty="0">
                <a:solidFill>
                  <a:srgbClr val="1A202C"/>
                </a:solidFill>
                <a:latin typeface="Quattrocento Sans" pitchFamily="34" charset="0"/>
                <a:ea typeface="Quattrocento Sans" pitchFamily="34" charset="-122"/>
                <a:cs typeface="Quattrocento Sans" pitchFamily="34" charset="-120"/>
              </a:rPr>
              <a:t>V</a:t>
            </a:r>
            <a:r>
              <a:rPr lang="en-US" sz="952" dirty="0">
                <a:solidFill>
                  <a:srgbClr val="1A202C"/>
                </a:solidFill>
                <a:latin typeface="Quattrocento Sans" pitchFamily="34" charset="0"/>
                <a:ea typeface="Quattrocento Sans" pitchFamily="34" charset="-122"/>
                <a:cs typeface="Quattrocento Sans" pitchFamily="34" charset="-120"/>
              </a:rPr>
              <a:t> = vitesse moyenne (m/s)</a:t>
            </a:r>
            <a:endParaRPr lang="en-US" sz="1600" dirty="0"/>
          </a:p>
        </p:txBody>
      </p:sp>
      <p:sp>
        <p:nvSpPr>
          <p:cNvPr id="24" name="Shape 22"/>
          <p:cNvSpPr/>
          <p:nvPr/>
        </p:nvSpPr>
        <p:spPr>
          <a:xfrm>
            <a:off x="3219612" y="5008045"/>
            <a:ext cx="2599003" cy="310844"/>
          </a:xfrm>
          <a:custGeom>
            <a:avLst/>
            <a:gdLst/>
            <a:ahLst/>
            <a:cxnLst/>
            <a:rect l="l" t="t" r="r" b="b"/>
            <a:pathLst>
              <a:path w="2599003" h="310844">
                <a:moveTo>
                  <a:pt x="34538" y="0"/>
                </a:moveTo>
                <a:lnTo>
                  <a:pt x="2564465" y="0"/>
                </a:lnTo>
                <a:cubicBezTo>
                  <a:pt x="2583540" y="0"/>
                  <a:pt x="2599003" y="15463"/>
                  <a:pt x="2599003" y="34538"/>
                </a:cubicBezTo>
                <a:lnTo>
                  <a:pt x="2599003" y="276306"/>
                </a:lnTo>
                <a:cubicBezTo>
                  <a:pt x="2599003" y="295381"/>
                  <a:pt x="2583540" y="310844"/>
                  <a:pt x="2564465" y="310844"/>
                </a:cubicBezTo>
                <a:lnTo>
                  <a:pt x="34538" y="310844"/>
                </a:lnTo>
                <a:cubicBezTo>
                  <a:pt x="15476" y="310844"/>
                  <a:pt x="0" y="295368"/>
                  <a:pt x="0" y="276306"/>
                </a:cubicBezTo>
                <a:lnTo>
                  <a:pt x="0" y="34538"/>
                </a:lnTo>
                <a:cubicBezTo>
                  <a:pt x="0" y="15476"/>
                  <a:pt x="15476" y="0"/>
                  <a:pt x="34538" y="0"/>
                </a:cubicBezTo>
                <a:close/>
              </a:path>
            </a:pathLst>
          </a:custGeom>
          <a:solidFill>
            <a:srgbClr val="4A90A4">
              <a:alpha val="5098"/>
            </a:srgbClr>
          </a:solidFill>
          <a:ln/>
        </p:spPr>
      </p:sp>
      <p:sp>
        <p:nvSpPr>
          <p:cNvPr id="25" name="Text 23"/>
          <p:cNvSpPr/>
          <p:nvPr/>
        </p:nvSpPr>
        <p:spPr>
          <a:xfrm>
            <a:off x="3288688" y="5077122"/>
            <a:ext cx="2521292" cy="172691"/>
          </a:xfrm>
          <a:prstGeom prst="rect">
            <a:avLst/>
          </a:prstGeom>
          <a:noFill/>
          <a:ln/>
        </p:spPr>
        <p:txBody>
          <a:bodyPr wrap="square" lIns="0" tIns="0" rIns="0" bIns="0" rtlCol="0" anchor="ctr"/>
          <a:lstStyle/>
          <a:p>
            <a:pPr>
              <a:lnSpc>
                <a:spcPct val="120000"/>
              </a:lnSpc>
            </a:pPr>
            <a:r>
              <a:rPr lang="en-US" sz="952" b="1" dirty="0">
                <a:solidFill>
                  <a:srgbClr val="1A202C"/>
                </a:solidFill>
                <a:latin typeface="Quattrocento Sans" pitchFamily="34" charset="0"/>
                <a:ea typeface="Quattrocento Sans" pitchFamily="34" charset="-122"/>
                <a:cs typeface="Quattrocento Sans" pitchFamily="34" charset="-120"/>
              </a:rPr>
              <a:t>Ks</a:t>
            </a:r>
            <a:r>
              <a:rPr lang="en-US" sz="952" dirty="0">
                <a:solidFill>
                  <a:srgbClr val="1A202C"/>
                </a:solidFill>
                <a:latin typeface="Quattrocento Sans" pitchFamily="34" charset="0"/>
                <a:ea typeface="Quattrocento Sans" pitchFamily="34" charset="-122"/>
                <a:cs typeface="Quattrocento Sans" pitchFamily="34" charset="-120"/>
              </a:rPr>
              <a:t> = coefficient de Strickler</a:t>
            </a:r>
            <a:endParaRPr lang="en-US" sz="1600" dirty="0"/>
          </a:p>
        </p:txBody>
      </p:sp>
      <p:sp>
        <p:nvSpPr>
          <p:cNvPr id="26" name="Shape 24"/>
          <p:cNvSpPr/>
          <p:nvPr/>
        </p:nvSpPr>
        <p:spPr>
          <a:xfrm>
            <a:off x="518074" y="5422504"/>
            <a:ext cx="2599003" cy="310844"/>
          </a:xfrm>
          <a:custGeom>
            <a:avLst/>
            <a:gdLst/>
            <a:ahLst/>
            <a:cxnLst/>
            <a:rect l="l" t="t" r="r" b="b"/>
            <a:pathLst>
              <a:path w="2599003" h="310844">
                <a:moveTo>
                  <a:pt x="34538" y="0"/>
                </a:moveTo>
                <a:lnTo>
                  <a:pt x="2564465" y="0"/>
                </a:lnTo>
                <a:cubicBezTo>
                  <a:pt x="2583540" y="0"/>
                  <a:pt x="2599003" y="15463"/>
                  <a:pt x="2599003" y="34538"/>
                </a:cubicBezTo>
                <a:lnTo>
                  <a:pt x="2599003" y="276306"/>
                </a:lnTo>
                <a:cubicBezTo>
                  <a:pt x="2599003" y="295381"/>
                  <a:pt x="2583540" y="310844"/>
                  <a:pt x="2564465" y="310844"/>
                </a:cubicBezTo>
                <a:lnTo>
                  <a:pt x="34538" y="310844"/>
                </a:lnTo>
                <a:cubicBezTo>
                  <a:pt x="15476" y="310844"/>
                  <a:pt x="0" y="295368"/>
                  <a:pt x="0" y="276306"/>
                </a:cubicBezTo>
                <a:lnTo>
                  <a:pt x="0" y="34538"/>
                </a:lnTo>
                <a:cubicBezTo>
                  <a:pt x="0" y="15476"/>
                  <a:pt x="15476" y="0"/>
                  <a:pt x="34538" y="0"/>
                </a:cubicBezTo>
                <a:close/>
              </a:path>
            </a:pathLst>
          </a:custGeom>
          <a:solidFill>
            <a:srgbClr val="4A90A4">
              <a:alpha val="5098"/>
            </a:srgbClr>
          </a:solidFill>
          <a:ln/>
        </p:spPr>
      </p:sp>
      <p:sp>
        <p:nvSpPr>
          <p:cNvPr id="27" name="Text 25"/>
          <p:cNvSpPr/>
          <p:nvPr/>
        </p:nvSpPr>
        <p:spPr>
          <a:xfrm>
            <a:off x="587150" y="5491581"/>
            <a:ext cx="2521292" cy="172691"/>
          </a:xfrm>
          <a:prstGeom prst="rect">
            <a:avLst/>
          </a:prstGeom>
          <a:noFill/>
          <a:ln/>
        </p:spPr>
        <p:txBody>
          <a:bodyPr wrap="square" lIns="0" tIns="0" rIns="0" bIns="0" rtlCol="0" anchor="ctr"/>
          <a:lstStyle/>
          <a:p>
            <a:pPr>
              <a:lnSpc>
                <a:spcPct val="120000"/>
              </a:lnSpc>
            </a:pPr>
            <a:r>
              <a:rPr lang="en-US" sz="952" b="1" dirty="0">
                <a:solidFill>
                  <a:srgbClr val="1A202C"/>
                </a:solidFill>
                <a:latin typeface="Quattrocento Sans" pitchFamily="34" charset="0"/>
                <a:ea typeface="Quattrocento Sans" pitchFamily="34" charset="-122"/>
                <a:cs typeface="Quattrocento Sans" pitchFamily="34" charset="-120"/>
              </a:rPr>
              <a:t>R</a:t>
            </a:r>
            <a:r>
              <a:rPr lang="en-US" sz="952" dirty="0">
                <a:solidFill>
                  <a:srgbClr val="1A202C"/>
                </a:solidFill>
                <a:latin typeface="Quattrocento Sans" pitchFamily="34" charset="0"/>
                <a:ea typeface="Quattrocento Sans" pitchFamily="34" charset="-122"/>
                <a:cs typeface="Quattrocento Sans" pitchFamily="34" charset="-120"/>
              </a:rPr>
              <a:t> = rayon hydraulique (m)</a:t>
            </a:r>
            <a:endParaRPr lang="en-US" sz="1600" dirty="0"/>
          </a:p>
        </p:txBody>
      </p:sp>
      <p:sp>
        <p:nvSpPr>
          <p:cNvPr id="28" name="Shape 26"/>
          <p:cNvSpPr/>
          <p:nvPr/>
        </p:nvSpPr>
        <p:spPr>
          <a:xfrm>
            <a:off x="3219612" y="5422504"/>
            <a:ext cx="2599003" cy="310844"/>
          </a:xfrm>
          <a:custGeom>
            <a:avLst/>
            <a:gdLst/>
            <a:ahLst/>
            <a:cxnLst/>
            <a:rect l="l" t="t" r="r" b="b"/>
            <a:pathLst>
              <a:path w="2599003" h="310844">
                <a:moveTo>
                  <a:pt x="34538" y="0"/>
                </a:moveTo>
                <a:lnTo>
                  <a:pt x="2564465" y="0"/>
                </a:lnTo>
                <a:cubicBezTo>
                  <a:pt x="2583540" y="0"/>
                  <a:pt x="2599003" y="15463"/>
                  <a:pt x="2599003" y="34538"/>
                </a:cubicBezTo>
                <a:lnTo>
                  <a:pt x="2599003" y="276306"/>
                </a:lnTo>
                <a:cubicBezTo>
                  <a:pt x="2599003" y="295381"/>
                  <a:pt x="2583540" y="310844"/>
                  <a:pt x="2564465" y="310844"/>
                </a:cubicBezTo>
                <a:lnTo>
                  <a:pt x="34538" y="310844"/>
                </a:lnTo>
                <a:cubicBezTo>
                  <a:pt x="15476" y="310844"/>
                  <a:pt x="0" y="295368"/>
                  <a:pt x="0" y="276306"/>
                </a:cubicBezTo>
                <a:lnTo>
                  <a:pt x="0" y="34538"/>
                </a:lnTo>
                <a:cubicBezTo>
                  <a:pt x="0" y="15476"/>
                  <a:pt x="15476" y="0"/>
                  <a:pt x="34538" y="0"/>
                </a:cubicBezTo>
                <a:close/>
              </a:path>
            </a:pathLst>
          </a:custGeom>
          <a:solidFill>
            <a:srgbClr val="4A90A4">
              <a:alpha val="5098"/>
            </a:srgbClr>
          </a:solidFill>
          <a:ln/>
        </p:spPr>
      </p:sp>
      <p:sp>
        <p:nvSpPr>
          <p:cNvPr id="29" name="Text 27"/>
          <p:cNvSpPr/>
          <p:nvPr/>
        </p:nvSpPr>
        <p:spPr>
          <a:xfrm>
            <a:off x="3288688" y="5491581"/>
            <a:ext cx="2521292" cy="172691"/>
          </a:xfrm>
          <a:prstGeom prst="rect">
            <a:avLst/>
          </a:prstGeom>
          <a:noFill/>
          <a:ln/>
        </p:spPr>
        <p:txBody>
          <a:bodyPr wrap="square" lIns="0" tIns="0" rIns="0" bIns="0" rtlCol="0" anchor="ctr"/>
          <a:lstStyle/>
          <a:p>
            <a:pPr>
              <a:lnSpc>
                <a:spcPct val="120000"/>
              </a:lnSpc>
            </a:pPr>
            <a:r>
              <a:rPr lang="en-US" sz="952" b="1" dirty="0">
                <a:solidFill>
                  <a:srgbClr val="1A202C"/>
                </a:solidFill>
                <a:latin typeface="Quattrocento Sans" pitchFamily="34" charset="0"/>
                <a:ea typeface="Quattrocento Sans" pitchFamily="34" charset="-122"/>
                <a:cs typeface="Quattrocento Sans" pitchFamily="34" charset="-120"/>
              </a:rPr>
              <a:t>S</a:t>
            </a:r>
            <a:r>
              <a:rPr lang="en-US" sz="952" dirty="0">
                <a:solidFill>
                  <a:srgbClr val="1A202C"/>
                </a:solidFill>
                <a:latin typeface="Quattrocento Sans" pitchFamily="34" charset="0"/>
                <a:ea typeface="Quattrocento Sans" pitchFamily="34" charset="-122"/>
                <a:cs typeface="Quattrocento Sans" pitchFamily="34" charset="-120"/>
              </a:rPr>
              <a:t> = pente hydraulique</a:t>
            </a:r>
            <a:endParaRPr lang="en-US" sz="1600" dirty="0"/>
          </a:p>
        </p:txBody>
      </p:sp>
      <p:sp>
        <p:nvSpPr>
          <p:cNvPr id="30" name="Shape 28"/>
          <p:cNvSpPr/>
          <p:nvPr/>
        </p:nvSpPr>
        <p:spPr>
          <a:xfrm>
            <a:off x="6197591" y="1139762"/>
            <a:ext cx="5647003" cy="3609246"/>
          </a:xfrm>
          <a:custGeom>
            <a:avLst/>
            <a:gdLst/>
            <a:ahLst/>
            <a:cxnLst/>
            <a:rect l="l" t="t" r="r" b="b"/>
            <a:pathLst>
              <a:path w="5647003" h="3609246">
                <a:moveTo>
                  <a:pt x="103621" y="0"/>
                </a:moveTo>
                <a:lnTo>
                  <a:pt x="5543381" y="0"/>
                </a:lnTo>
                <a:cubicBezTo>
                  <a:pt x="5600610" y="0"/>
                  <a:pt x="5647003" y="46393"/>
                  <a:pt x="5647003" y="103621"/>
                </a:cubicBezTo>
                <a:lnTo>
                  <a:pt x="5647003" y="3505625"/>
                </a:lnTo>
                <a:cubicBezTo>
                  <a:pt x="5647003" y="3562854"/>
                  <a:pt x="5600610" y="3609246"/>
                  <a:pt x="5543381" y="3609246"/>
                </a:cubicBezTo>
                <a:lnTo>
                  <a:pt x="103621" y="3609246"/>
                </a:lnTo>
                <a:cubicBezTo>
                  <a:pt x="46393" y="3609246"/>
                  <a:pt x="0" y="3562854"/>
                  <a:pt x="0" y="3505625"/>
                </a:cubicBezTo>
                <a:lnTo>
                  <a:pt x="0" y="103621"/>
                </a:lnTo>
                <a:cubicBezTo>
                  <a:pt x="0" y="46431"/>
                  <a:pt x="46431" y="0"/>
                  <a:pt x="103621" y="0"/>
                </a:cubicBezTo>
                <a:close/>
              </a:path>
            </a:pathLst>
          </a:custGeom>
          <a:solidFill>
            <a:srgbClr val="FFFFFF"/>
          </a:solidFill>
          <a:ln/>
          <a:effectLst>
            <a:outerShdw blurRad="129518" dist="86346" dir="5400000" algn="bl" rotWithShape="0">
              <a:srgbClr val="000000">
                <a:alpha val="10196"/>
              </a:srgbClr>
            </a:outerShdw>
          </a:effectLst>
        </p:spPr>
      </p:sp>
      <p:sp>
        <p:nvSpPr>
          <p:cNvPr id="31" name="Shape 29"/>
          <p:cNvSpPr/>
          <p:nvPr/>
        </p:nvSpPr>
        <p:spPr>
          <a:xfrm>
            <a:off x="6402662" y="1346992"/>
            <a:ext cx="151105" cy="172691"/>
          </a:xfrm>
          <a:custGeom>
            <a:avLst/>
            <a:gdLst/>
            <a:ahLst/>
            <a:cxnLst/>
            <a:rect l="l" t="t" r="r" b="b"/>
            <a:pathLst>
              <a:path w="151105" h="172691">
                <a:moveTo>
                  <a:pt x="86346" y="53966"/>
                </a:moveTo>
                <a:lnTo>
                  <a:pt x="86346" y="86346"/>
                </a:lnTo>
                <a:lnTo>
                  <a:pt x="129518" y="86346"/>
                </a:lnTo>
                <a:lnTo>
                  <a:pt x="129518" y="53966"/>
                </a:lnTo>
                <a:lnTo>
                  <a:pt x="86346" y="53966"/>
                </a:lnTo>
                <a:close/>
                <a:moveTo>
                  <a:pt x="64759" y="53966"/>
                </a:moveTo>
                <a:lnTo>
                  <a:pt x="21586" y="53966"/>
                </a:lnTo>
                <a:lnTo>
                  <a:pt x="21586" y="86346"/>
                </a:lnTo>
                <a:lnTo>
                  <a:pt x="64759" y="86346"/>
                </a:lnTo>
                <a:lnTo>
                  <a:pt x="64759" y="53966"/>
                </a:lnTo>
                <a:close/>
                <a:moveTo>
                  <a:pt x="0" y="107932"/>
                </a:moveTo>
                <a:lnTo>
                  <a:pt x="0" y="32380"/>
                </a:lnTo>
                <a:cubicBezTo>
                  <a:pt x="0" y="20473"/>
                  <a:pt x="9680" y="10793"/>
                  <a:pt x="21586" y="10793"/>
                </a:cubicBezTo>
                <a:lnTo>
                  <a:pt x="129518" y="10793"/>
                </a:lnTo>
                <a:cubicBezTo>
                  <a:pt x="141425" y="10793"/>
                  <a:pt x="151105" y="20473"/>
                  <a:pt x="151105" y="32380"/>
                </a:cubicBezTo>
                <a:lnTo>
                  <a:pt x="151105" y="140312"/>
                </a:lnTo>
                <a:cubicBezTo>
                  <a:pt x="151105" y="152218"/>
                  <a:pt x="141425" y="161898"/>
                  <a:pt x="129518" y="161898"/>
                </a:cubicBezTo>
                <a:lnTo>
                  <a:pt x="21586" y="161898"/>
                </a:lnTo>
                <a:cubicBezTo>
                  <a:pt x="9680" y="161898"/>
                  <a:pt x="0" y="152218"/>
                  <a:pt x="0" y="140312"/>
                </a:cubicBezTo>
                <a:lnTo>
                  <a:pt x="0" y="107932"/>
                </a:lnTo>
                <a:close/>
                <a:moveTo>
                  <a:pt x="129518" y="107932"/>
                </a:moveTo>
                <a:lnTo>
                  <a:pt x="86346" y="107932"/>
                </a:lnTo>
                <a:lnTo>
                  <a:pt x="86346" y="140312"/>
                </a:lnTo>
                <a:lnTo>
                  <a:pt x="129518" y="140312"/>
                </a:lnTo>
                <a:lnTo>
                  <a:pt x="129518" y="107932"/>
                </a:lnTo>
                <a:close/>
                <a:moveTo>
                  <a:pt x="64759" y="140312"/>
                </a:moveTo>
                <a:lnTo>
                  <a:pt x="64759" y="107932"/>
                </a:lnTo>
                <a:lnTo>
                  <a:pt x="21586" y="107932"/>
                </a:lnTo>
                <a:lnTo>
                  <a:pt x="21586" y="140312"/>
                </a:lnTo>
                <a:lnTo>
                  <a:pt x="64759" y="140312"/>
                </a:lnTo>
                <a:close/>
              </a:path>
            </a:pathLst>
          </a:custGeom>
          <a:solidFill>
            <a:srgbClr val="1E3A5F"/>
          </a:solidFill>
          <a:ln/>
        </p:spPr>
      </p:sp>
      <p:sp>
        <p:nvSpPr>
          <p:cNvPr id="32" name="Text 30"/>
          <p:cNvSpPr/>
          <p:nvPr/>
        </p:nvSpPr>
        <p:spPr>
          <a:xfrm>
            <a:off x="6586146" y="1312453"/>
            <a:ext cx="5172102" cy="241768"/>
          </a:xfrm>
          <a:prstGeom prst="rect">
            <a:avLst/>
          </a:prstGeom>
          <a:noFill/>
          <a:ln/>
        </p:spPr>
        <p:txBody>
          <a:bodyPr wrap="square" lIns="0" tIns="0" rIns="0" bIns="0" rtlCol="0" anchor="ctr"/>
          <a:lstStyle/>
          <a:p>
            <a:pPr>
              <a:lnSpc>
                <a:spcPct val="120000"/>
              </a:lnSpc>
            </a:pPr>
            <a:r>
              <a:rPr lang="en-US" sz="1360" b="1" dirty="0">
                <a:solidFill>
                  <a:srgbClr val="1E3A5F"/>
                </a:solidFill>
                <a:latin typeface="Liter" pitchFamily="34" charset="0"/>
                <a:ea typeface="Liter" pitchFamily="34" charset="-122"/>
                <a:cs typeface="Liter" pitchFamily="34" charset="-120"/>
              </a:rPr>
              <a:t>Valeurs du coefficient de Strickler K</a:t>
            </a:r>
            <a:r>
              <a:rPr lang="en-US" sz="1020" b="1" dirty="0">
                <a:solidFill>
                  <a:srgbClr val="1E3A5F"/>
                </a:solidFill>
                <a:latin typeface="Liter" pitchFamily="34" charset="0"/>
                <a:ea typeface="Liter" pitchFamily="34" charset="-122"/>
                <a:cs typeface="Liter" pitchFamily="34" charset="-120"/>
              </a:rPr>
              <a:t>s</a:t>
            </a:r>
            <a:endParaRPr lang="en-US" sz="1600" dirty="0"/>
          </a:p>
        </p:txBody>
      </p:sp>
      <p:sp>
        <p:nvSpPr>
          <p:cNvPr id="33" name="Shape 31"/>
          <p:cNvSpPr/>
          <p:nvPr/>
        </p:nvSpPr>
        <p:spPr>
          <a:xfrm>
            <a:off x="6374600" y="1696691"/>
            <a:ext cx="5292986" cy="2668079"/>
          </a:xfrm>
          <a:custGeom>
            <a:avLst/>
            <a:gdLst/>
            <a:ahLst/>
            <a:cxnLst/>
            <a:rect l="l" t="t" r="r" b="b"/>
            <a:pathLst>
              <a:path w="5292986" h="2668079">
                <a:moveTo>
                  <a:pt x="69077" y="0"/>
                </a:moveTo>
                <a:lnTo>
                  <a:pt x="5223909" y="0"/>
                </a:lnTo>
                <a:cubicBezTo>
                  <a:pt x="5262059" y="0"/>
                  <a:pt x="5292986" y="30927"/>
                  <a:pt x="5292986" y="69077"/>
                </a:cubicBezTo>
                <a:lnTo>
                  <a:pt x="5292986" y="2599003"/>
                </a:lnTo>
                <a:cubicBezTo>
                  <a:pt x="5292986" y="2637153"/>
                  <a:pt x="5262059" y="2668079"/>
                  <a:pt x="5223909" y="2668079"/>
                </a:cubicBezTo>
                <a:lnTo>
                  <a:pt x="69077" y="2668079"/>
                </a:lnTo>
                <a:cubicBezTo>
                  <a:pt x="30927" y="2668079"/>
                  <a:pt x="0" y="2637153"/>
                  <a:pt x="0" y="2599003"/>
                </a:cubicBezTo>
                <a:lnTo>
                  <a:pt x="0" y="69077"/>
                </a:lnTo>
                <a:cubicBezTo>
                  <a:pt x="0" y="30952"/>
                  <a:pt x="30952" y="0"/>
                  <a:pt x="69077" y="0"/>
                </a:cubicBezTo>
                <a:close/>
              </a:path>
            </a:pathLst>
          </a:custGeom>
          <a:solidFill>
            <a:srgbClr val="000000">
              <a:alpha val="0"/>
            </a:srgbClr>
          </a:solidFill>
          <a:ln w="12700">
            <a:solidFill>
              <a:srgbClr val="1E3A5F">
                <a:alpha val="20000"/>
              </a:srgbClr>
            </a:solidFill>
            <a:prstDash val="solid"/>
          </a:ln>
        </p:spPr>
      </p:sp>
      <p:graphicFrame>
        <p:nvGraphicFramePr>
          <p:cNvPr id="34" name="Table 0"/>
          <p:cNvGraphicFramePr>
            <a:graphicFrameLocks noGrp="1"/>
          </p:cNvGraphicFramePr>
          <p:nvPr>
            <p:extLst>
              <p:ext uri="{D42A27DB-BD31-4B8C-83A1-F6EECF244321}">
                <p14:modId xmlns:p14="http://schemas.microsoft.com/office/powerpoint/2010/main" val="1579011935"/>
              </p:ext>
            </p:extLst>
          </p:nvPr>
        </p:nvGraphicFramePr>
        <p:xfrm>
          <a:off x="6378917" y="1701008"/>
          <a:ext cx="5284351" cy="2659445"/>
        </p:xfrm>
        <a:graphic>
          <a:graphicData uri="http://schemas.openxmlformats.org/drawingml/2006/table">
            <a:tbl>
              <a:tblPr/>
              <a:tblGrid>
                <a:gridCol w="2698392">
                  <a:extLst>
                    <a:ext uri="{9D8B030D-6E8A-4147-A177-3AD203B41FA5}">
                      <a16:colId xmlns:a16="http://schemas.microsoft.com/office/drawing/2014/main" val="20000"/>
                    </a:ext>
                  </a:extLst>
                </a:gridCol>
                <a:gridCol w="1288655">
                  <a:extLst>
                    <a:ext uri="{9D8B030D-6E8A-4147-A177-3AD203B41FA5}">
                      <a16:colId xmlns:a16="http://schemas.microsoft.com/office/drawing/2014/main" val="20001"/>
                    </a:ext>
                  </a:extLst>
                </a:gridCol>
                <a:gridCol w="1297304">
                  <a:extLst>
                    <a:ext uri="{9D8B030D-6E8A-4147-A177-3AD203B41FA5}">
                      <a16:colId xmlns:a16="http://schemas.microsoft.com/office/drawing/2014/main" val="20002"/>
                    </a:ext>
                  </a:extLst>
                </a:gridCol>
              </a:tblGrid>
              <a:tr h="379921">
                <a:tc>
                  <a:txBody>
                    <a:bodyPr/>
                    <a:lstStyle/>
                    <a:p>
                      <a:pPr algn="l"/>
                      <a:r>
                        <a:rPr lang="en-US" sz="900" b="1" u="none" dirty="0">
                          <a:solidFill>
                            <a:srgbClr val="FFFFFF"/>
                          </a:solidFill>
                          <a:latin typeface="微软雅黑" pitchFamily="34" charset="0"/>
                          <a:ea typeface="微软雅黑" pitchFamily="34" charset="-122"/>
                          <a:cs typeface="微软雅黑" pitchFamily="34" charset="-120"/>
                        </a:rPr>
                        <a:t>Nature des parois</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solidFill>
                  </a:tcPr>
                </a:tc>
                <a:tc>
                  <a:txBody>
                    <a:bodyPr/>
                    <a:lstStyle/>
                    <a:p>
                      <a:pPr algn="ctr"/>
                      <a:r>
                        <a:rPr lang="en-US" sz="900" b="1" u="none" dirty="0">
                          <a:solidFill>
                            <a:srgbClr val="FFFFFF"/>
                          </a:solidFill>
                          <a:latin typeface="微软雅黑" pitchFamily="34" charset="0"/>
                          <a:ea typeface="微软雅黑" pitchFamily="34" charset="-122"/>
                          <a:cs typeface="微软雅黑" pitchFamily="34" charset="-120"/>
                        </a:rPr>
                        <a:t>Ks (m1/3/s)</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solidFill>
                  </a:tcPr>
                </a:tc>
                <a:tc>
                  <a:txBody>
                    <a:bodyPr/>
                    <a:lstStyle/>
                    <a:p>
                      <a:pPr algn="ctr"/>
                      <a:r>
                        <a:rPr lang="en-US" sz="900" b="1" u="none" dirty="0">
                          <a:solidFill>
                            <a:srgbClr val="FFFFFF"/>
                          </a:solidFill>
                          <a:latin typeface="微软雅黑" pitchFamily="34" charset="0"/>
                          <a:ea typeface="微软雅黑" pitchFamily="34" charset="-122"/>
                          <a:cs typeface="微软雅黑" pitchFamily="34" charset="-120"/>
                        </a:rPr>
                        <a:t>Manning n</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solidFill>
                  </a:tcPr>
                </a:tc>
                <a:extLst>
                  <a:ext uri="{0D108BD9-81ED-4DB2-BD59-A6C34878D82A}">
                    <a16:rowId xmlns:a16="http://schemas.microsoft.com/office/drawing/2014/main" val="10000"/>
                  </a:ext>
                </a:extLst>
              </a:tr>
              <a:tr h="379921">
                <a:tc>
                  <a:txBody>
                    <a:bodyPr/>
                    <a:lstStyle/>
                    <a:p>
                      <a:r>
                        <a:rPr lang="en-US" sz="900" u="none" dirty="0">
                          <a:solidFill>
                            <a:srgbClr val="1A202C"/>
                          </a:solidFill>
                          <a:latin typeface="微软雅黑" pitchFamily="34" charset="0"/>
                          <a:ea typeface="微软雅黑" pitchFamily="34" charset="-122"/>
                          <a:cs typeface="微软雅黑" pitchFamily="34" charset="-120"/>
                        </a:rPr>
                        <a:t>Ciment lisse</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b="1" u="none" dirty="0">
                          <a:solidFill>
                            <a:srgbClr val="1A202C"/>
                          </a:solidFill>
                          <a:latin typeface="微软雅黑" pitchFamily="34" charset="0"/>
                          <a:ea typeface="微软雅黑" pitchFamily="34" charset="-122"/>
                          <a:cs typeface="微软雅黑" pitchFamily="34" charset="-120"/>
                        </a:rPr>
                        <a:t>90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0,011</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extLst>
                  <a:ext uri="{0D108BD9-81ED-4DB2-BD59-A6C34878D82A}">
                    <a16:rowId xmlns:a16="http://schemas.microsoft.com/office/drawing/2014/main" val="10001"/>
                  </a:ext>
                </a:extLst>
              </a:tr>
              <a:tr h="379921">
                <a:tc>
                  <a:txBody>
                    <a:bodyPr/>
                    <a:lstStyle/>
                    <a:p>
                      <a:r>
                        <a:rPr lang="en-US" sz="900" u="none" dirty="0">
                          <a:solidFill>
                            <a:srgbClr val="1A202C"/>
                          </a:solidFill>
                          <a:latin typeface="微软雅黑" pitchFamily="34" charset="0"/>
                          <a:ea typeface="微软雅黑" pitchFamily="34" charset="-122"/>
                          <a:cs typeface="微软雅黑" pitchFamily="34" charset="-120"/>
                        </a:rPr>
                        <a:t>Béton</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b="1" u="none" dirty="0">
                          <a:solidFill>
                            <a:srgbClr val="1A202C"/>
                          </a:solidFill>
                          <a:latin typeface="微软雅黑" pitchFamily="34" charset="0"/>
                          <a:ea typeface="微软雅黑" pitchFamily="34" charset="-122"/>
                          <a:cs typeface="微软雅黑" pitchFamily="34" charset="-120"/>
                        </a:rPr>
                        <a:t>40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0,025</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extLst>
                  <a:ext uri="{0D108BD9-81ED-4DB2-BD59-A6C34878D82A}">
                    <a16:rowId xmlns:a16="http://schemas.microsoft.com/office/drawing/2014/main" val="10002"/>
                  </a:ext>
                </a:extLst>
              </a:tr>
              <a:tr h="379921">
                <a:tc>
                  <a:txBody>
                    <a:bodyPr/>
                    <a:lstStyle/>
                    <a:p>
                      <a:r>
                        <a:rPr lang="en-US" sz="900" u="none" dirty="0">
                          <a:solidFill>
                            <a:srgbClr val="1A202C"/>
                          </a:solidFill>
                          <a:latin typeface="微软雅黑" pitchFamily="34" charset="0"/>
                          <a:ea typeface="微软雅黑" pitchFamily="34" charset="-122"/>
                          <a:cs typeface="微软雅黑" pitchFamily="34" charset="-120"/>
                        </a:rPr>
                        <a:t>Terre</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b="1" u="none" dirty="0">
                          <a:solidFill>
                            <a:srgbClr val="1A202C"/>
                          </a:solidFill>
                          <a:latin typeface="微软雅黑" pitchFamily="34" charset="0"/>
                          <a:ea typeface="微软雅黑" pitchFamily="34" charset="-122"/>
                          <a:cs typeface="微软雅黑" pitchFamily="34" charset="-120"/>
                        </a:rPr>
                        <a:t>30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0,033</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extLst>
                  <a:ext uri="{0D108BD9-81ED-4DB2-BD59-A6C34878D82A}">
                    <a16:rowId xmlns:a16="http://schemas.microsoft.com/office/drawing/2014/main" val="10003"/>
                  </a:ext>
                </a:extLst>
              </a:tr>
              <a:tr h="379921">
                <a:tc>
                  <a:txBody>
                    <a:bodyPr/>
                    <a:lstStyle/>
                    <a:p>
                      <a:r>
                        <a:rPr lang="en-US" sz="900" u="none" dirty="0">
                          <a:solidFill>
                            <a:srgbClr val="1A202C"/>
                          </a:solidFill>
                          <a:latin typeface="微软雅黑" pitchFamily="34" charset="0"/>
                          <a:ea typeface="微软雅黑" pitchFamily="34" charset="-122"/>
                          <a:cs typeface="微软雅黑" pitchFamily="34" charset="-120"/>
                        </a:rPr>
                        <a:t>Herbes ou graviers</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b="1" u="none" dirty="0">
                          <a:solidFill>
                            <a:srgbClr val="1A202C"/>
                          </a:solidFill>
                          <a:latin typeface="微软雅黑" pitchFamily="34" charset="0"/>
                          <a:ea typeface="微软雅黑" pitchFamily="34" charset="-122"/>
                          <a:cs typeface="微软雅黑" pitchFamily="34" charset="-120"/>
                        </a:rPr>
                        <a:t>25</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0,040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extLst>
                  <a:ext uri="{0D108BD9-81ED-4DB2-BD59-A6C34878D82A}">
                    <a16:rowId xmlns:a16="http://schemas.microsoft.com/office/drawing/2014/main" val="10004"/>
                  </a:ext>
                </a:extLst>
              </a:tr>
              <a:tr h="379921">
                <a:tc>
                  <a:txBody>
                    <a:bodyPr/>
                    <a:lstStyle/>
                    <a:p>
                      <a:r>
                        <a:rPr lang="en-US" sz="900" u="none" dirty="0">
                          <a:solidFill>
                            <a:srgbClr val="1A202C"/>
                          </a:solidFill>
                          <a:latin typeface="微软雅黑" pitchFamily="34" charset="0"/>
                          <a:ea typeface="微软雅黑" pitchFamily="34" charset="-122"/>
                          <a:cs typeface="微软雅黑" pitchFamily="34" charset="-120"/>
                        </a:rPr>
                        <a:t>Pierres ou broussailles</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b="1" u="none" dirty="0">
                          <a:solidFill>
                            <a:srgbClr val="1A202C"/>
                          </a:solidFill>
                          <a:latin typeface="微软雅黑" pitchFamily="34" charset="0"/>
                          <a:ea typeface="微软雅黑" pitchFamily="34" charset="-122"/>
                          <a:cs typeface="微软雅黑" pitchFamily="34" charset="-120"/>
                        </a:rPr>
                        <a:t>20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0,050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1E3A5F">
                        <a:alpha val="5000"/>
                      </a:srgbClr>
                    </a:solidFill>
                  </a:tcPr>
                </a:tc>
                <a:extLst>
                  <a:ext uri="{0D108BD9-81ED-4DB2-BD59-A6C34878D82A}">
                    <a16:rowId xmlns:a16="http://schemas.microsoft.com/office/drawing/2014/main" val="10005"/>
                  </a:ext>
                </a:extLst>
              </a:tr>
              <a:tr h="379921">
                <a:tc>
                  <a:txBody>
                    <a:bodyPr/>
                    <a:lstStyle/>
                    <a:p>
                      <a:r>
                        <a:rPr lang="en-US" sz="900" u="none" dirty="0">
                          <a:solidFill>
                            <a:srgbClr val="1A202C"/>
                          </a:solidFill>
                          <a:latin typeface="微软雅黑" pitchFamily="34" charset="0"/>
                          <a:ea typeface="微软雅黑" pitchFamily="34" charset="-122"/>
                          <a:cs typeface="微软雅黑" pitchFamily="34" charset="-120"/>
                        </a:rPr>
                        <a:t>Mauvaises herbes ou crue</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b="1" u="none" dirty="0">
                          <a:solidFill>
                            <a:srgbClr val="1A202C"/>
                          </a:solidFill>
                          <a:latin typeface="微软雅黑" pitchFamily="34" charset="0"/>
                          <a:ea typeface="微软雅黑" pitchFamily="34" charset="-122"/>
                          <a:cs typeface="微软雅黑" pitchFamily="34" charset="-120"/>
                        </a:rPr>
                        <a:t>10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tc>
                  <a:txBody>
                    <a:bodyPr/>
                    <a:lstStyle/>
                    <a:p>
                      <a:pPr algn="ctr"/>
                      <a:r>
                        <a:rPr lang="en-US" sz="900" u="none" dirty="0">
                          <a:solidFill>
                            <a:srgbClr val="1A202C"/>
                          </a:solidFill>
                          <a:latin typeface="微软雅黑" pitchFamily="34" charset="0"/>
                          <a:ea typeface="微软雅黑" pitchFamily="34" charset="-122"/>
                          <a:cs typeface="微软雅黑" pitchFamily="34" charset="-120"/>
                        </a:rPr>
                        <a:t>0,100</a:t>
                      </a:r>
                      <a:endParaRPr lang="en-US" sz="900" dirty="0">
                        <a:latin typeface="微软雅黑" charset="0"/>
                        <a:ea typeface="微软雅黑" charset="0"/>
                        <a:cs typeface="微软雅黑" charset="0"/>
                      </a:endParaRPr>
                    </a:p>
                  </a:txBody>
                  <a:tcPr marL="103615" marR="103615" marT="103615" marB="103615" anchor="ctr">
                    <a:lnL w="0" cap="flat" cmpd="sng" algn="ctr">
                      <a:noFill/>
                    </a:lnL>
                    <a:lnR w="0" cap="flat" cmpd="sng" algn="ctr">
                      <a:noFill/>
                    </a:lnR>
                    <a:lnT w="0" cap="flat" cmpd="sng" algn="ctr">
                      <a:noFill/>
                    </a:lnT>
                    <a:lnB w="0" cap="flat" cmpd="sng" algn="ctr">
                      <a:noFill/>
                    </a:lnB>
                    <a:solidFill>
                      <a:srgbClr val="FFFFFF">
                        <a:alpha val="0"/>
                      </a:srgbClr>
                    </a:solidFill>
                  </a:tcPr>
                </a:tc>
                <a:extLst>
                  <a:ext uri="{0D108BD9-81ED-4DB2-BD59-A6C34878D82A}">
                    <a16:rowId xmlns:a16="http://schemas.microsoft.com/office/drawing/2014/main" val="10006"/>
                  </a:ext>
                </a:extLst>
              </a:tr>
            </a:tbl>
          </a:graphicData>
        </a:graphic>
      </p:graphicFrame>
      <p:sp>
        <p:nvSpPr>
          <p:cNvPr id="35" name="Text 32"/>
          <p:cNvSpPr/>
          <p:nvPr/>
        </p:nvSpPr>
        <p:spPr>
          <a:xfrm>
            <a:off x="6370282" y="4438164"/>
            <a:ext cx="5353428" cy="138153"/>
          </a:xfrm>
          <a:prstGeom prst="rect">
            <a:avLst/>
          </a:prstGeom>
          <a:noFill/>
          <a:ln/>
        </p:spPr>
        <p:txBody>
          <a:bodyPr wrap="square" lIns="0" tIns="0" rIns="0" bIns="0" rtlCol="0" anchor="ctr"/>
          <a:lstStyle/>
          <a:p>
            <a:pPr>
              <a:lnSpc>
                <a:spcPct val="110000"/>
              </a:lnSpc>
            </a:pPr>
            <a:r>
              <a:rPr lang="en-US" sz="816" dirty="0">
                <a:solidFill>
                  <a:srgbClr val="1A202C">
                    <a:alpha val="60000"/>
                  </a:srgbClr>
                </a:solidFill>
                <a:latin typeface="Quattrocento Sans" pitchFamily="34" charset="0"/>
                <a:ea typeface="Quattrocento Sans" pitchFamily="34" charset="-122"/>
                <a:cs typeface="Quattrocento Sans" pitchFamily="34" charset="-120"/>
              </a:rPr>
              <a:t>* Variations possibles de ±20-40% selon l'état des parois</a:t>
            </a:r>
            <a:endParaRPr lang="en-US" sz="1600" dirty="0"/>
          </a:p>
        </p:txBody>
      </p:sp>
      <p:sp>
        <p:nvSpPr>
          <p:cNvPr id="36" name="Shape 33"/>
          <p:cNvSpPr/>
          <p:nvPr/>
        </p:nvSpPr>
        <p:spPr>
          <a:xfrm>
            <a:off x="6197591" y="4887161"/>
            <a:ext cx="5647003" cy="1795989"/>
          </a:xfrm>
          <a:custGeom>
            <a:avLst/>
            <a:gdLst/>
            <a:ahLst/>
            <a:cxnLst/>
            <a:rect l="l" t="t" r="r" b="b"/>
            <a:pathLst>
              <a:path w="5647003" h="1795989">
                <a:moveTo>
                  <a:pt x="103611" y="0"/>
                </a:moveTo>
                <a:lnTo>
                  <a:pt x="5543392" y="0"/>
                </a:lnTo>
                <a:cubicBezTo>
                  <a:pt x="5600615" y="0"/>
                  <a:pt x="5647003" y="46388"/>
                  <a:pt x="5647003" y="103611"/>
                </a:cubicBezTo>
                <a:lnTo>
                  <a:pt x="5647003" y="1692378"/>
                </a:lnTo>
                <a:cubicBezTo>
                  <a:pt x="5647003" y="1749601"/>
                  <a:pt x="5600615" y="1795989"/>
                  <a:pt x="5543392" y="1795989"/>
                </a:cubicBezTo>
                <a:lnTo>
                  <a:pt x="103611" y="1795989"/>
                </a:lnTo>
                <a:cubicBezTo>
                  <a:pt x="46388" y="1795989"/>
                  <a:pt x="0" y="1749601"/>
                  <a:pt x="0" y="1692378"/>
                </a:cubicBezTo>
                <a:lnTo>
                  <a:pt x="0" y="103611"/>
                </a:lnTo>
                <a:cubicBezTo>
                  <a:pt x="0" y="46388"/>
                  <a:pt x="46388" y="0"/>
                  <a:pt x="103611" y="0"/>
                </a:cubicBezTo>
                <a:close/>
              </a:path>
            </a:pathLst>
          </a:custGeom>
          <a:gradFill flip="none" rotWithShape="1">
            <a:gsLst>
              <a:gs pos="0">
                <a:srgbClr val="2E7D32"/>
              </a:gs>
              <a:gs pos="100000">
                <a:srgbClr val="4A90A4"/>
              </a:gs>
            </a:gsLst>
            <a:lin ang="2700000" scaled="1"/>
          </a:gradFill>
          <a:ln/>
        </p:spPr>
      </p:sp>
      <p:sp>
        <p:nvSpPr>
          <p:cNvPr id="37" name="Shape 34"/>
          <p:cNvSpPr/>
          <p:nvPr/>
        </p:nvSpPr>
        <p:spPr>
          <a:xfrm>
            <a:off x="6411296" y="5103025"/>
            <a:ext cx="116567" cy="155422"/>
          </a:xfrm>
          <a:custGeom>
            <a:avLst/>
            <a:gdLst/>
            <a:ahLst/>
            <a:cxnLst/>
            <a:rect l="l" t="t" r="r" b="b"/>
            <a:pathLst>
              <a:path w="116567" h="155422">
                <a:moveTo>
                  <a:pt x="88912" y="116567"/>
                </a:moveTo>
                <a:cubicBezTo>
                  <a:pt x="91128" y="109797"/>
                  <a:pt x="95560" y="103665"/>
                  <a:pt x="100569" y="98383"/>
                </a:cubicBezTo>
                <a:cubicBezTo>
                  <a:pt x="110495" y="87941"/>
                  <a:pt x="116567" y="73825"/>
                  <a:pt x="116567" y="58283"/>
                </a:cubicBezTo>
                <a:cubicBezTo>
                  <a:pt x="116567" y="26106"/>
                  <a:pt x="90461" y="0"/>
                  <a:pt x="58283" y="0"/>
                </a:cubicBezTo>
                <a:cubicBezTo>
                  <a:pt x="26106" y="0"/>
                  <a:pt x="0" y="26106"/>
                  <a:pt x="0" y="58283"/>
                </a:cubicBezTo>
                <a:cubicBezTo>
                  <a:pt x="0" y="73825"/>
                  <a:pt x="6071" y="87941"/>
                  <a:pt x="15998" y="98383"/>
                </a:cubicBezTo>
                <a:cubicBezTo>
                  <a:pt x="21006" y="103665"/>
                  <a:pt x="25469" y="109797"/>
                  <a:pt x="27654" y="116567"/>
                </a:cubicBezTo>
                <a:lnTo>
                  <a:pt x="88882" y="116567"/>
                </a:lnTo>
                <a:close/>
                <a:moveTo>
                  <a:pt x="87425" y="131137"/>
                </a:moveTo>
                <a:lnTo>
                  <a:pt x="29142" y="131137"/>
                </a:lnTo>
                <a:lnTo>
                  <a:pt x="29142" y="135994"/>
                </a:lnTo>
                <a:cubicBezTo>
                  <a:pt x="29142" y="149412"/>
                  <a:pt x="40009" y="160279"/>
                  <a:pt x="53426" y="160279"/>
                </a:cubicBezTo>
                <a:lnTo>
                  <a:pt x="63140" y="160279"/>
                </a:lnTo>
                <a:cubicBezTo>
                  <a:pt x="76558" y="160279"/>
                  <a:pt x="87425" y="149412"/>
                  <a:pt x="87425" y="135994"/>
                </a:cubicBezTo>
                <a:lnTo>
                  <a:pt x="87425" y="131137"/>
                </a:lnTo>
                <a:close/>
                <a:moveTo>
                  <a:pt x="55855" y="33999"/>
                </a:moveTo>
                <a:cubicBezTo>
                  <a:pt x="43773" y="33999"/>
                  <a:pt x="33999" y="43773"/>
                  <a:pt x="33999" y="55855"/>
                </a:cubicBezTo>
                <a:cubicBezTo>
                  <a:pt x="33999" y="59892"/>
                  <a:pt x="30751" y="63140"/>
                  <a:pt x="26713" y="63140"/>
                </a:cubicBezTo>
                <a:cubicBezTo>
                  <a:pt x="22676" y="63140"/>
                  <a:pt x="19428" y="59892"/>
                  <a:pt x="19428" y="55855"/>
                </a:cubicBezTo>
                <a:cubicBezTo>
                  <a:pt x="19428" y="35729"/>
                  <a:pt x="35729" y="19428"/>
                  <a:pt x="55855" y="19428"/>
                </a:cubicBezTo>
                <a:cubicBezTo>
                  <a:pt x="59892" y="19428"/>
                  <a:pt x="63140" y="22676"/>
                  <a:pt x="63140" y="26713"/>
                </a:cubicBezTo>
                <a:cubicBezTo>
                  <a:pt x="63140" y="30751"/>
                  <a:pt x="59892" y="33999"/>
                  <a:pt x="55855" y="33999"/>
                </a:cubicBezTo>
                <a:close/>
              </a:path>
            </a:pathLst>
          </a:custGeom>
          <a:solidFill>
            <a:srgbClr val="FFFFFF"/>
          </a:solidFill>
          <a:ln/>
        </p:spPr>
      </p:sp>
      <p:sp>
        <p:nvSpPr>
          <p:cNvPr id="38" name="Text 35"/>
          <p:cNvSpPr/>
          <p:nvPr/>
        </p:nvSpPr>
        <p:spPr>
          <a:xfrm>
            <a:off x="6568877" y="5059853"/>
            <a:ext cx="5180737" cy="241768"/>
          </a:xfrm>
          <a:prstGeom prst="rect">
            <a:avLst/>
          </a:prstGeom>
          <a:noFill/>
          <a:ln/>
        </p:spPr>
        <p:txBody>
          <a:bodyPr wrap="square" lIns="0" tIns="0" rIns="0" bIns="0" rtlCol="0" anchor="ctr"/>
          <a:lstStyle/>
          <a:p>
            <a:pPr>
              <a:lnSpc>
                <a:spcPct val="130000"/>
              </a:lnSpc>
            </a:pPr>
            <a:r>
              <a:rPr lang="en-US" sz="1224" b="1" dirty="0">
                <a:solidFill>
                  <a:srgbClr val="FFFFFF"/>
                </a:solidFill>
                <a:latin typeface="Liter" pitchFamily="34" charset="0"/>
                <a:ea typeface="Liter" pitchFamily="34" charset="-122"/>
                <a:cs typeface="Liter" pitchFamily="34" charset="-120"/>
              </a:rPr>
              <a:t>Application pratique</a:t>
            </a:r>
            <a:endParaRPr lang="en-US" sz="1600" dirty="0"/>
          </a:p>
        </p:txBody>
      </p:sp>
      <p:sp>
        <p:nvSpPr>
          <p:cNvPr id="39" name="Text 36"/>
          <p:cNvSpPr/>
          <p:nvPr/>
        </p:nvSpPr>
        <p:spPr>
          <a:xfrm>
            <a:off x="6370282" y="5405235"/>
            <a:ext cx="5370697" cy="448997"/>
          </a:xfrm>
          <a:prstGeom prst="rect">
            <a:avLst/>
          </a:prstGeom>
          <a:noFill/>
          <a:ln/>
        </p:spPr>
        <p:txBody>
          <a:bodyPr wrap="square" lIns="0" tIns="0" rIns="0" bIns="0" rtlCol="0" anchor="ctr"/>
          <a:lstStyle/>
          <a:p>
            <a:pPr>
              <a:lnSpc>
                <a:spcPct val="140000"/>
              </a:lnSpc>
            </a:pPr>
            <a:r>
              <a:rPr lang="en-US" sz="1088" b="1" dirty="0">
                <a:solidFill>
                  <a:srgbClr val="FFFFFF"/>
                </a:solidFill>
                <a:latin typeface="Quattrocento Sans" pitchFamily="34" charset="0"/>
                <a:ea typeface="Quattrocento Sans" pitchFamily="34" charset="-122"/>
                <a:cs typeface="Quattrocento Sans" pitchFamily="34" charset="-120"/>
              </a:rPr>
              <a:t>Profondeur normale (hn) :</a:t>
            </a:r>
            <a:r>
              <a:rPr lang="en-US" sz="1088" dirty="0">
                <a:solidFill>
                  <a:srgbClr val="FFFFFF"/>
                </a:solidFill>
                <a:latin typeface="Quattrocento Sans" pitchFamily="34" charset="0"/>
                <a:ea typeface="Quattrocento Sans" pitchFamily="34" charset="-122"/>
                <a:cs typeface="Quattrocento Sans" pitchFamily="34" charset="-120"/>
              </a:rPr>
              <a:t> Profondeur pour laquelle la pente de frottement égale la pente du fond (S</a:t>
            </a:r>
            <a:r>
              <a:rPr lang="en-US" sz="816" dirty="0">
                <a:solidFill>
                  <a:srgbClr val="FFFFFF"/>
                </a:solidFill>
                <a:latin typeface="Quattrocento Sans" pitchFamily="34" charset="0"/>
                <a:ea typeface="Quattrocento Sans" pitchFamily="34" charset="-122"/>
                <a:cs typeface="Quattrocento Sans" pitchFamily="34" charset="-120"/>
              </a:rPr>
              <a:t>f</a:t>
            </a:r>
            <a:r>
              <a:rPr lang="en-US" sz="1088" dirty="0">
                <a:solidFill>
                  <a:srgbClr val="FFFFFF"/>
                </a:solidFill>
                <a:latin typeface="Quattrocento Sans" pitchFamily="34" charset="0"/>
                <a:ea typeface="Quattrocento Sans" pitchFamily="34" charset="-122"/>
                <a:cs typeface="Quattrocento Sans" pitchFamily="34" charset="-120"/>
              </a:rPr>
              <a:t> = S</a:t>
            </a:r>
            <a:r>
              <a:rPr lang="en-US" sz="816" dirty="0">
                <a:solidFill>
                  <a:srgbClr val="FFFFFF"/>
                </a:solidFill>
                <a:latin typeface="Quattrocento Sans" pitchFamily="34" charset="0"/>
                <a:ea typeface="Quattrocento Sans" pitchFamily="34" charset="-122"/>
                <a:cs typeface="Quattrocento Sans" pitchFamily="34" charset="-120"/>
              </a:rPr>
              <a:t>0</a:t>
            </a:r>
            <a:r>
              <a:rPr lang="en-US" sz="1088" dirty="0">
                <a:solidFill>
                  <a:srgbClr val="FFFFFF"/>
                </a:solidFill>
                <a:latin typeface="Quattrocento Sans" pitchFamily="34" charset="0"/>
                <a:ea typeface="Quattrocento Sans" pitchFamily="34" charset="-122"/>
                <a:cs typeface="Quattrocento Sans" pitchFamily="34" charset="-120"/>
              </a:rPr>
              <a:t>).</a:t>
            </a:r>
            <a:endParaRPr lang="en-US" sz="1600" dirty="0"/>
          </a:p>
        </p:txBody>
      </p:sp>
      <p:sp>
        <p:nvSpPr>
          <p:cNvPr id="40" name="Shape 37"/>
          <p:cNvSpPr/>
          <p:nvPr/>
        </p:nvSpPr>
        <p:spPr>
          <a:xfrm>
            <a:off x="6370282" y="5957847"/>
            <a:ext cx="5301620" cy="552612"/>
          </a:xfrm>
          <a:custGeom>
            <a:avLst/>
            <a:gdLst/>
            <a:ahLst/>
            <a:cxnLst/>
            <a:rect l="l" t="t" r="r" b="b"/>
            <a:pathLst>
              <a:path w="5301620" h="552612">
                <a:moveTo>
                  <a:pt x="69076" y="0"/>
                </a:moveTo>
                <a:lnTo>
                  <a:pt x="5232544" y="0"/>
                </a:lnTo>
                <a:cubicBezTo>
                  <a:pt x="5270694" y="0"/>
                  <a:pt x="5301620" y="30927"/>
                  <a:pt x="5301620" y="69076"/>
                </a:cubicBezTo>
                <a:lnTo>
                  <a:pt x="5301620" y="483535"/>
                </a:lnTo>
                <a:cubicBezTo>
                  <a:pt x="5301620" y="521685"/>
                  <a:pt x="5270694" y="552612"/>
                  <a:pt x="5232544" y="552612"/>
                </a:cubicBezTo>
                <a:lnTo>
                  <a:pt x="69076" y="552612"/>
                </a:lnTo>
                <a:cubicBezTo>
                  <a:pt x="30927" y="552612"/>
                  <a:pt x="0" y="521685"/>
                  <a:pt x="0" y="483535"/>
                </a:cubicBezTo>
                <a:lnTo>
                  <a:pt x="0" y="69076"/>
                </a:lnTo>
                <a:cubicBezTo>
                  <a:pt x="0" y="30952"/>
                  <a:pt x="30952" y="0"/>
                  <a:pt x="69076" y="0"/>
                </a:cubicBezTo>
                <a:close/>
              </a:path>
            </a:pathLst>
          </a:custGeom>
          <a:solidFill>
            <a:srgbClr val="FFFFFF">
              <a:alpha val="10196"/>
            </a:srgbClr>
          </a:solidFill>
          <a:ln/>
        </p:spPr>
      </p:sp>
      <p:sp>
        <p:nvSpPr>
          <p:cNvPr id="41" name="Text 38"/>
          <p:cNvSpPr/>
          <p:nvPr/>
        </p:nvSpPr>
        <p:spPr>
          <a:xfrm>
            <a:off x="6473897" y="6061462"/>
            <a:ext cx="5154833" cy="345382"/>
          </a:xfrm>
          <a:prstGeom prst="rect">
            <a:avLst/>
          </a:prstGeom>
          <a:noFill/>
          <a:ln/>
        </p:spPr>
        <p:txBody>
          <a:bodyPr wrap="square" lIns="0" tIns="0" rIns="0" bIns="0" rtlCol="0" anchor="ctr"/>
          <a:lstStyle/>
          <a:p>
            <a:pPr>
              <a:lnSpc>
                <a:spcPct val="120000"/>
              </a:lnSpc>
            </a:pPr>
            <a:r>
              <a:rPr lang="en-US" sz="952" b="1" dirty="0">
                <a:solidFill>
                  <a:srgbClr val="FFFFFF"/>
                </a:solidFill>
                <a:latin typeface="Quattrocento Sans" pitchFamily="34" charset="0"/>
                <a:ea typeface="Quattrocento Sans" pitchFamily="34" charset="-122"/>
                <a:cs typeface="Quattrocento Sans" pitchFamily="34" charset="-120"/>
              </a:rPr>
              <a:t>Dimensionnement des canaux :</a:t>
            </a:r>
            <a:r>
              <a:rPr lang="en-US" sz="952" dirty="0">
                <a:solidFill>
                  <a:srgbClr val="FFFFFF"/>
                </a:solidFill>
                <a:latin typeface="Quattrocento Sans" pitchFamily="34" charset="0"/>
                <a:ea typeface="Quattrocento Sans" pitchFamily="34" charset="-122"/>
                <a:cs typeface="Quattrocento Sans" pitchFamily="34" charset="-120"/>
              </a:rPr>
              <a:t> La formule permet de calculer la section nécessaire pour évacuer un débit donné, ou de déterminer la profondeur d'écoulement pour une section existante.</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64757" y="455946"/>
            <a:ext cx="364757" cy="36476"/>
          </a:xfrm>
          <a:custGeom>
            <a:avLst/>
            <a:gdLst/>
            <a:ahLst/>
            <a:cxnLst/>
            <a:rect l="l" t="t" r="r" b="b"/>
            <a:pathLst>
              <a:path w="364757" h="36476">
                <a:moveTo>
                  <a:pt x="0" y="0"/>
                </a:moveTo>
                <a:lnTo>
                  <a:pt x="364757" y="0"/>
                </a:lnTo>
                <a:lnTo>
                  <a:pt x="364757" y="36476"/>
                </a:lnTo>
                <a:lnTo>
                  <a:pt x="0" y="36476"/>
                </a:lnTo>
                <a:lnTo>
                  <a:pt x="0" y="0"/>
                </a:lnTo>
                <a:close/>
              </a:path>
            </a:pathLst>
          </a:custGeom>
          <a:solidFill>
            <a:srgbClr val="2E7D32"/>
          </a:solidFill>
          <a:ln/>
        </p:spPr>
      </p:sp>
      <p:sp>
        <p:nvSpPr>
          <p:cNvPr id="3" name="Text 1"/>
          <p:cNvSpPr/>
          <p:nvPr/>
        </p:nvSpPr>
        <p:spPr>
          <a:xfrm>
            <a:off x="838941" y="364757"/>
            <a:ext cx="2699201" cy="218854"/>
          </a:xfrm>
          <a:prstGeom prst="rect">
            <a:avLst/>
          </a:prstGeom>
          <a:noFill/>
          <a:ln/>
        </p:spPr>
        <p:txBody>
          <a:bodyPr wrap="square" lIns="0" tIns="0" rIns="0" bIns="0" rtlCol="0" anchor="ctr"/>
          <a:lstStyle/>
          <a:p>
            <a:pPr>
              <a:lnSpc>
                <a:spcPct val="130000"/>
              </a:lnSpc>
            </a:pPr>
            <a:r>
              <a:rPr lang="en-US" sz="1149" b="1" kern="0" spc="57" dirty="0">
                <a:solidFill>
                  <a:srgbClr val="4A90A4"/>
                </a:solidFill>
                <a:latin typeface="Quattrocento Sans" pitchFamily="34" charset="0"/>
                <a:ea typeface="Quattrocento Sans" pitchFamily="34" charset="-122"/>
                <a:cs typeface="Quattrocento Sans" pitchFamily="34" charset="-120"/>
              </a:rPr>
              <a:t>Classification des Écoulements</a:t>
            </a:r>
            <a:endParaRPr lang="en-US" sz="1600" dirty="0"/>
          </a:p>
        </p:txBody>
      </p:sp>
      <p:sp>
        <p:nvSpPr>
          <p:cNvPr id="4" name="Text 2"/>
          <p:cNvSpPr/>
          <p:nvPr/>
        </p:nvSpPr>
        <p:spPr>
          <a:xfrm>
            <a:off x="364757" y="693038"/>
            <a:ext cx="11626627" cy="364757"/>
          </a:xfrm>
          <a:prstGeom prst="rect">
            <a:avLst/>
          </a:prstGeom>
          <a:noFill/>
          <a:ln/>
        </p:spPr>
        <p:txBody>
          <a:bodyPr wrap="square" lIns="0" tIns="0" rIns="0" bIns="0" rtlCol="0" anchor="ctr"/>
          <a:lstStyle/>
          <a:p>
            <a:pPr>
              <a:lnSpc>
                <a:spcPct val="90000"/>
              </a:lnSpc>
            </a:pPr>
            <a:r>
              <a:rPr lang="en-US" sz="2585" b="1" dirty="0">
                <a:solidFill>
                  <a:srgbClr val="1E3A5F"/>
                </a:solidFill>
                <a:latin typeface="Liter" pitchFamily="34" charset="0"/>
                <a:ea typeface="Liter" pitchFamily="34" charset="-122"/>
                <a:cs typeface="Liter" pitchFamily="34" charset="-120"/>
              </a:rPr>
              <a:t>Nombre de Froude et régimes torrentiel/fluvial</a:t>
            </a:r>
            <a:endParaRPr lang="en-US" sz="1600" dirty="0"/>
          </a:p>
        </p:txBody>
      </p:sp>
      <p:sp>
        <p:nvSpPr>
          <p:cNvPr id="5" name="Shape 3"/>
          <p:cNvSpPr/>
          <p:nvPr/>
        </p:nvSpPr>
        <p:spPr>
          <a:xfrm>
            <a:off x="364757" y="1203698"/>
            <a:ext cx="5617257" cy="2115590"/>
          </a:xfrm>
          <a:custGeom>
            <a:avLst/>
            <a:gdLst/>
            <a:ahLst/>
            <a:cxnLst/>
            <a:rect l="l" t="t" r="r" b="b"/>
            <a:pathLst>
              <a:path w="5617257" h="2115590">
                <a:moveTo>
                  <a:pt x="109418" y="0"/>
                </a:moveTo>
                <a:lnTo>
                  <a:pt x="5507838" y="0"/>
                </a:lnTo>
                <a:cubicBezTo>
                  <a:pt x="5568268" y="0"/>
                  <a:pt x="5617257" y="48988"/>
                  <a:pt x="5617257" y="109418"/>
                </a:cubicBezTo>
                <a:lnTo>
                  <a:pt x="5617257" y="2006172"/>
                </a:lnTo>
                <a:cubicBezTo>
                  <a:pt x="5617257" y="2066602"/>
                  <a:pt x="5568268" y="2115590"/>
                  <a:pt x="5507838" y="2115590"/>
                </a:cubicBezTo>
                <a:lnTo>
                  <a:pt x="109418" y="2115590"/>
                </a:lnTo>
                <a:cubicBezTo>
                  <a:pt x="48988" y="2115590"/>
                  <a:pt x="0" y="2066602"/>
                  <a:pt x="0" y="2006172"/>
                </a:cubicBezTo>
                <a:lnTo>
                  <a:pt x="0" y="109418"/>
                </a:lnTo>
                <a:cubicBezTo>
                  <a:pt x="0" y="49029"/>
                  <a:pt x="49029" y="0"/>
                  <a:pt x="109418" y="0"/>
                </a:cubicBezTo>
                <a:close/>
              </a:path>
            </a:pathLst>
          </a:custGeom>
          <a:solidFill>
            <a:srgbClr val="FFFFFF"/>
          </a:solidFill>
          <a:ln/>
          <a:effectLst>
            <a:outerShdw blurRad="136784" dist="91189" dir="5400000" algn="bl" rotWithShape="0">
              <a:srgbClr val="000000">
                <a:alpha val="10196"/>
              </a:srgbClr>
            </a:outerShdw>
          </a:effectLst>
        </p:spPr>
      </p:sp>
      <p:sp>
        <p:nvSpPr>
          <p:cNvPr id="6" name="Shape 4"/>
          <p:cNvSpPr/>
          <p:nvPr/>
        </p:nvSpPr>
        <p:spPr>
          <a:xfrm>
            <a:off x="558534" y="1422552"/>
            <a:ext cx="205176" cy="182378"/>
          </a:xfrm>
          <a:custGeom>
            <a:avLst/>
            <a:gdLst/>
            <a:ahLst/>
            <a:cxnLst/>
            <a:rect l="l" t="t" r="r" b="b"/>
            <a:pathLst>
              <a:path w="205176" h="182378">
                <a:moveTo>
                  <a:pt x="193777" y="11399"/>
                </a:moveTo>
                <a:cubicBezTo>
                  <a:pt x="193777" y="7445"/>
                  <a:pt x="191747" y="3776"/>
                  <a:pt x="188363" y="1710"/>
                </a:cubicBezTo>
                <a:cubicBezTo>
                  <a:pt x="184979" y="-356"/>
                  <a:pt x="180811" y="-570"/>
                  <a:pt x="177285" y="1211"/>
                </a:cubicBezTo>
                <a:lnTo>
                  <a:pt x="165886" y="6910"/>
                </a:lnTo>
                <a:cubicBezTo>
                  <a:pt x="160258" y="9724"/>
                  <a:pt x="157978" y="16564"/>
                  <a:pt x="160792" y="22192"/>
                </a:cubicBezTo>
                <a:cubicBezTo>
                  <a:pt x="162787" y="26181"/>
                  <a:pt x="166812" y="28497"/>
                  <a:pt x="170980" y="28497"/>
                </a:cubicBezTo>
                <a:lnTo>
                  <a:pt x="170980" y="56993"/>
                </a:lnTo>
                <a:cubicBezTo>
                  <a:pt x="164675" y="56993"/>
                  <a:pt x="159581" y="62087"/>
                  <a:pt x="159581" y="68392"/>
                </a:cubicBezTo>
                <a:cubicBezTo>
                  <a:pt x="159581" y="74697"/>
                  <a:pt x="164675" y="79791"/>
                  <a:pt x="170980" y="79791"/>
                </a:cubicBezTo>
                <a:lnTo>
                  <a:pt x="193777" y="79791"/>
                </a:lnTo>
                <a:cubicBezTo>
                  <a:pt x="200082" y="79791"/>
                  <a:pt x="205176" y="74697"/>
                  <a:pt x="205176" y="68392"/>
                </a:cubicBezTo>
                <a:cubicBezTo>
                  <a:pt x="205176" y="62087"/>
                  <a:pt x="200082" y="56993"/>
                  <a:pt x="193777" y="56993"/>
                </a:cubicBezTo>
                <a:lnTo>
                  <a:pt x="193777" y="11399"/>
                </a:lnTo>
                <a:close/>
                <a:moveTo>
                  <a:pt x="34196" y="22797"/>
                </a:moveTo>
                <a:cubicBezTo>
                  <a:pt x="27891" y="22797"/>
                  <a:pt x="22797" y="27891"/>
                  <a:pt x="22797" y="34196"/>
                </a:cubicBezTo>
                <a:cubicBezTo>
                  <a:pt x="22797" y="40501"/>
                  <a:pt x="27891" y="45595"/>
                  <a:pt x="34196" y="45595"/>
                </a:cubicBezTo>
                <a:lnTo>
                  <a:pt x="39646" y="45595"/>
                </a:lnTo>
                <a:lnTo>
                  <a:pt x="71562" y="91189"/>
                </a:lnTo>
                <a:lnTo>
                  <a:pt x="39646" y="136784"/>
                </a:lnTo>
                <a:lnTo>
                  <a:pt x="34196" y="136784"/>
                </a:lnTo>
                <a:cubicBezTo>
                  <a:pt x="27891" y="136784"/>
                  <a:pt x="22797" y="141878"/>
                  <a:pt x="22797" y="148182"/>
                </a:cubicBezTo>
                <a:cubicBezTo>
                  <a:pt x="22797" y="154487"/>
                  <a:pt x="27891" y="159581"/>
                  <a:pt x="34196" y="159581"/>
                </a:cubicBezTo>
                <a:lnTo>
                  <a:pt x="45595" y="159581"/>
                </a:lnTo>
                <a:cubicBezTo>
                  <a:pt x="49299" y="159581"/>
                  <a:pt x="52790" y="157764"/>
                  <a:pt x="54927" y="154737"/>
                </a:cubicBezTo>
                <a:lnTo>
                  <a:pt x="85490" y="111066"/>
                </a:lnTo>
                <a:lnTo>
                  <a:pt x="116053" y="154737"/>
                </a:lnTo>
                <a:cubicBezTo>
                  <a:pt x="118190" y="157800"/>
                  <a:pt x="121681" y="159581"/>
                  <a:pt x="125385" y="159581"/>
                </a:cubicBezTo>
                <a:lnTo>
                  <a:pt x="136784" y="159581"/>
                </a:lnTo>
                <a:cubicBezTo>
                  <a:pt x="143089" y="159581"/>
                  <a:pt x="148182" y="154487"/>
                  <a:pt x="148182" y="148182"/>
                </a:cubicBezTo>
                <a:cubicBezTo>
                  <a:pt x="148182" y="141878"/>
                  <a:pt x="143089" y="136784"/>
                  <a:pt x="136784" y="136784"/>
                </a:cubicBezTo>
                <a:lnTo>
                  <a:pt x="131334" y="136784"/>
                </a:lnTo>
                <a:lnTo>
                  <a:pt x="99418" y="91189"/>
                </a:lnTo>
                <a:lnTo>
                  <a:pt x="131334" y="45595"/>
                </a:lnTo>
                <a:lnTo>
                  <a:pt x="136784" y="45595"/>
                </a:lnTo>
                <a:cubicBezTo>
                  <a:pt x="143089" y="45595"/>
                  <a:pt x="148182" y="40501"/>
                  <a:pt x="148182" y="34196"/>
                </a:cubicBezTo>
                <a:cubicBezTo>
                  <a:pt x="148182" y="27891"/>
                  <a:pt x="143089" y="22797"/>
                  <a:pt x="136784" y="22797"/>
                </a:cubicBezTo>
                <a:lnTo>
                  <a:pt x="125385" y="22797"/>
                </a:lnTo>
                <a:cubicBezTo>
                  <a:pt x="121681" y="22797"/>
                  <a:pt x="118190" y="24614"/>
                  <a:pt x="116053" y="27642"/>
                </a:cubicBezTo>
                <a:lnTo>
                  <a:pt x="85490" y="71313"/>
                </a:lnTo>
                <a:lnTo>
                  <a:pt x="54927" y="27642"/>
                </a:lnTo>
                <a:cubicBezTo>
                  <a:pt x="52790" y="24614"/>
                  <a:pt x="49299" y="22797"/>
                  <a:pt x="45595" y="22797"/>
                </a:cubicBezTo>
                <a:lnTo>
                  <a:pt x="34196" y="22797"/>
                </a:lnTo>
                <a:close/>
              </a:path>
            </a:pathLst>
          </a:custGeom>
          <a:solidFill>
            <a:srgbClr val="4A90A4"/>
          </a:solidFill>
          <a:ln/>
        </p:spPr>
      </p:sp>
      <p:sp>
        <p:nvSpPr>
          <p:cNvPr id="7" name="Text 5"/>
          <p:cNvSpPr/>
          <p:nvPr/>
        </p:nvSpPr>
        <p:spPr>
          <a:xfrm>
            <a:off x="775108" y="1386076"/>
            <a:ext cx="5115716" cy="255330"/>
          </a:xfrm>
          <a:prstGeom prst="rect">
            <a:avLst/>
          </a:prstGeom>
          <a:noFill/>
          <a:ln/>
        </p:spPr>
        <p:txBody>
          <a:bodyPr wrap="square" lIns="0" tIns="0" rIns="0" bIns="0" rtlCol="0" anchor="ctr"/>
          <a:lstStyle/>
          <a:p>
            <a:pPr>
              <a:lnSpc>
                <a:spcPct val="120000"/>
              </a:lnSpc>
            </a:pPr>
            <a:r>
              <a:rPr lang="en-US" sz="1436" b="1" dirty="0">
                <a:solidFill>
                  <a:srgbClr val="1E3A5F"/>
                </a:solidFill>
                <a:latin typeface="Liter" pitchFamily="34" charset="0"/>
                <a:ea typeface="Liter" pitchFamily="34" charset="-122"/>
                <a:cs typeface="Liter" pitchFamily="34" charset="-120"/>
              </a:rPr>
              <a:t>Nombre de Froude</a:t>
            </a:r>
            <a:endParaRPr lang="en-US" sz="1600" dirty="0"/>
          </a:p>
        </p:txBody>
      </p:sp>
      <p:sp>
        <p:nvSpPr>
          <p:cNvPr id="8" name="Shape 6"/>
          <p:cNvSpPr/>
          <p:nvPr/>
        </p:nvSpPr>
        <p:spPr>
          <a:xfrm>
            <a:off x="547135" y="1787309"/>
            <a:ext cx="5252500" cy="875417"/>
          </a:xfrm>
          <a:custGeom>
            <a:avLst/>
            <a:gdLst/>
            <a:ahLst/>
            <a:cxnLst/>
            <a:rect l="l" t="t" r="r" b="b"/>
            <a:pathLst>
              <a:path w="5252500" h="875417">
                <a:moveTo>
                  <a:pt x="72948" y="0"/>
                </a:moveTo>
                <a:lnTo>
                  <a:pt x="5179551" y="0"/>
                </a:lnTo>
                <a:cubicBezTo>
                  <a:pt x="5219813" y="0"/>
                  <a:pt x="5252500" y="32687"/>
                  <a:pt x="5252500" y="72948"/>
                </a:cubicBezTo>
                <a:lnTo>
                  <a:pt x="5252500" y="802468"/>
                </a:lnTo>
                <a:cubicBezTo>
                  <a:pt x="5252500" y="842756"/>
                  <a:pt x="5219839" y="875417"/>
                  <a:pt x="5179551" y="875417"/>
                </a:cubicBezTo>
                <a:lnTo>
                  <a:pt x="72948" y="875417"/>
                </a:lnTo>
                <a:cubicBezTo>
                  <a:pt x="32660" y="875417"/>
                  <a:pt x="0" y="842756"/>
                  <a:pt x="0" y="802468"/>
                </a:cubicBezTo>
                <a:lnTo>
                  <a:pt x="0" y="72948"/>
                </a:lnTo>
                <a:cubicBezTo>
                  <a:pt x="0" y="32687"/>
                  <a:pt x="32687" y="0"/>
                  <a:pt x="72948" y="0"/>
                </a:cubicBezTo>
                <a:close/>
              </a:path>
            </a:pathLst>
          </a:custGeom>
          <a:solidFill>
            <a:srgbClr val="1E3A5F">
              <a:alpha val="5098"/>
            </a:srgbClr>
          </a:solidFill>
          <a:ln/>
        </p:spPr>
      </p:sp>
      <p:sp>
        <p:nvSpPr>
          <p:cNvPr id="9" name="Text 7"/>
          <p:cNvSpPr/>
          <p:nvPr/>
        </p:nvSpPr>
        <p:spPr>
          <a:xfrm>
            <a:off x="624646" y="1933212"/>
            <a:ext cx="5097478" cy="328281"/>
          </a:xfrm>
          <a:prstGeom prst="rect">
            <a:avLst/>
          </a:prstGeom>
          <a:noFill/>
          <a:ln/>
        </p:spPr>
        <p:txBody>
          <a:bodyPr wrap="square" lIns="0" tIns="0" rIns="0" bIns="0" rtlCol="0" anchor="ctr"/>
          <a:lstStyle/>
          <a:p>
            <a:pPr algn="ctr">
              <a:lnSpc>
                <a:spcPct val="100000"/>
              </a:lnSpc>
            </a:pPr>
            <a:r>
              <a:rPr lang="en-US" sz="2154" b="1" dirty="0">
                <a:solidFill>
                  <a:srgbClr val="1E3A5F"/>
                </a:solidFill>
                <a:latin typeface="Quattrocento Sans" pitchFamily="34" charset="0"/>
                <a:ea typeface="Quattrocento Sans" pitchFamily="34" charset="-122"/>
                <a:cs typeface="Quattrocento Sans" pitchFamily="34" charset="-120"/>
              </a:rPr>
              <a:t>Fr = V / √(g×h)</a:t>
            </a:r>
            <a:endParaRPr lang="en-US" sz="1600" dirty="0"/>
          </a:p>
        </p:txBody>
      </p:sp>
      <p:sp>
        <p:nvSpPr>
          <p:cNvPr id="10" name="Text 8"/>
          <p:cNvSpPr/>
          <p:nvPr/>
        </p:nvSpPr>
        <p:spPr>
          <a:xfrm>
            <a:off x="661122" y="2334444"/>
            <a:ext cx="5024527" cy="182378"/>
          </a:xfrm>
          <a:prstGeom prst="rect">
            <a:avLst/>
          </a:prstGeom>
          <a:noFill/>
          <a:ln/>
        </p:spPr>
        <p:txBody>
          <a:bodyPr wrap="square" lIns="0" tIns="0" rIns="0" bIns="0" rtlCol="0" anchor="ctr"/>
          <a:lstStyle/>
          <a:p>
            <a:pPr algn="ctr">
              <a:lnSpc>
                <a:spcPct val="120000"/>
              </a:lnSpc>
            </a:pPr>
            <a:r>
              <a:rPr lang="en-US" sz="1005" dirty="0">
                <a:solidFill>
                  <a:srgbClr val="1A202C">
                    <a:alpha val="70000"/>
                  </a:srgbClr>
                </a:solidFill>
                <a:latin typeface="Quattrocento Sans" pitchFamily="34" charset="0"/>
                <a:ea typeface="Quattrocento Sans" pitchFamily="34" charset="-122"/>
                <a:cs typeface="Quattrocento Sans" pitchFamily="34" charset="-120"/>
              </a:rPr>
              <a:t>Rapport entre vitesse de l'écoulement et célérité des ondes de gravité</a:t>
            </a:r>
            <a:endParaRPr lang="en-US" sz="1600" dirty="0"/>
          </a:p>
        </p:txBody>
      </p:sp>
      <p:sp>
        <p:nvSpPr>
          <p:cNvPr id="11" name="Shape 9"/>
          <p:cNvSpPr/>
          <p:nvPr/>
        </p:nvSpPr>
        <p:spPr>
          <a:xfrm>
            <a:off x="547135" y="2808628"/>
            <a:ext cx="1677882" cy="328281"/>
          </a:xfrm>
          <a:custGeom>
            <a:avLst/>
            <a:gdLst/>
            <a:ahLst/>
            <a:cxnLst/>
            <a:rect l="l" t="t" r="r" b="b"/>
            <a:pathLst>
              <a:path w="1677882" h="328281">
                <a:moveTo>
                  <a:pt x="36475" y="0"/>
                </a:moveTo>
                <a:lnTo>
                  <a:pt x="1641406" y="0"/>
                </a:lnTo>
                <a:cubicBezTo>
                  <a:pt x="1661551" y="0"/>
                  <a:pt x="1677882" y="16331"/>
                  <a:pt x="1677882" y="36475"/>
                </a:cubicBezTo>
                <a:lnTo>
                  <a:pt x="1677882" y="291806"/>
                </a:lnTo>
                <a:cubicBezTo>
                  <a:pt x="1677882" y="311937"/>
                  <a:pt x="1661538" y="328281"/>
                  <a:pt x="1641406" y="328281"/>
                </a:cubicBezTo>
                <a:lnTo>
                  <a:pt x="36475" y="328281"/>
                </a:lnTo>
                <a:cubicBezTo>
                  <a:pt x="16331" y="328281"/>
                  <a:pt x="0" y="311951"/>
                  <a:pt x="0" y="291806"/>
                </a:cubicBezTo>
                <a:lnTo>
                  <a:pt x="0" y="36475"/>
                </a:lnTo>
                <a:cubicBezTo>
                  <a:pt x="0" y="16331"/>
                  <a:pt x="16331" y="0"/>
                  <a:pt x="36475" y="0"/>
                </a:cubicBezTo>
                <a:close/>
              </a:path>
            </a:pathLst>
          </a:custGeom>
          <a:solidFill>
            <a:srgbClr val="4A90A4">
              <a:alpha val="5098"/>
            </a:srgbClr>
          </a:solidFill>
          <a:ln/>
        </p:spPr>
      </p:sp>
      <p:sp>
        <p:nvSpPr>
          <p:cNvPr id="12" name="Text 10"/>
          <p:cNvSpPr/>
          <p:nvPr/>
        </p:nvSpPr>
        <p:spPr>
          <a:xfrm>
            <a:off x="588171" y="2881580"/>
            <a:ext cx="1595812"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V</a:t>
            </a:r>
            <a:r>
              <a:rPr lang="en-US" sz="1005" dirty="0">
                <a:solidFill>
                  <a:srgbClr val="1A202C"/>
                </a:solidFill>
                <a:latin typeface="Quattrocento Sans" pitchFamily="34" charset="0"/>
                <a:ea typeface="Quattrocento Sans" pitchFamily="34" charset="-122"/>
                <a:cs typeface="Quattrocento Sans" pitchFamily="34" charset="-120"/>
              </a:rPr>
              <a:t> = vitesse (m/s)</a:t>
            </a:r>
            <a:endParaRPr lang="en-US" sz="1600" dirty="0"/>
          </a:p>
        </p:txBody>
      </p:sp>
      <p:sp>
        <p:nvSpPr>
          <p:cNvPr id="13" name="Shape 11"/>
          <p:cNvSpPr/>
          <p:nvPr/>
        </p:nvSpPr>
        <p:spPr>
          <a:xfrm>
            <a:off x="2335727" y="2808628"/>
            <a:ext cx="1677882" cy="328281"/>
          </a:xfrm>
          <a:custGeom>
            <a:avLst/>
            <a:gdLst/>
            <a:ahLst/>
            <a:cxnLst/>
            <a:rect l="l" t="t" r="r" b="b"/>
            <a:pathLst>
              <a:path w="1677882" h="328281">
                <a:moveTo>
                  <a:pt x="36475" y="0"/>
                </a:moveTo>
                <a:lnTo>
                  <a:pt x="1641406" y="0"/>
                </a:lnTo>
                <a:cubicBezTo>
                  <a:pt x="1661551" y="0"/>
                  <a:pt x="1677882" y="16331"/>
                  <a:pt x="1677882" y="36475"/>
                </a:cubicBezTo>
                <a:lnTo>
                  <a:pt x="1677882" y="291806"/>
                </a:lnTo>
                <a:cubicBezTo>
                  <a:pt x="1677882" y="311937"/>
                  <a:pt x="1661538" y="328281"/>
                  <a:pt x="1641406" y="328281"/>
                </a:cubicBezTo>
                <a:lnTo>
                  <a:pt x="36475" y="328281"/>
                </a:lnTo>
                <a:cubicBezTo>
                  <a:pt x="16331" y="328281"/>
                  <a:pt x="0" y="311951"/>
                  <a:pt x="0" y="291806"/>
                </a:cubicBezTo>
                <a:lnTo>
                  <a:pt x="0" y="36475"/>
                </a:lnTo>
                <a:cubicBezTo>
                  <a:pt x="0" y="16331"/>
                  <a:pt x="16331" y="0"/>
                  <a:pt x="36475" y="0"/>
                </a:cubicBezTo>
                <a:close/>
              </a:path>
            </a:pathLst>
          </a:custGeom>
          <a:solidFill>
            <a:srgbClr val="4A90A4">
              <a:alpha val="5098"/>
            </a:srgbClr>
          </a:solidFill>
          <a:ln/>
        </p:spPr>
      </p:sp>
      <p:sp>
        <p:nvSpPr>
          <p:cNvPr id="14" name="Text 12"/>
          <p:cNvSpPr/>
          <p:nvPr/>
        </p:nvSpPr>
        <p:spPr>
          <a:xfrm>
            <a:off x="2376762" y="2881580"/>
            <a:ext cx="1595812"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g</a:t>
            </a:r>
            <a:r>
              <a:rPr lang="en-US" sz="1005" dirty="0">
                <a:solidFill>
                  <a:srgbClr val="1A202C"/>
                </a:solidFill>
                <a:latin typeface="Quattrocento Sans" pitchFamily="34" charset="0"/>
                <a:ea typeface="Quattrocento Sans" pitchFamily="34" charset="-122"/>
                <a:cs typeface="Quattrocento Sans" pitchFamily="34" charset="-120"/>
              </a:rPr>
              <a:t> = 9,81 m/s²</a:t>
            </a:r>
            <a:endParaRPr lang="en-US" sz="1600" dirty="0"/>
          </a:p>
        </p:txBody>
      </p:sp>
      <p:sp>
        <p:nvSpPr>
          <p:cNvPr id="15" name="Shape 13"/>
          <p:cNvSpPr/>
          <p:nvPr/>
        </p:nvSpPr>
        <p:spPr>
          <a:xfrm>
            <a:off x="4124318" y="2808628"/>
            <a:ext cx="1677882" cy="328281"/>
          </a:xfrm>
          <a:custGeom>
            <a:avLst/>
            <a:gdLst/>
            <a:ahLst/>
            <a:cxnLst/>
            <a:rect l="l" t="t" r="r" b="b"/>
            <a:pathLst>
              <a:path w="1677882" h="328281">
                <a:moveTo>
                  <a:pt x="36475" y="0"/>
                </a:moveTo>
                <a:lnTo>
                  <a:pt x="1641406" y="0"/>
                </a:lnTo>
                <a:cubicBezTo>
                  <a:pt x="1661551" y="0"/>
                  <a:pt x="1677882" y="16331"/>
                  <a:pt x="1677882" y="36475"/>
                </a:cubicBezTo>
                <a:lnTo>
                  <a:pt x="1677882" y="291806"/>
                </a:lnTo>
                <a:cubicBezTo>
                  <a:pt x="1677882" y="311937"/>
                  <a:pt x="1661538" y="328281"/>
                  <a:pt x="1641406" y="328281"/>
                </a:cubicBezTo>
                <a:lnTo>
                  <a:pt x="36475" y="328281"/>
                </a:lnTo>
                <a:cubicBezTo>
                  <a:pt x="16331" y="328281"/>
                  <a:pt x="0" y="311951"/>
                  <a:pt x="0" y="291806"/>
                </a:cubicBezTo>
                <a:lnTo>
                  <a:pt x="0" y="36475"/>
                </a:lnTo>
                <a:cubicBezTo>
                  <a:pt x="0" y="16331"/>
                  <a:pt x="16331" y="0"/>
                  <a:pt x="36475" y="0"/>
                </a:cubicBezTo>
                <a:close/>
              </a:path>
            </a:pathLst>
          </a:custGeom>
          <a:solidFill>
            <a:srgbClr val="4A90A4">
              <a:alpha val="5098"/>
            </a:srgbClr>
          </a:solidFill>
          <a:ln/>
        </p:spPr>
      </p:sp>
      <p:sp>
        <p:nvSpPr>
          <p:cNvPr id="16" name="Text 14"/>
          <p:cNvSpPr/>
          <p:nvPr/>
        </p:nvSpPr>
        <p:spPr>
          <a:xfrm>
            <a:off x="4165353" y="2881580"/>
            <a:ext cx="1595812" cy="182378"/>
          </a:xfrm>
          <a:prstGeom prst="rect">
            <a:avLst/>
          </a:prstGeom>
          <a:noFill/>
          <a:ln/>
        </p:spPr>
        <p:txBody>
          <a:bodyPr wrap="square" lIns="0" tIns="0" rIns="0" bIns="0" rtlCol="0" anchor="ctr"/>
          <a:lstStyle/>
          <a:p>
            <a:pPr algn="ctr">
              <a:lnSpc>
                <a:spcPct val="120000"/>
              </a:lnSpc>
            </a:pPr>
            <a:r>
              <a:rPr lang="en-US" sz="1005" b="1" dirty="0">
                <a:solidFill>
                  <a:srgbClr val="1A202C"/>
                </a:solidFill>
                <a:latin typeface="Quattrocento Sans" pitchFamily="34" charset="0"/>
                <a:ea typeface="Quattrocento Sans" pitchFamily="34" charset="-122"/>
                <a:cs typeface="Quattrocento Sans" pitchFamily="34" charset="-120"/>
              </a:rPr>
              <a:t>h</a:t>
            </a:r>
            <a:r>
              <a:rPr lang="en-US" sz="1005" dirty="0">
                <a:solidFill>
                  <a:srgbClr val="1A202C"/>
                </a:solidFill>
                <a:latin typeface="Quattrocento Sans" pitchFamily="34" charset="0"/>
                <a:ea typeface="Quattrocento Sans" pitchFamily="34" charset="-122"/>
                <a:cs typeface="Quattrocento Sans" pitchFamily="34" charset="-120"/>
              </a:rPr>
              <a:t> = profondeur (m)</a:t>
            </a:r>
            <a:endParaRPr lang="en-US" sz="1600" dirty="0"/>
          </a:p>
        </p:txBody>
      </p:sp>
      <p:sp>
        <p:nvSpPr>
          <p:cNvPr id="17" name="Shape 15"/>
          <p:cNvSpPr/>
          <p:nvPr/>
        </p:nvSpPr>
        <p:spPr>
          <a:xfrm>
            <a:off x="364757" y="3465191"/>
            <a:ext cx="5617257" cy="2079114"/>
          </a:xfrm>
          <a:custGeom>
            <a:avLst/>
            <a:gdLst/>
            <a:ahLst/>
            <a:cxnLst/>
            <a:rect l="l" t="t" r="r" b="b"/>
            <a:pathLst>
              <a:path w="5617257" h="2079114">
                <a:moveTo>
                  <a:pt x="109424" y="0"/>
                </a:moveTo>
                <a:lnTo>
                  <a:pt x="5507833" y="0"/>
                </a:lnTo>
                <a:cubicBezTo>
                  <a:pt x="5568266" y="0"/>
                  <a:pt x="5617257" y="48991"/>
                  <a:pt x="5617257" y="109424"/>
                </a:cubicBezTo>
                <a:lnTo>
                  <a:pt x="5617257" y="1969691"/>
                </a:lnTo>
                <a:cubicBezTo>
                  <a:pt x="5617257" y="2030124"/>
                  <a:pt x="5568266" y="2079114"/>
                  <a:pt x="5507833" y="2079114"/>
                </a:cubicBezTo>
                <a:lnTo>
                  <a:pt x="109424" y="2079114"/>
                </a:lnTo>
                <a:cubicBezTo>
                  <a:pt x="48991" y="2079114"/>
                  <a:pt x="0" y="2030124"/>
                  <a:pt x="0" y="1969691"/>
                </a:cubicBezTo>
                <a:lnTo>
                  <a:pt x="0" y="109424"/>
                </a:lnTo>
                <a:cubicBezTo>
                  <a:pt x="0" y="49031"/>
                  <a:pt x="49031" y="0"/>
                  <a:pt x="109424" y="0"/>
                </a:cubicBezTo>
                <a:close/>
              </a:path>
            </a:pathLst>
          </a:custGeom>
          <a:solidFill>
            <a:srgbClr val="FFFFFF"/>
          </a:solidFill>
          <a:ln/>
          <a:effectLst>
            <a:outerShdw blurRad="136784" dist="91189" dir="5400000" algn="bl" rotWithShape="0">
              <a:srgbClr val="000000">
                <a:alpha val="10196"/>
              </a:srgbClr>
            </a:outerShdw>
          </a:effectLst>
        </p:spPr>
      </p:sp>
      <p:sp>
        <p:nvSpPr>
          <p:cNvPr id="18" name="Shape 16"/>
          <p:cNvSpPr/>
          <p:nvPr/>
        </p:nvSpPr>
        <p:spPr>
          <a:xfrm>
            <a:off x="615527" y="3684045"/>
            <a:ext cx="91189" cy="182378"/>
          </a:xfrm>
          <a:custGeom>
            <a:avLst/>
            <a:gdLst/>
            <a:ahLst/>
            <a:cxnLst/>
            <a:rect l="l" t="t" r="r" b="b"/>
            <a:pathLst>
              <a:path w="91189" h="182378">
                <a:moveTo>
                  <a:pt x="0" y="5699"/>
                </a:moveTo>
                <a:cubicBezTo>
                  <a:pt x="0" y="-3740"/>
                  <a:pt x="7658" y="-11399"/>
                  <a:pt x="17098" y="-11399"/>
                </a:cubicBezTo>
                <a:lnTo>
                  <a:pt x="74091" y="-11399"/>
                </a:lnTo>
                <a:cubicBezTo>
                  <a:pt x="83531" y="-11399"/>
                  <a:pt x="91189" y="-3740"/>
                  <a:pt x="91189" y="5699"/>
                </a:cubicBezTo>
                <a:lnTo>
                  <a:pt x="91189" y="14248"/>
                </a:lnTo>
                <a:lnTo>
                  <a:pt x="54144" y="14248"/>
                </a:lnTo>
                <a:cubicBezTo>
                  <a:pt x="49406" y="14248"/>
                  <a:pt x="45595" y="18060"/>
                  <a:pt x="45595" y="22797"/>
                </a:cubicBezTo>
                <a:cubicBezTo>
                  <a:pt x="45595" y="27535"/>
                  <a:pt x="49406" y="31346"/>
                  <a:pt x="54144" y="31346"/>
                </a:cubicBezTo>
                <a:lnTo>
                  <a:pt x="91189" y="31346"/>
                </a:lnTo>
                <a:lnTo>
                  <a:pt x="91189" y="48444"/>
                </a:lnTo>
                <a:lnTo>
                  <a:pt x="65542" y="48444"/>
                </a:lnTo>
                <a:cubicBezTo>
                  <a:pt x="60805" y="48444"/>
                  <a:pt x="56993" y="52256"/>
                  <a:pt x="56993" y="56993"/>
                </a:cubicBezTo>
                <a:cubicBezTo>
                  <a:pt x="56993" y="61731"/>
                  <a:pt x="60805" y="65542"/>
                  <a:pt x="65542" y="65542"/>
                </a:cubicBezTo>
                <a:lnTo>
                  <a:pt x="91189" y="65542"/>
                </a:lnTo>
                <a:lnTo>
                  <a:pt x="91189" y="82640"/>
                </a:lnTo>
                <a:lnTo>
                  <a:pt x="54144" y="82640"/>
                </a:lnTo>
                <a:cubicBezTo>
                  <a:pt x="49406" y="82640"/>
                  <a:pt x="45595" y="86452"/>
                  <a:pt x="45595" y="91189"/>
                </a:cubicBezTo>
                <a:cubicBezTo>
                  <a:pt x="45595" y="95927"/>
                  <a:pt x="49406" y="99738"/>
                  <a:pt x="54144" y="99738"/>
                </a:cubicBezTo>
                <a:lnTo>
                  <a:pt x="91189" y="99738"/>
                </a:lnTo>
                <a:lnTo>
                  <a:pt x="91189" y="116836"/>
                </a:lnTo>
                <a:lnTo>
                  <a:pt x="65542" y="116836"/>
                </a:lnTo>
                <a:cubicBezTo>
                  <a:pt x="60805" y="116836"/>
                  <a:pt x="56993" y="120648"/>
                  <a:pt x="56993" y="125385"/>
                </a:cubicBezTo>
                <a:cubicBezTo>
                  <a:pt x="56993" y="130123"/>
                  <a:pt x="60805" y="133934"/>
                  <a:pt x="65542" y="133934"/>
                </a:cubicBezTo>
                <a:lnTo>
                  <a:pt x="91189" y="133934"/>
                </a:lnTo>
                <a:lnTo>
                  <a:pt x="91189" y="151032"/>
                </a:lnTo>
                <a:lnTo>
                  <a:pt x="54144" y="151032"/>
                </a:lnTo>
                <a:cubicBezTo>
                  <a:pt x="49406" y="151032"/>
                  <a:pt x="45595" y="154844"/>
                  <a:pt x="45595" y="159581"/>
                </a:cubicBezTo>
                <a:cubicBezTo>
                  <a:pt x="45595" y="164319"/>
                  <a:pt x="49406" y="168130"/>
                  <a:pt x="54144" y="168130"/>
                </a:cubicBezTo>
                <a:lnTo>
                  <a:pt x="91189" y="168130"/>
                </a:lnTo>
                <a:lnTo>
                  <a:pt x="91189" y="176679"/>
                </a:lnTo>
                <a:cubicBezTo>
                  <a:pt x="91189" y="186119"/>
                  <a:pt x="83531" y="193777"/>
                  <a:pt x="74091" y="193777"/>
                </a:cubicBezTo>
                <a:lnTo>
                  <a:pt x="17098" y="193777"/>
                </a:lnTo>
                <a:cubicBezTo>
                  <a:pt x="7658" y="193777"/>
                  <a:pt x="0" y="186119"/>
                  <a:pt x="0" y="176679"/>
                </a:cubicBezTo>
                <a:lnTo>
                  <a:pt x="0" y="5699"/>
                </a:lnTo>
                <a:close/>
              </a:path>
            </a:pathLst>
          </a:custGeom>
          <a:solidFill>
            <a:srgbClr val="2E7D32"/>
          </a:solidFill>
          <a:ln/>
        </p:spPr>
      </p:sp>
      <p:sp>
        <p:nvSpPr>
          <p:cNvPr id="19" name="Text 17"/>
          <p:cNvSpPr/>
          <p:nvPr/>
        </p:nvSpPr>
        <p:spPr>
          <a:xfrm>
            <a:off x="775108" y="3647569"/>
            <a:ext cx="5115716" cy="255330"/>
          </a:xfrm>
          <a:prstGeom prst="rect">
            <a:avLst/>
          </a:prstGeom>
          <a:noFill/>
          <a:ln/>
        </p:spPr>
        <p:txBody>
          <a:bodyPr wrap="square" lIns="0" tIns="0" rIns="0" bIns="0" rtlCol="0" anchor="ctr"/>
          <a:lstStyle/>
          <a:p>
            <a:pPr>
              <a:lnSpc>
                <a:spcPct val="120000"/>
              </a:lnSpc>
            </a:pPr>
            <a:r>
              <a:rPr lang="en-US" sz="1436" b="1" dirty="0">
                <a:solidFill>
                  <a:srgbClr val="1E3A5F"/>
                </a:solidFill>
                <a:latin typeface="Liter" pitchFamily="34" charset="0"/>
                <a:ea typeface="Liter" pitchFamily="34" charset="-122"/>
                <a:cs typeface="Liter" pitchFamily="34" charset="-120"/>
              </a:rPr>
              <a:t>Hauteur critique</a:t>
            </a:r>
            <a:endParaRPr lang="en-US" sz="1600" dirty="0"/>
          </a:p>
        </p:txBody>
      </p:sp>
      <p:sp>
        <p:nvSpPr>
          <p:cNvPr id="20" name="Shape 18"/>
          <p:cNvSpPr/>
          <p:nvPr/>
        </p:nvSpPr>
        <p:spPr>
          <a:xfrm>
            <a:off x="547135" y="4048802"/>
            <a:ext cx="5252500" cy="838941"/>
          </a:xfrm>
          <a:custGeom>
            <a:avLst/>
            <a:gdLst/>
            <a:ahLst/>
            <a:cxnLst/>
            <a:rect l="l" t="t" r="r" b="b"/>
            <a:pathLst>
              <a:path w="5252500" h="838941">
                <a:moveTo>
                  <a:pt x="72954" y="0"/>
                </a:moveTo>
                <a:lnTo>
                  <a:pt x="5179545" y="0"/>
                </a:lnTo>
                <a:cubicBezTo>
                  <a:pt x="5219837" y="0"/>
                  <a:pt x="5252500" y="32663"/>
                  <a:pt x="5252500" y="72954"/>
                </a:cubicBezTo>
                <a:lnTo>
                  <a:pt x="5252500" y="765987"/>
                </a:lnTo>
                <a:cubicBezTo>
                  <a:pt x="5252500" y="806278"/>
                  <a:pt x="5219837" y="838941"/>
                  <a:pt x="5179545" y="838941"/>
                </a:cubicBezTo>
                <a:lnTo>
                  <a:pt x="72954" y="838941"/>
                </a:lnTo>
                <a:cubicBezTo>
                  <a:pt x="32663" y="838941"/>
                  <a:pt x="0" y="806278"/>
                  <a:pt x="0" y="765987"/>
                </a:cubicBezTo>
                <a:lnTo>
                  <a:pt x="0" y="72954"/>
                </a:lnTo>
                <a:cubicBezTo>
                  <a:pt x="0" y="32690"/>
                  <a:pt x="32690" y="0"/>
                  <a:pt x="72954" y="0"/>
                </a:cubicBezTo>
                <a:close/>
              </a:path>
            </a:pathLst>
          </a:custGeom>
          <a:solidFill>
            <a:srgbClr val="2E7D32">
              <a:alpha val="5098"/>
            </a:srgbClr>
          </a:solidFill>
          <a:ln/>
        </p:spPr>
      </p:sp>
      <p:sp>
        <p:nvSpPr>
          <p:cNvPr id="21" name="Text 19"/>
          <p:cNvSpPr/>
          <p:nvPr/>
        </p:nvSpPr>
        <p:spPr>
          <a:xfrm>
            <a:off x="638325" y="4194705"/>
            <a:ext cx="5070121" cy="291806"/>
          </a:xfrm>
          <a:prstGeom prst="rect">
            <a:avLst/>
          </a:prstGeom>
          <a:noFill/>
          <a:ln/>
        </p:spPr>
        <p:txBody>
          <a:bodyPr wrap="square" lIns="0" tIns="0" rIns="0" bIns="0" rtlCol="0" anchor="ctr"/>
          <a:lstStyle/>
          <a:p>
            <a:pPr algn="ctr">
              <a:lnSpc>
                <a:spcPct val="110000"/>
              </a:lnSpc>
            </a:pPr>
            <a:r>
              <a:rPr lang="en-US" sz="1723" b="1" dirty="0">
                <a:solidFill>
                  <a:srgbClr val="2E7D32"/>
                </a:solidFill>
                <a:latin typeface="Quattrocento Sans" pitchFamily="34" charset="0"/>
                <a:ea typeface="Quattrocento Sans" pitchFamily="34" charset="-122"/>
                <a:cs typeface="Quattrocento Sans" pitchFamily="34" charset="-120"/>
              </a:rPr>
              <a:t>h</a:t>
            </a:r>
            <a:r>
              <a:rPr lang="en-US" sz="1292" b="1" dirty="0">
                <a:solidFill>
                  <a:srgbClr val="2E7D32"/>
                </a:solidFill>
                <a:latin typeface="Quattrocento Sans" pitchFamily="34" charset="0"/>
                <a:ea typeface="Quattrocento Sans" pitchFamily="34" charset="-122"/>
                <a:cs typeface="Quattrocento Sans" pitchFamily="34" charset="-120"/>
              </a:rPr>
              <a:t>c</a:t>
            </a:r>
            <a:r>
              <a:rPr lang="en-US" sz="1723" b="1" dirty="0">
                <a:solidFill>
                  <a:srgbClr val="2E7D32"/>
                </a:solidFill>
                <a:latin typeface="Quattrocento Sans" pitchFamily="34" charset="0"/>
                <a:ea typeface="Quattrocento Sans" pitchFamily="34" charset="-122"/>
                <a:cs typeface="Quattrocento Sans" pitchFamily="34" charset="-120"/>
              </a:rPr>
              <a:t> = (q²/g)</a:t>
            </a:r>
            <a:r>
              <a:rPr lang="en-US" sz="1292" b="1" dirty="0">
                <a:solidFill>
                  <a:srgbClr val="2E7D32"/>
                </a:solidFill>
                <a:latin typeface="Quattrocento Sans" pitchFamily="34" charset="0"/>
                <a:ea typeface="Quattrocento Sans" pitchFamily="34" charset="-122"/>
                <a:cs typeface="Quattrocento Sans" pitchFamily="34" charset="-120"/>
              </a:rPr>
              <a:t>1/3</a:t>
            </a:r>
            <a:endParaRPr lang="en-US" sz="1600" dirty="0"/>
          </a:p>
        </p:txBody>
      </p:sp>
      <p:sp>
        <p:nvSpPr>
          <p:cNvPr id="22" name="Text 20"/>
          <p:cNvSpPr/>
          <p:nvPr/>
        </p:nvSpPr>
        <p:spPr>
          <a:xfrm>
            <a:off x="661122" y="4559461"/>
            <a:ext cx="5024527" cy="182378"/>
          </a:xfrm>
          <a:prstGeom prst="rect">
            <a:avLst/>
          </a:prstGeom>
          <a:noFill/>
          <a:ln/>
        </p:spPr>
        <p:txBody>
          <a:bodyPr wrap="square" lIns="0" tIns="0" rIns="0" bIns="0" rtlCol="0" anchor="ctr"/>
          <a:lstStyle/>
          <a:p>
            <a:pPr algn="ctr">
              <a:lnSpc>
                <a:spcPct val="120000"/>
              </a:lnSpc>
            </a:pPr>
            <a:r>
              <a:rPr lang="en-US" sz="1005" dirty="0">
                <a:solidFill>
                  <a:srgbClr val="1A202C">
                    <a:alpha val="70000"/>
                  </a:srgbClr>
                </a:solidFill>
                <a:latin typeface="Quattrocento Sans" pitchFamily="34" charset="0"/>
                <a:ea typeface="Quattrocento Sans" pitchFamily="34" charset="-122"/>
                <a:cs typeface="Quattrocento Sans" pitchFamily="34" charset="-120"/>
              </a:rPr>
              <a:t>Profondeur où Fr = 1</a:t>
            </a:r>
            <a:endParaRPr lang="en-US" sz="1600" dirty="0"/>
          </a:p>
        </p:txBody>
      </p:sp>
      <p:sp>
        <p:nvSpPr>
          <p:cNvPr id="23" name="Text 21"/>
          <p:cNvSpPr/>
          <p:nvPr/>
        </p:nvSpPr>
        <p:spPr>
          <a:xfrm>
            <a:off x="547135" y="4997170"/>
            <a:ext cx="5316332" cy="364757"/>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La hauteur critique ne dépend que du débit spécifique q (débit par unité de largeur). Elle représente la profondeur minimale d'énergie spécifique pour un débit donné.</a:t>
            </a:r>
            <a:endParaRPr lang="en-US" sz="1600" dirty="0"/>
          </a:p>
        </p:txBody>
      </p:sp>
      <p:sp>
        <p:nvSpPr>
          <p:cNvPr id="24" name="Shape 22"/>
          <p:cNvSpPr/>
          <p:nvPr/>
        </p:nvSpPr>
        <p:spPr>
          <a:xfrm>
            <a:off x="6204857" y="1203698"/>
            <a:ext cx="5617257" cy="3793472"/>
          </a:xfrm>
          <a:custGeom>
            <a:avLst/>
            <a:gdLst/>
            <a:ahLst/>
            <a:cxnLst/>
            <a:rect l="l" t="t" r="r" b="b"/>
            <a:pathLst>
              <a:path w="5617257" h="3793472">
                <a:moveTo>
                  <a:pt x="109442" y="0"/>
                </a:moveTo>
                <a:lnTo>
                  <a:pt x="5507815" y="0"/>
                </a:lnTo>
                <a:cubicBezTo>
                  <a:pt x="5568258" y="0"/>
                  <a:pt x="5617257" y="48999"/>
                  <a:pt x="5617257" y="109442"/>
                </a:cubicBezTo>
                <a:lnTo>
                  <a:pt x="5617257" y="3684030"/>
                </a:lnTo>
                <a:cubicBezTo>
                  <a:pt x="5617257" y="3744473"/>
                  <a:pt x="5568258" y="3793472"/>
                  <a:pt x="5507815" y="3793472"/>
                </a:cubicBezTo>
                <a:lnTo>
                  <a:pt x="109442" y="3793472"/>
                </a:lnTo>
                <a:cubicBezTo>
                  <a:pt x="48999" y="3793472"/>
                  <a:pt x="0" y="3744473"/>
                  <a:pt x="0" y="3684030"/>
                </a:cubicBezTo>
                <a:lnTo>
                  <a:pt x="0" y="109442"/>
                </a:lnTo>
                <a:cubicBezTo>
                  <a:pt x="0" y="49039"/>
                  <a:pt x="49039" y="0"/>
                  <a:pt x="109442" y="0"/>
                </a:cubicBezTo>
                <a:close/>
              </a:path>
            </a:pathLst>
          </a:custGeom>
          <a:solidFill>
            <a:srgbClr val="FFFFFF"/>
          </a:solidFill>
          <a:ln/>
          <a:effectLst>
            <a:outerShdw blurRad="136784" dist="91189" dir="5400000" algn="bl" rotWithShape="0">
              <a:srgbClr val="000000">
                <a:alpha val="10196"/>
              </a:srgbClr>
            </a:outerShdw>
          </a:effectLst>
        </p:spPr>
      </p:sp>
      <p:sp>
        <p:nvSpPr>
          <p:cNvPr id="25" name="Shape 23"/>
          <p:cNvSpPr/>
          <p:nvPr/>
        </p:nvSpPr>
        <p:spPr>
          <a:xfrm>
            <a:off x="6410033" y="1422552"/>
            <a:ext cx="182378" cy="182378"/>
          </a:xfrm>
          <a:custGeom>
            <a:avLst/>
            <a:gdLst/>
            <a:ahLst/>
            <a:cxnLst/>
            <a:rect l="l" t="t" r="r" b="b"/>
            <a:pathLst>
              <a:path w="182378" h="182378">
                <a:moveTo>
                  <a:pt x="179030" y="53645"/>
                </a:moveTo>
                <a:lnTo>
                  <a:pt x="144834" y="87841"/>
                </a:lnTo>
                <a:cubicBezTo>
                  <a:pt x="141557" y="91118"/>
                  <a:pt x="136677" y="92080"/>
                  <a:pt x="132402" y="90299"/>
                </a:cubicBezTo>
                <a:cubicBezTo>
                  <a:pt x="128128" y="88518"/>
                  <a:pt x="125385" y="84386"/>
                  <a:pt x="125385" y="79791"/>
                </a:cubicBezTo>
                <a:lnTo>
                  <a:pt x="125385" y="56993"/>
                </a:lnTo>
                <a:lnTo>
                  <a:pt x="11399" y="56993"/>
                </a:lnTo>
                <a:cubicBezTo>
                  <a:pt x="5094" y="56993"/>
                  <a:pt x="0" y="51899"/>
                  <a:pt x="0" y="45595"/>
                </a:cubicBezTo>
                <a:cubicBezTo>
                  <a:pt x="0" y="39290"/>
                  <a:pt x="5094" y="34196"/>
                  <a:pt x="11399" y="34196"/>
                </a:cubicBezTo>
                <a:lnTo>
                  <a:pt x="125385" y="34196"/>
                </a:lnTo>
                <a:lnTo>
                  <a:pt x="125385" y="11399"/>
                </a:lnTo>
                <a:cubicBezTo>
                  <a:pt x="125385" y="6804"/>
                  <a:pt x="128164" y="2636"/>
                  <a:pt x="132438" y="855"/>
                </a:cubicBezTo>
                <a:cubicBezTo>
                  <a:pt x="136713" y="-926"/>
                  <a:pt x="141593" y="71"/>
                  <a:pt x="144870" y="3313"/>
                </a:cubicBezTo>
                <a:lnTo>
                  <a:pt x="179066" y="37509"/>
                </a:lnTo>
                <a:cubicBezTo>
                  <a:pt x="183518" y="41961"/>
                  <a:pt x="183518" y="49192"/>
                  <a:pt x="179066" y="53645"/>
                </a:cubicBezTo>
                <a:close/>
                <a:moveTo>
                  <a:pt x="37509" y="179030"/>
                </a:moveTo>
                <a:lnTo>
                  <a:pt x="3313" y="144834"/>
                </a:lnTo>
                <a:cubicBezTo>
                  <a:pt x="-1140" y="140382"/>
                  <a:pt x="-1140" y="133151"/>
                  <a:pt x="3313" y="128698"/>
                </a:cubicBezTo>
                <a:lnTo>
                  <a:pt x="37509" y="94502"/>
                </a:lnTo>
                <a:cubicBezTo>
                  <a:pt x="40786" y="91225"/>
                  <a:pt x="45666" y="90263"/>
                  <a:pt x="49940" y="92044"/>
                </a:cubicBezTo>
                <a:cubicBezTo>
                  <a:pt x="54215" y="93825"/>
                  <a:pt x="56993" y="97993"/>
                  <a:pt x="56993" y="102588"/>
                </a:cubicBezTo>
                <a:lnTo>
                  <a:pt x="56993" y="125385"/>
                </a:lnTo>
                <a:lnTo>
                  <a:pt x="170980" y="125385"/>
                </a:lnTo>
                <a:cubicBezTo>
                  <a:pt x="177285" y="125385"/>
                  <a:pt x="182378" y="130479"/>
                  <a:pt x="182378" y="136784"/>
                </a:cubicBezTo>
                <a:cubicBezTo>
                  <a:pt x="182378" y="143089"/>
                  <a:pt x="177285" y="148182"/>
                  <a:pt x="170980" y="148182"/>
                </a:cubicBezTo>
                <a:lnTo>
                  <a:pt x="56993" y="148182"/>
                </a:lnTo>
                <a:lnTo>
                  <a:pt x="56993" y="170980"/>
                </a:lnTo>
                <a:cubicBezTo>
                  <a:pt x="56993" y="175575"/>
                  <a:pt x="54215" y="179743"/>
                  <a:pt x="49940" y="181524"/>
                </a:cubicBezTo>
                <a:cubicBezTo>
                  <a:pt x="45666" y="183305"/>
                  <a:pt x="40786" y="182307"/>
                  <a:pt x="37509" y="179066"/>
                </a:cubicBezTo>
                <a:close/>
              </a:path>
            </a:pathLst>
          </a:custGeom>
          <a:solidFill>
            <a:srgbClr val="1E3A5F"/>
          </a:solidFill>
          <a:ln/>
        </p:spPr>
      </p:sp>
      <p:sp>
        <p:nvSpPr>
          <p:cNvPr id="26" name="Text 24"/>
          <p:cNvSpPr/>
          <p:nvPr/>
        </p:nvSpPr>
        <p:spPr>
          <a:xfrm>
            <a:off x="6615209" y="1386076"/>
            <a:ext cx="5115716" cy="255330"/>
          </a:xfrm>
          <a:prstGeom prst="rect">
            <a:avLst/>
          </a:prstGeom>
          <a:noFill/>
          <a:ln/>
        </p:spPr>
        <p:txBody>
          <a:bodyPr wrap="square" lIns="0" tIns="0" rIns="0" bIns="0" rtlCol="0" anchor="ctr"/>
          <a:lstStyle/>
          <a:p>
            <a:pPr>
              <a:lnSpc>
                <a:spcPct val="120000"/>
              </a:lnSpc>
            </a:pPr>
            <a:r>
              <a:rPr lang="en-US" sz="1436" b="1" dirty="0">
                <a:solidFill>
                  <a:srgbClr val="1E3A5F"/>
                </a:solidFill>
                <a:latin typeface="Liter" pitchFamily="34" charset="0"/>
                <a:ea typeface="Liter" pitchFamily="34" charset="-122"/>
                <a:cs typeface="Liter" pitchFamily="34" charset="-120"/>
              </a:rPr>
              <a:t>Régimes d'écoulement</a:t>
            </a:r>
            <a:endParaRPr lang="en-US" sz="1600" dirty="0"/>
          </a:p>
        </p:txBody>
      </p:sp>
      <p:sp>
        <p:nvSpPr>
          <p:cNvPr id="27" name="Shape 25"/>
          <p:cNvSpPr/>
          <p:nvPr/>
        </p:nvSpPr>
        <p:spPr>
          <a:xfrm>
            <a:off x="6405473" y="1787309"/>
            <a:ext cx="5234262" cy="1459028"/>
          </a:xfrm>
          <a:custGeom>
            <a:avLst/>
            <a:gdLst/>
            <a:ahLst/>
            <a:cxnLst/>
            <a:rect l="l" t="t" r="r" b="b"/>
            <a:pathLst>
              <a:path w="5234262" h="1459028">
                <a:moveTo>
                  <a:pt x="36476" y="0"/>
                </a:moveTo>
                <a:lnTo>
                  <a:pt x="5161310" y="0"/>
                </a:lnTo>
                <a:cubicBezTo>
                  <a:pt x="5201600" y="0"/>
                  <a:pt x="5234262" y="32661"/>
                  <a:pt x="5234262" y="72951"/>
                </a:cubicBezTo>
                <a:lnTo>
                  <a:pt x="5234262" y="1386076"/>
                </a:lnTo>
                <a:cubicBezTo>
                  <a:pt x="5234262" y="1426366"/>
                  <a:pt x="5201600" y="1459028"/>
                  <a:pt x="5161310" y="1459028"/>
                </a:cubicBezTo>
                <a:lnTo>
                  <a:pt x="36476" y="1459028"/>
                </a:lnTo>
                <a:cubicBezTo>
                  <a:pt x="16331" y="1459028"/>
                  <a:pt x="0" y="1442697"/>
                  <a:pt x="0" y="1422552"/>
                </a:cubicBezTo>
                <a:lnTo>
                  <a:pt x="0" y="36476"/>
                </a:lnTo>
                <a:cubicBezTo>
                  <a:pt x="0" y="16331"/>
                  <a:pt x="16331" y="0"/>
                  <a:pt x="36476" y="0"/>
                </a:cubicBezTo>
                <a:close/>
              </a:path>
            </a:pathLst>
          </a:custGeom>
          <a:gradFill flip="none" rotWithShape="1">
            <a:gsLst>
              <a:gs pos="0">
                <a:srgbClr val="4A90A4">
                  <a:alpha val="10000"/>
                </a:srgbClr>
              </a:gs>
              <a:gs pos="100000">
                <a:srgbClr val="4A90A4">
                  <a:alpha val="5000"/>
                </a:srgbClr>
              </a:gs>
            </a:gsLst>
            <a:lin ang="0" scaled="1"/>
          </a:gradFill>
          <a:ln/>
        </p:spPr>
      </p:sp>
      <p:sp>
        <p:nvSpPr>
          <p:cNvPr id="28" name="Shape 26"/>
          <p:cNvSpPr/>
          <p:nvPr/>
        </p:nvSpPr>
        <p:spPr>
          <a:xfrm>
            <a:off x="6405473" y="1787309"/>
            <a:ext cx="36476" cy="1459028"/>
          </a:xfrm>
          <a:custGeom>
            <a:avLst/>
            <a:gdLst/>
            <a:ahLst/>
            <a:cxnLst/>
            <a:rect l="l" t="t" r="r" b="b"/>
            <a:pathLst>
              <a:path w="36476" h="1459028">
                <a:moveTo>
                  <a:pt x="36476" y="0"/>
                </a:moveTo>
                <a:lnTo>
                  <a:pt x="36476" y="0"/>
                </a:lnTo>
                <a:lnTo>
                  <a:pt x="36476" y="1459028"/>
                </a:lnTo>
                <a:lnTo>
                  <a:pt x="36476" y="1459028"/>
                </a:lnTo>
                <a:cubicBezTo>
                  <a:pt x="16331" y="1459028"/>
                  <a:pt x="0" y="1442697"/>
                  <a:pt x="0" y="1422552"/>
                </a:cubicBezTo>
                <a:lnTo>
                  <a:pt x="0" y="36476"/>
                </a:lnTo>
                <a:cubicBezTo>
                  <a:pt x="0" y="16331"/>
                  <a:pt x="16331" y="0"/>
                  <a:pt x="36476" y="0"/>
                </a:cubicBezTo>
                <a:close/>
              </a:path>
            </a:pathLst>
          </a:custGeom>
          <a:solidFill>
            <a:srgbClr val="4A90A4"/>
          </a:solidFill>
          <a:ln/>
        </p:spPr>
      </p:sp>
      <p:sp>
        <p:nvSpPr>
          <p:cNvPr id="29" name="Text 27"/>
          <p:cNvSpPr/>
          <p:nvPr/>
        </p:nvSpPr>
        <p:spPr>
          <a:xfrm>
            <a:off x="6569614" y="1933212"/>
            <a:ext cx="1258411" cy="255330"/>
          </a:xfrm>
          <a:prstGeom prst="rect">
            <a:avLst/>
          </a:prstGeom>
          <a:noFill/>
          <a:ln/>
        </p:spPr>
        <p:txBody>
          <a:bodyPr wrap="square" lIns="0" tIns="0" rIns="0" bIns="0" rtlCol="0" anchor="ctr"/>
          <a:lstStyle/>
          <a:p>
            <a:pPr>
              <a:lnSpc>
                <a:spcPct val="130000"/>
              </a:lnSpc>
            </a:pPr>
            <a:r>
              <a:rPr lang="en-US" sz="1292" b="1" dirty="0">
                <a:solidFill>
                  <a:srgbClr val="1E3A5F"/>
                </a:solidFill>
                <a:latin typeface="Quattrocento Sans" pitchFamily="34" charset="0"/>
                <a:ea typeface="Quattrocento Sans" pitchFamily="34" charset="-122"/>
                <a:cs typeface="Quattrocento Sans" pitchFamily="34" charset="-120"/>
              </a:rPr>
              <a:t>Régime FLUVIAL</a:t>
            </a:r>
            <a:endParaRPr lang="en-US" sz="1600" dirty="0"/>
          </a:p>
        </p:txBody>
      </p:sp>
      <p:sp>
        <p:nvSpPr>
          <p:cNvPr id="30" name="Shape 28"/>
          <p:cNvSpPr/>
          <p:nvPr/>
        </p:nvSpPr>
        <p:spPr>
          <a:xfrm>
            <a:off x="11016941" y="1933212"/>
            <a:ext cx="483303" cy="255330"/>
          </a:xfrm>
          <a:custGeom>
            <a:avLst/>
            <a:gdLst/>
            <a:ahLst/>
            <a:cxnLst/>
            <a:rect l="l" t="t" r="r" b="b"/>
            <a:pathLst>
              <a:path w="483303" h="255330">
                <a:moveTo>
                  <a:pt x="127665" y="0"/>
                </a:moveTo>
                <a:lnTo>
                  <a:pt x="355638" y="0"/>
                </a:lnTo>
                <a:cubicBezTo>
                  <a:pt x="426145" y="0"/>
                  <a:pt x="483303" y="57158"/>
                  <a:pt x="483303" y="127665"/>
                </a:cubicBezTo>
                <a:lnTo>
                  <a:pt x="483303" y="127665"/>
                </a:lnTo>
                <a:cubicBezTo>
                  <a:pt x="483303" y="198172"/>
                  <a:pt x="426145" y="255330"/>
                  <a:pt x="355638" y="255330"/>
                </a:cubicBezTo>
                <a:lnTo>
                  <a:pt x="127665" y="255330"/>
                </a:lnTo>
                <a:cubicBezTo>
                  <a:pt x="57158" y="255330"/>
                  <a:pt x="0" y="198172"/>
                  <a:pt x="0" y="127665"/>
                </a:cubicBezTo>
                <a:lnTo>
                  <a:pt x="0" y="127665"/>
                </a:lnTo>
                <a:cubicBezTo>
                  <a:pt x="0" y="57158"/>
                  <a:pt x="57158" y="0"/>
                  <a:pt x="127665" y="0"/>
                </a:cubicBezTo>
                <a:close/>
              </a:path>
            </a:pathLst>
          </a:custGeom>
          <a:solidFill>
            <a:srgbClr val="4A90A4"/>
          </a:solidFill>
          <a:ln/>
        </p:spPr>
      </p:sp>
      <p:sp>
        <p:nvSpPr>
          <p:cNvPr id="31" name="Text 29"/>
          <p:cNvSpPr/>
          <p:nvPr/>
        </p:nvSpPr>
        <p:spPr>
          <a:xfrm>
            <a:off x="11016941" y="1933212"/>
            <a:ext cx="547135" cy="255330"/>
          </a:xfrm>
          <a:prstGeom prst="rect">
            <a:avLst/>
          </a:prstGeom>
          <a:noFill/>
          <a:ln/>
        </p:spPr>
        <p:txBody>
          <a:bodyPr wrap="square" lIns="109427" tIns="36476" rIns="109427" bIns="36476" rtlCol="0" anchor="ctr"/>
          <a:lstStyle/>
          <a:p>
            <a:pPr>
              <a:lnSpc>
                <a:spcPct val="120000"/>
              </a:lnSpc>
            </a:pPr>
            <a:r>
              <a:rPr lang="en-US" sz="1005" b="1" dirty="0">
                <a:solidFill>
                  <a:srgbClr val="FFFFFF"/>
                </a:solidFill>
                <a:latin typeface="Quattrocento Sans" pitchFamily="34" charset="0"/>
                <a:ea typeface="Quattrocento Sans" pitchFamily="34" charset="-122"/>
                <a:cs typeface="Quattrocento Sans" pitchFamily="34" charset="-120"/>
              </a:rPr>
              <a:t>Fr &lt; 1</a:t>
            </a:r>
            <a:endParaRPr lang="en-US" sz="1600" dirty="0"/>
          </a:p>
        </p:txBody>
      </p:sp>
      <p:sp>
        <p:nvSpPr>
          <p:cNvPr id="32" name="Shape 30"/>
          <p:cNvSpPr/>
          <p:nvPr/>
        </p:nvSpPr>
        <p:spPr>
          <a:xfrm>
            <a:off x="6595831" y="2288850"/>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4A90A4"/>
          </a:solidFill>
          <a:ln/>
        </p:spPr>
      </p:sp>
      <p:sp>
        <p:nvSpPr>
          <p:cNvPr id="33" name="Text 31"/>
          <p:cNvSpPr/>
          <p:nvPr/>
        </p:nvSpPr>
        <p:spPr>
          <a:xfrm>
            <a:off x="6786136" y="2261493"/>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Écoulement lent et tranquille</a:t>
            </a:r>
            <a:endParaRPr lang="en-US" sz="1600" dirty="0"/>
          </a:p>
        </p:txBody>
      </p:sp>
      <p:sp>
        <p:nvSpPr>
          <p:cNvPr id="34" name="Shape 32"/>
          <p:cNvSpPr/>
          <p:nvPr/>
        </p:nvSpPr>
        <p:spPr>
          <a:xfrm>
            <a:off x="6595831" y="2507704"/>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4A90A4"/>
          </a:solidFill>
          <a:ln/>
        </p:spPr>
      </p:sp>
      <p:sp>
        <p:nvSpPr>
          <p:cNvPr id="35" name="Text 33"/>
          <p:cNvSpPr/>
          <p:nvPr/>
        </p:nvSpPr>
        <p:spPr>
          <a:xfrm>
            <a:off x="6786136" y="2480347"/>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Contrôlé par l'aval</a:t>
            </a:r>
            <a:endParaRPr lang="en-US" sz="1600" dirty="0"/>
          </a:p>
        </p:txBody>
      </p:sp>
      <p:sp>
        <p:nvSpPr>
          <p:cNvPr id="36" name="Shape 34"/>
          <p:cNvSpPr/>
          <p:nvPr/>
        </p:nvSpPr>
        <p:spPr>
          <a:xfrm>
            <a:off x="6595831" y="2726558"/>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4A90A4"/>
          </a:solidFill>
          <a:ln/>
        </p:spPr>
      </p:sp>
      <p:sp>
        <p:nvSpPr>
          <p:cNvPr id="37" name="Text 35"/>
          <p:cNvSpPr/>
          <p:nvPr/>
        </p:nvSpPr>
        <p:spPr>
          <a:xfrm>
            <a:off x="6786136" y="2699201"/>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Onde de gravité remonte vers l'amont</a:t>
            </a:r>
            <a:endParaRPr lang="en-US" sz="1600" dirty="0"/>
          </a:p>
        </p:txBody>
      </p:sp>
      <p:sp>
        <p:nvSpPr>
          <p:cNvPr id="38" name="Shape 36"/>
          <p:cNvSpPr/>
          <p:nvPr/>
        </p:nvSpPr>
        <p:spPr>
          <a:xfrm>
            <a:off x="6595831" y="2945412"/>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4A90A4"/>
          </a:solidFill>
          <a:ln/>
        </p:spPr>
      </p:sp>
      <p:sp>
        <p:nvSpPr>
          <p:cNvPr id="39" name="Text 37"/>
          <p:cNvSpPr/>
          <p:nvPr/>
        </p:nvSpPr>
        <p:spPr>
          <a:xfrm>
            <a:off x="6786136" y="2918055"/>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h &gt; h</a:t>
            </a:r>
            <a:r>
              <a:rPr lang="en-US" sz="754" dirty="0">
                <a:solidFill>
                  <a:srgbClr val="1A202C">
                    <a:alpha val="80000"/>
                  </a:srgbClr>
                </a:solidFill>
                <a:latin typeface="Quattrocento Sans" pitchFamily="34" charset="0"/>
                <a:ea typeface="Quattrocento Sans" pitchFamily="34" charset="-122"/>
                <a:cs typeface="Quattrocento Sans" pitchFamily="34" charset="-120"/>
              </a:rPr>
              <a:t>c</a:t>
            </a:r>
            <a:r>
              <a:rPr lang="en-US" sz="1005" dirty="0">
                <a:solidFill>
                  <a:srgbClr val="1A202C">
                    <a:alpha val="80000"/>
                  </a:srgbClr>
                </a:solidFill>
                <a:latin typeface="Quattrocento Sans" pitchFamily="34" charset="0"/>
                <a:ea typeface="Quattrocento Sans" pitchFamily="34" charset="-122"/>
                <a:cs typeface="Quattrocento Sans" pitchFamily="34" charset="-120"/>
              </a:rPr>
              <a:t> (profondeur &gt; critique)</a:t>
            </a:r>
            <a:endParaRPr lang="en-US" sz="1600" dirty="0"/>
          </a:p>
        </p:txBody>
      </p:sp>
      <p:sp>
        <p:nvSpPr>
          <p:cNvPr id="40" name="Shape 38"/>
          <p:cNvSpPr/>
          <p:nvPr/>
        </p:nvSpPr>
        <p:spPr>
          <a:xfrm>
            <a:off x="6405473" y="3355764"/>
            <a:ext cx="5234262" cy="1459028"/>
          </a:xfrm>
          <a:custGeom>
            <a:avLst/>
            <a:gdLst/>
            <a:ahLst/>
            <a:cxnLst/>
            <a:rect l="l" t="t" r="r" b="b"/>
            <a:pathLst>
              <a:path w="5234262" h="1459028">
                <a:moveTo>
                  <a:pt x="36476" y="0"/>
                </a:moveTo>
                <a:lnTo>
                  <a:pt x="5161310" y="0"/>
                </a:lnTo>
                <a:cubicBezTo>
                  <a:pt x="5201600" y="0"/>
                  <a:pt x="5234262" y="32661"/>
                  <a:pt x="5234262" y="72951"/>
                </a:cubicBezTo>
                <a:lnTo>
                  <a:pt x="5234262" y="1386076"/>
                </a:lnTo>
                <a:cubicBezTo>
                  <a:pt x="5234262" y="1426366"/>
                  <a:pt x="5201600" y="1459028"/>
                  <a:pt x="5161310" y="1459028"/>
                </a:cubicBezTo>
                <a:lnTo>
                  <a:pt x="36476" y="1459028"/>
                </a:lnTo>
                <a:cubicBezTo>
                  <a:pt x="16331" y="1459028"/>
                  <a:pt x="0" y="1442697"/>
                  <a:pt x="0" y="1422552"/>
                </a:cubicBezTo>
                <a:lnTo>
                  <a:pt x="0" y="36476"/>
                </a:lnTo>
                <a:cubicBezTo>
                  <a:pt x="0" y="16331"/>
                  <a:pt x="16331" y="0"/>
                  <a:pt x="36476" y="0"/>
                </a:cubicBezTo>
                <a:close/>
              </a:path>
            </a:pathLst>
          </a:custGeom>
          <a:gradFill flip="none" rotWithShape="1">
            <a:gsLst>
              <a:gs pos="0">
                <a:srgbClr val="1E3A5F">
                  <a:alpha val="10000"/>
                </a:srgbClr>
              </a:gs>
              <a:gs pos="100000">
                <a:srgbClr val="1E3A5F">
                  <a:alpha val="5000"/>
                </a:srgbClr>
              </a:gs>
            </a:gsLst>
            <a:lin ang="0" scaled="1"/>
          </a:gradFill>
          <a:ln/>
        </p:spPr>
      </p:sp>
      <p:sp>
        <p:nvSpPr>
          <p:cNvPr id="41" name="Shape 39"/>
          <p:cNvSpPr/>
          <p:nvPr/>
        </p:nvSpPr>
        <p:spPr>
          <a:xfrm>
            <a:off x="6405473" y="3355764"/>
            <a:ext cx="36476" cy="1459028"/>
          </a:xfrm>
          <a:custGeom>
            <a:avLst/>
            <a:gdLst/>
            <a:ahLst/>
            <a:cxnLst/>
            <a:rect l="l" t="t" r="r" b="b"/>
            <a:pathLst>
              <a:path w="36476" h="1459028">
                <a:moveTo>
                  <a:pt x="36476" y="0"/>
                </a:moveTo>
                <a:lnTo>
                  <a:pt x="36476" y="0"/>
                </a:lnTo>
                <a:lnTo>
                  <a:pt x="36476" y="1459028"/>
                </a:lnTo>
                <a:lnTo>
                  <a:pt x="36476" y="1459028"/>
                </a:lnTo>
                <a:cubicBezTo>
                  <a:pt x="16331" y="1459028"/>
                  <a:pt x="0" y="1442697"/>
                  <a:pt x="0" y="1422552"/>
                </a:cubicBezTo>
                <a:lnTo>
                  <a:pt x="0" y="36476"/>
                </a:lnTo>
                <a:cubicBezTo>
                  <a:pt x="0" y="16331"/>
                  <a:pt x="16331" y="0"/>
                  <a:pt x="36476" y="0"/>
                </a:cubicBezTo>
                <a:close/>
              </a:path>
            </a:pathLst>
          </a:custGeom>
          <a:solidFill>
            <a:srgbClr val="1E3A5F"/>
          </a:solidFill>
          <a:ln/>
        </p:spPr>
      </p:sp>
      <p:sp>
        <p:nvSpPr>
          <p:cNvPr id="42" name="Text 40"/>
          <p:cNvSpPr/>
          <p:nvPr/>
        </p:nvSpPr>
        <p:spPr>
          <a:xfrm>
            <a:off x="6569614" y="3501666"/>
            <a:ext cx="1559336" cy="255330"/>
          </a:xfrm>
          <a:prstGeom prst="rect">
            <a:avLst/>
          </a:prstGeom>
          <a:noFill/>
          <a:ln/>
        </p:spPr>
        <p:txBody>
          <a:bodyPr wrap="square" lIns="0" tIns="0" rIns="0" bIns="0" rtlCol="0" anchor="ctr"/>
          <a:lstStyle/>
          <a:p>
            <a:pPr>
              <a:lnSpc>
                <a:spcPct val="130000"/>
              </a:lnSpc>
            </a:pPr>
            <a:r>
              <a:rPr lang="en-US" sz="1292" b="1" dirty="0">
                <a:solidFill>
                  <a:srgbClr val="1E3A5F"/>
                </a:solidFill>
                <a:latin typeface="Quattrocento Sans" pitchFamily="34" charset="0"/>
                <a:ea typeface="Quattrocento Sans" pitchFamily="34" charset="-122"/>
                <a:cs typeface="Quattrocento Sans" pitchFamily="34" charset="-120"/>
              </a:rPr>
              <a:t>Régime TORRENTIEL</a:t>
            </a:r>
            <a:endParaRPr lang="en-US" sz="1600" dirty="0"/>
          </a:p>
        </p:txBody>
      </p:sp>
      <p:sp>
        <p:nvSpPr>
          <p:cNvPr id="43" name="Shape 41"/>
          <p:cNvSpPr/>
          <p:nvPr/>
        </p:nvSpPr>
        <p:spPr>
          <a:xfrm>
            <a:off x="11016941" y="3501666"/>
            <a:ext cx="483303" cy="255330"/>
          </a:xfrm>
          <a:custGeom>
            <a:avLst/>
            <a:gdLst/>
            <a:ahLst/>
            <a:cxnLst/>
            <a:rect l="l" t="t" r="r" b="b"/>
            <a:pathLst>
              <a:path w="483303" h="255330">
                <a:moveTo>
                  <a:pt x="127665" y="0"/>
                </a:moveTo>
                <a:lnTo>
                  <a:pt x="355638" y="0"/>
                </a:lnTo>
                <a:cubicBezTo>
                  <a:pt x="426145" y="0"/>
                  <a:pt x="483303" y="57158"/>
                  <a:pt x="483303" y="127665"/>
                </a:cubicBezTo>
                <a:lnTo>
                  <a:pt x="483303" y="127665"/>
                </a:lnTo>
                <a:cubicBezTo>
                  <a:pt x="483303" y="198172"/>
                  <a:pt x="426145" y="255330"/>
                  <a:pt x="355638" y="255330"/>
                </a:cubicBezTo>
                <a:lnTo>
                  <a:pt x="127665" y="255330"/>
                </a:lnTo>
                <a:cubicBezTo>
                  <a:pt x="57158" y="255330"/>
                  <a:pt x="0" y="198172"/>
                  <a:pt x="0" y="127665"/>
                </a:cubicBezTo>
                <a:lnTo>
                  <a:pt x="0" y="127665"/>
                </a:lnTo>
                <a:cubicBezTo>
                  <a:pt x="0" y="57158"/>
                  <a:pt x="57158" y="0"/>
                  <a:pt x="127665" y="0"/>
                </a:cubicBezTo>
                <a:close/>
              </a:path>
            </a:pathLst>
          </a:custGeom>
          <a:solidFill>
            <a:srgbClr val="1E3A5F"/>
          </a:solidFill>
          <a:ln/>
        </p:spPr>
      </p:sp>
      <p:sp>
        <p:nvSpPr>
          <p:cNvPr id="44" name="Text 42"/>
          <p:cNvSpPr/>
          <p:nvPr/>
        </p:nvSpPr>
        <p:spPr>
          <a:xfrm>
            <a:off x="11016941" y="3501666"/>
            <a:ext cx="547135" cy="255330"/>
          </a:xfrm>
          <a:prstGeom prst="rect">
            <a:avLst/>
          </a:prstGeom>
          <a:noFill/>
          <a:ln/>
        </p:spPr>
        <p:txBody>
          <a:bodyPr wrap="square" lIns="109427" tIns="36476" rIns="109427" bIns="36476" rtlCol="0" anchor="ctr"/>
          <a:lstStyle/>
          <a:p>
            <a:pPr>
              <a:lnSpc>
                <a:spcPct val="120000"/>
              </a:lnSpc>
            </a:pPr>
            <a:r>
              <a:rPr lang="en-US" sz="1005" b="1" dirty="0">
                <a:solidFill>
                  <a:srgbClr val="FFFFFF"/>
                </a:solidFill>
                <a:latin typeface="Quattrocento Sans" pitchFamily="34" charset="0"/>
                <a:ea typeface="Quattrocento Sans" pitchFamily="34" charset="-122"/>
                <a:cs typeface="Quattrocento Sans" pitchFamily="34" charset="-120"/>
              </a:rPr>
              <a:t>Fr &gt; 1</a:t>
            </a:r>
            <a:endParaRPr lang="en-US" sz="1600" dirty="0"/>
          </a:p>
        </p:txBody>
      </p:sp>
      <p:sp>
        <p:nvSpPr>
          <p:cNvPr id="45" name="Shape 43"/>
          <p:cNvSpPr/>
          <p:nvPr/>
        </p:nvSpPr>
        <p:spPr>
          <a:xfrm>
            <a:off x="6595831" y="3857304"/>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1E3A5F"/>
          </a:solidFill>
          <a:ln/>
        </p:spPr>
      </p:sp>
      <p:sp>
        <p:nvSpPr>
          <p:cNvPr id="46" name="Text 44"/>
          <p:cNvSpPr/>
          <p:nvPr/>
        </p:nvSpPr>
        <p:spPr>
          <a:xfrm>
            <a:off x="6786136" y="3829948"/>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Écoulement rapide et agité</a:t>
            </a:r>
            <a:endParaRPr lang="en-US" sz="1600" dirty="0"/>
          </a:p>
        </p:txBody>
      </p:sp>
      <p:sp>
        <p:nvSpPr>
          <p:cNvPr id="47" name="Shape 45"/>
          <p:cNvSpPr/>
          <p:nvPr/>
        </p:nvSpPr>
        <p:spPr>
          <a:xfrm>
            <a:off x="6595831" y="4076159"/>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1E3A5F"/>
          </a:solidFill>
          <a:ln/>
        </p:spPr>
      </p:sp>
      <p:sp>
        <p:nvSpPr>
          <p:cNvPr id="48" name="Text 46"/>
          <p:cNvSpPr/>
          <p:nvPr/>
        </p:nvSpPr>
        <p:spPr>
          <a:xfrm>
            <a:off x="6786136" y="4048802"/>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Contrôlé par l'amont</a:t>
            </a:r>
            <a:endParaRPr lang="en-US" sz="1600" dirty="0"/>
          </a:p>
        </p:txBody>
      </p:sp>
      <p:sp>
        <p:nvSpPr>
          <p:cNvPr id="49" name="Shape 47"/>
          <p:cNvSpPr/>
          <p:nvPr/>
        </p:nvSpPr>
        <p:spPr>
          <a:xfrm>
            <a:off x="6595831" y="4295013"/>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1E3A5F"/>
          </a:solidFill>
          <a:ln/>
        </p:spPr>
      </p:sp>
      <p:sp>
        <p:nvSpPr>
          <p:cNvPr id="50" name="Text 48"/>
          <p:cNvSpPr/>
          <p:nvPr/>
        </p:nvSpPr>
        <p:spPr>
          <a:xfrm>
            <a:off x="6786136" y="4267656"/>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Onde de gravité emportée vers l'aval</a:t>
            </a:r>
            <a:endParaRPr lang="en-US" sz="1600" dirty="0"/>
          </a:p>
        </p:txBody>
      </p:sp>
      <p:sp>
        <p:nvSpPr>
          <p:cNvPr id="51" name="Shape 49"/>
          <p:cNvSpPr/>
          <p:nvPr/>
        </p:nvSpPr>
        <p:spPr>
          <a:xfrm>
            <a:off x="6595831" y="4513867"/>
            <a:ext cx="111707" cy="127665"/>
          </a:xfrm>
          <a:custGeom>
            <a:avLst/>
            <a:gdLst/>
            <a:ahLst/>
            <a:cxnLst/>
            <a:rect l="l" t="t" r="r" b="b"/>
            <a:pathLst>
              <a:path w="111707" h="127665">
                <a:moveTo>
                  <a:pt x="108415" y="17479"/>
                </a:moveTo>
                <a:cubicBezTo>
                  <a:pt x="111981" y="20072"/>
                  <a:pt x="112779" y="25059"/>
                  <a:pt x="110186" y="28625"/>
                </a:cubicBezTo>
                <a:lnTo>
                  <a:pt x="46353" y="116395"/>
                </a:lnTo>
                <a:cubicBezTo>
                  <a:pt x="44982" y="118290"/>
                  <a:pt x="42863" y="119461"/>
                  <a:pt x="40519" y="119661"/>
                </a:cubicBezTo>
                <a:cubicBezTo>
                  <a:pt x="38175" y="119860"/>
                  <a:pt x="35906" y="118988"/>
                  <a:pt x="34260" y="117342"/>
                </a:cubicBezTo>
                <a:lnTo>
                  <a:pt x="2344" y="85426"/>
                </a:lnTo>
                <a:cubicBezTo>
                  <a:pt x="-773" y="82309"/>
                  <a:pt x="-773" y="77247"/>
                  <a:pt x="2344" y="74130"/>
                </a:cubicBezTo>
                <a:cubicBezTo>
                  <a:pt x="5461" y="71014"/>
                  <a:pt x="10522" y="71014"/>
                  <a:pt x="13639" y="74130"/>
                </a:cubicBezTo>
                <a:lnTo>
                  <a:pt x="38948" y="99439"/>
                </a:lnTo>
                <a:lnTo>
                  <a:pt x="97295" y="19225"/>
                </a:lnTo>
                <a:cubicBezTo>
                  <a:pt x="99888" y="15659"/>
                  <a:pt x="104875" y="14861"/>
                  <a:pt x="108440" y="17454"/>
                </a:cubicBezTo>
                <a:close/>
              </a:path>
            </a:pathLst>
          </a:custGeom>
          <a:solidFill>
            <a:srgbClr val="1E3A5F"/>
          </a:solidFill>
          <a:ln/>
        </p:spPr>
      </p:sp>
      <p:sp>
        <p:nvSpPr>
          <p:cNvPr id="52" name="Text 50"/>
          <p:cNvSpPr/>
          <p:nvPr/>
        </p:nvSpPr>
        <p:spPr>
          <a:xfrm>
            <a:off x="6786136" y="4486510"/>
            <a:ext cx="4771529" cy="182378"/>
          </a:xfrm>
          <a:prstGeom prst="rect">
            <a:avLst/>
          </a:prstGeom>
          <a:noFill/>
          <a:ln/>
        </p:spPr>
        <p:txBody>
          <a:bodyPr wrap="square" lIns="0" tIns="0" rIns="0" bIns="0" rtlCol="0" anchor="ctr"/>
          <a:lstStyle/>
          <a:p>
            <a:pPr>
              <a:lnSpc>
                <a:spcPct val="120000"/>
              </a:lnSpc>
            </a:pPr>
            <a:r>
              <a:rPr lang="en-US" sz="1005" dirty="0">
                <a:solidFill>
                  <a:srgbClr val="1A202C">
                    <a:alpha val="80000"/>
                  </a:srgbClr>
                </a:solidFill>
                <a:latin typeface="Quattrocento Sans" pitchFamily="34" charset="0"/>
                <a:ea typeface="Quattrocento Sans" pitchFamily="34" charset="-122"/>
                <a:cs typeface="Quattrocento Sans" pitchFamily="34" charset="-120"/>
              </a:rPr>
              <a:t>h &lt; h</a:t>
            </a:r>
            <a:r>
              <a:rPr lang="en-US" sz="754" dirty="0">
                <a:solidFill>
                  <a:srgbClr val="1A202C">
                    <a:alpha val="80000"/>
                  </a:srgbClr>
                </a:solidFill>
                <a:latin typeface="Quattrocento Sans" pitchFamily="34" charset="0"/>
                <a:ea typeface="Quattrocento Sans" pitchFamily="34" charset="-122"/>
                <a:cs typeface="Quattrocento Sans" pitchFamily="34" charset="-120"/>
              </a:rPr>
              <a:t>c</a:t>
            </a:r>
            <a:r>
              <a:rPr lang="en-US" sz="1005" dirty="0">
                <a:solidFill>
                  <a:srgbClr val="1A202C">
                    <a:alpha val="80000"/>
                  </a:srgbClr>
                </a:solidFill>
                <a:latin typeface="Quattrocento Sans" pitchFamily="34" charset="0"/>
                <a:ea typeface="Quattrocento Sans" pitchFamily="34" charset="-122"/>
                <a:cs typeface="Quattrocento Sans" pitchFamily="34" charset="-120"/>
              </a:rPr>
              <a:t> (profondeur &lt; critique)</a:t>
            </a:r>
            <a:endParaRPr lang="en-US" sz="1600" dirty="0"/>
          </a:p>
        </p:txBody>
      </p:sp>
      <p:sp>
        <p:nvSpPr>
          <p:cNvPr id="53" name="Shape 51"/>
          <p:cNvSpPr/>
          <p:nvPr/>
        </p:nvSpPr>
        <p:spPr>
          <a:xfrm>
            <a:off x="6204857" y="5143073"/>
            <a:ext cx="5617257" cy="1531979"/>
          </a:xfrm>
          <a:custGeom>
            <a:avLst/>
            <a:gdLst/>
            <a:ahLst/>
            <a:cxnLst/>
            <a:rect l="l" t="t" r="r" b="b"/>
            <a:pathLst>
              <a:path w="5617257" h="1531979">
                <a:moveTo>
                  <a:pt x="109429" y="0"/>
                </a:moveTo>
                <a:lnTo>
                  <a:pt x="5507827" y="0"/>
                </a:lnTo>
                <a:cubicBezTo>
                  <a:pt x="5568263" y="0"/>
                  <a:pt x="5617257" y="48993"/>
                  <a:pt x="5617257" y="109429"/>
                </a:cubicBezTo>
                <a:lnTo>
                  <a:pt x="5617257" y="1422550"/>
                </a:lnTo>
                <a:cubicBezTo>
                  <a:pt x="5617257" y="1482986"/>
                  <a:pt x="5568263" y="1531979"/>
                  <a:pt x="5507827" y="1531979"/>
                </a:cubicBezTo>
                <a:lnTo>
                  <a:pt x="109429" y="1531979"/>
                </a:lnTo>
                <a:cubicBezTo>
                  <a:pt x="49034" y="1531979"/>
                  <a:pt x="0" y="1482945"/>
                  <a:pt x="0" y="1422550"/>
                </a:cubicBezTo>
                <a:lnTo>
                  <a:pt x="0" y="109429"/>
                </a:lnTo>
                <a:cubicBezTo>
                  <a:pt x="0" y="49034"/>
                  <a:pt x="49034" y="0"/>
                  <a:pt x="109429" y="0"/>
                </a:cubicBezTo>
                <a:close/>
              </a:path>
            </a:pathLst>
          </a:custGeom>
          <a:gradFill flip="none" rotWithShape="1">
            <a:gsLst>
              <a:gs pos="0">
                <a:srgbClr val="1E3A5F"/>
              </a:gs>
              <a:gs pos="100000">
                <a:srgbClr val="4A90A4"/>
              </a:gs>
            </a:gsLst>
            <a:lin ang="2700000" scaled="1"/>
          </a:gradFill>
          <a:ln/>
        </p:spPr>
      </p:sp>
      <p:sp>
        <p:nvSpPr>
          <p:cNvPr id="54" name="Shape 52"/>
          <p:cNvSpPr/>
          <p:nvPr/>
        </p:nvSpPr>
        <p:spPr>
          <a:xfrm>
            <a:off x="6410033" y="5371046"/>
            <a:ext cx="164141" cy="164141"/>
          </a:xfrm>
          <a:custGeom>
            <a:avLst/>
            <a:gdLst/>
            <a:ahLst/>
            <a:cxnLst/>
            <a:rect l="l" t="t" r="r" b="b"/>
            <a:pathLst>
              <a:path w="164141" h="164141">
                <a:moveTo>
                  <a:pt x="82070" y="0"/>
                </a:moveTo>
                <a:cubicBezTo>
                  <a:pt x="86783" y="0"/>
                  <a:pt x="91111" y="2597"/>
                  <a:pt x="93355" y="6732"/>
                </a:cubicBezTo>
                <a:lnTo>
                  <a:pt x="162602" y="134967"/>
                </a:lnTo>
                <a:cubicBezTo>
                  <a:pt x="164750" y="138942"/>
                  <a:pt x="164654" y="143751"/>
                  <a:pt x="162345" y="147630"/>
                </a:cubicBezTo>
                <a:cubicBezTo>
                  <a:pt x="160037" y="151509"/>
                  <a:pt x="155837" y="153882"/>
                  <a:pt x="151317" y="153882"/>
                </a:cubicBezTo>
                <a:lnTo>
                  <a:pt x="12823" y="153882"/>
                </a:lnTo>
                <a:cubicBezTo>
                  <a:pt x="8303" y="153882"/>
                  <a:pt x="4136" y="151509"/>
                  <a:pt x="1795" y="147630"/>
                </a:cubicBezTo>
                <a:cubicBezTo>
                  <a:pt x="-545" y="143751"/>
                  <a:pt x="-609" y="138942"/>
                  <a:pt x="1539" y="134967"/>
                </a:cubicBezTo>
                <a:lnTo>
                  <a:pt x="70786" y="6732"/>
                </a:lnTo>
                <a:cubicBezTo>
                  <a:pt x="73030" y="2597"/>
                  <a:pt x="77358" y="0"/>
                  <a:pt x="82070" y="0"/>
                </a:cubicBezTo>
                <a:close/>
                <a:moveTo>
                  <a:pt x="82070" y="53859"/>
                </a:moveTo>
                <a:cubicBezTo>
                  <a:pt x="77806" y="53859"/>
                  <a:pt x="74376" y="57289"/>
                  <a:pt x="74376" y="61553"/>
                </a:cubicBezTo>
                <a:lnTo>
                  <a:pt x="74376" y="97458"/>
                </a:lnTo>
                <a:cubicBezTo>
                  <a:pt x="74376" y="101722"/>
                  <a:pt x="77806" y="105153"/>
                  <a:pt x="82070" y="105153"/>
                </a:cubicBezTo>
                <a:cubicBezTo>
                  <a:pt x="86334" y="105153"/>
                  <a:pt x="89764" y="101722"/>
                  <a:pt x="89764" y="97458"/>
                </a:cubicBezTo>
                <a:lnTo>
                  <a:pt x="89764" y="61553"/>
                </a:lnTo>
                <a:cubicBezTo>
                  <a:pt x="89764" y="57289"/>
                  <a:pt x="86334" y="53859"/>
                  <a:pt x="82070" y="53859"/>
                </a:cubicBezTo>
                <a:close/>
                <a:moveTo>
                  <a:pt x="90630" y="123105"/>
                </a:moveTo>
                <a:cubicBezTo>
                  <a:pt x="90825" y="119928"/>
                  <a:pt x="89240" y="116905"/>
                  <a:pt x="86517" y="115258"/>
                </a:cubicBezTo>
                <a:cubicBezTo>
                  <a:pt x="83793" y="113610"/>
                  <a:pt x="80380" y="113610"/>
                  <a:pt x="77656" y="115258"/>
                </a:cubicBezTo>
                <a:cubicBezTo>
                  <a:pt x="74932" y="116905"/>
                  <a:pt x="73348" y="119928"/>
                  <a:pt x="73543" y="123105"/>
                </a:cubicBezTo>
                <a:cubicBezTo>
                  <a:pt x="73348" y="126283"/>
                  <a:pt x="74932" y="129306"/>
                  <a:pt x="77656" y="130953"/>
                </a:cubicBezTo>
                <a:cubicBezTo>
                  <a:pt x="80380" y="132601"/>
                  <a:pt x="83793" y="132601"/>
                  <a:pt x="86517" y="130953"/>
                </a:cubicBezTo>
                <a:cubicBezTo>
                  <a:pt x="89240" y="129306"/>
                  <a:pt x="90825" y="126283"/>
                  <a:pt x="90630" y="123105"/>
                </a:cubicBezTo>
                <a:close/>
              </a:path>
            </a:pathLst>
          </a:custGeom>
          <a:solidFill>
            <a:srgbClr val="FFFFFF"/>
          </a:solidFill>
          <a:ln/>
        </p:spPr>
      </p:sp>
      <p:sp>
        <p:nvSpPr>
          <p:cNvPr id="55" name="Text 53"/>
          <p:cNvSpPr/>
          <p:nvPr/>
        </p:nvSpPr>
        <p:spPr>
          <a:xfrm>
            <a:off x="6596971" y="5325451"/>
            <a:ext cx="5124835" cy="255330"/>
          </a:xfrm>
          <a:prstGeom prst="rect">
            <a:avLst/>
          </a:prstGeom>
          <a:noFill/>
          <a:ln/>
        </p:spPr>
        <p:txBody>
          <a:bodyPr wrap="square" lIns="0" tIns="0" rIns="0" bIns="0" rtlCol="0" anchor="ctr"/>
          <a:lstStyle/>
          <a:p>
            <a:pPr>
              <a:lnSpc>
                <a:spcPct val="130000"/>
              </a:lnSpc>
            </a:pPr>
            <a:r>
              <a:rPr lang="en-US" sz="1292" b="1" dirty="0">
                <a:solidFill>
                  <a:srgbClr val="FFFFFF"/>
                </a:solidFill>
                <a:latin typeface="Liter" pitchFamily="34" charset="0"/>
                <a:ea typeface="Liter" pitchFamily="34" charset="-122"/>
                <a:cs typeface="Liter" pitchFamily="34" charset="-120"/>
              </a:rPr>
              <a:t>Conséquences pratiques</a:t>
            </a:r>
            <a:endParaRPr lang="en-US" sz="1600" dirty="0"/>
          </a:p>
        </p:txBody>
      </p:sp>
      <p:sp>
        <p:nvSpPr>
          <p:cNvPr id="56" name="Text 54"/>
          <p:cNvSpPr/>
          <p:nvPr/>
        </p:nvSpPr>
        <p:spPr>
          <a:xfrm>
            <a:off x="6387236" y="5690208"/>
            <a:ext cx="5316332" cy="364757"/>
          </a:xfrm>
          <a:prstGeom prst="rect">
            <a:avLst/>
          </a:prstGeom>
          <a:noFill/>
          <a:ln/>
        </p:spPr>
        <p:txBody>
          <a:bodyPr wrap="square" lIns="0" tIns="0" rIns="0" bIns="0" rtlCol="0" anchor="ctr"/>
          <a:lstStyle/>
          <a:p>
            <a:pPr>
              <a:lnSpc>
                <a:spcPct val="120000"/>
              </a:lnSpc>
            </a:pPr>
            <a:r>
              <a:rPr lang="en-US" sz="1005" b="1" dirty="0">
                <a:solidFill>
                  <a:srgbClr val="FFFFFF"/>
                </a:solidFill>
                <a:latin typeface="Quattrocento Sans" pitchFamily="34" charset="0"/>
                <a:ea typeface="Quattrocento Sans" pitchFamily="34" charset="-122"/>
                <a:cs typeface="Quattrocento Sans" pitchFamily="34" charset="-120"/>
              </a:rPr>
              <a:t>Conception des ouvrages :</a:t>
            </a:r>
            <a:r>
              <a:rPr lang="en-US" sz="1005" dirty="0">
                <a:solidFill>
                  <a:srgbClr val="FFFFFF"/>
                </a:solidFill>
                <a:latin typeface="Quattrocento Sans" pitchFamily="34" charset="0"/>
                <a:ea typeface="Quattrocento Sans" pitchFamily="34" charset="-122"/>
                <a:cs typeface="Quattrocento Sans" pitchFamily="34" charset="-120"/>
              </a:rPr>
              <a:t> Le régime d'écoulement détermine le comportement hydraulique et influence le dimensionnement des structures (seuils, déversoirs, seuils de franchissement).</a:t>
            </a:r>
            <a:endParaRPr lang="en-US" sz="1600" dirty="0"/>
          </a:p>
        </p:txBody>
      </p:sp>
      <p:sp>
        <p:nvSpPr>
          <p:cNvPr id="57" name="Text 55"/>
          <p:cNvSpPr/>
          <p:nvPr/>
        </p:nvSpPr>
        <p:spPr>
          <a:xfrm>
            <a:off x="6387236" y="6127916"/>
            <a:ext cx="5316332" cy="364757"/>
          </a:xfrm>
          <a:prstGeom prst="rect">
            <a:avLst/>
          </a:prstGeom>
          <a:noFill/>
          <a:ln/>
        </p:spPr>
        <p:txBody>
          <a:bodyPr wrap="square" lIns="0" tIns="0" rIns="0" bIns="0" rtlCol="0" anchor="ctr"/>
          <a:lstStyle/>
          <a:p>
            <a:pPr>
              <a:lnSpc>
                <a:spcPct val="120000"/>
              </a:lnSpc>
            </a:pPr>
            <a:r>
              <a:rPr lang="en-US" sz="1005" b="1" dirty="0">
                <a:solidFill>
                  <a:srgbClr val="FFFFFF"/>
                </a:solidFill>
                <a:latin typeface="Quattrocento Sans" pitchFamily="34" charset="0"/>
                <a:ea typeface="Quattrocento Sans" pitchFamily="34" charset="-122"/>
                <a:cs typeface="Quattrocento Sans" pitchFamily="34" charset="-120"/>
              </a:rPr>
              <a:t>Propagation des ondes :</a:t>
            </a:r>
            <a:r>
              <a:rPr lang="en-US" sz="1005" dirty="0">
                <a:solidFill>
                  <a:srgbClr val="FFFFFF"/>
                </a:solidFill>
                <a:latin typeface="Quattrocento Sans" pitchFamily="34" charset="0"/>
                <a:ea typeface="Quattrocento Sans" pitchFamily="34" charset="-122"/>
                <a:cs typeface="Quattrocento Sans" pitchFamily="34" charset="-120"/>
              </a:rPr>
              <a:t> En régime fluvial, une perturbation remonte ; en régime torrentiel, elle est emportée vers l'aval.</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AFB"/>
        </a:solidFill>
        <a:effectLst/>
      </p:bgPr>
    </p:bg>
    <p:spTree>
      <p:nvGrpSpPr>
        <p:cNvPr id="1" name=""/>
        <p:cNvGrpSpPr/>
        <p:nvPr/>
      </p:nvGrpSpPr>
      <p:grpSpPr>
        <a:xfrm>
          <a:off x="0" y="0"/>
          <a:ext cx="0" cy="0"/>
          <a:chOff x="0" y="0"/>
          <a:chExt cx="0" cy="0"/>
        </a:xfrm>
      </p:grpSpPr>
      <p:sp>
        <p:nvSpPr>
          <p:cNvPr id="2" name="Shape 0"/>
          <p:cNvSpPr/>
          <p:nvPr/>
        </p:nvSpPr>
        <p:spPr>
          <a:xfrm>
            <a:off x="333799" y="417248"/>
            <a:ext cx="333799" cy="33380"/>
          </a:xfrm>
          <a:custGeom>
            <a:avLst/>
            <a:gdLst/>
            <a:ahLst/>
            <a:cxnLst/>
            <a:rect l="l" t="t" r="r" b="b"/>
            <a:pathLst>
              <a:path w="333799" h="33380">
                <a:moveTo>
                  <a:pt x="0" y="0"/>
                </a:moveTo>
                <a:lnTo>
                  <a:pt x="333799" y="0"/>
                </a:lnTo>
                <a:lnTo>
                  <a:pt x="333799" y="33380"/>
                </a:lnTo>
                <a:lnTo>
                  <a:pt x="0" y="33380"/>
                </a:lnTo>
                <a:lnTo>
                  <a:pt x="0" y="0"/>
                </a:lnTo>
                <a:close/>
              </a:path>
            </a:pathLst>
          </a:custGeom>
          <a:solidFill>
            <a:srgbClr val="2E7D32"/>
          </a:solidFill>
          <a:ln/>
        </p:spPr>
      </p:sp>
      <p:sp>
        <p:nvSpPr>
          <p:cNvPr id="3" name="Text 1"/>
          <p:cNvSpPr/>
          <p:nvPr/>
        </p:nvSpPr>
        <p:spPr>
          <a:xfrm>
            <a:off x="767737" y="333799"/>
            <a:ext cx="2061207" cy="200279"/>
          </a:xfrm>
          <a:prstGeom prst="rect">
            <a:avLst/>
          </a:prstGeom>
          <a:noFill/>
          <a:ln/>
        </p:spPr>
        <p:txBody>
          <a:bodyPr wrap="square" lIns="0" tIns="0" rIns="0" bIns="0" rtlCol="0" anchor="ctr"/>
          <a:lstStyle/>
          <a:p>
            <a:pPr>
              <a:lnSpc>
                <a:spcPct val="130000"/>
              </a:lnSpc>
            </a:pPr>
            <a:r>
              <a:rPr lang="en-US" sz="1051" b="1" kern="0" spc="53" dirty="0">
                <a:solidFill>
                  <a:srgbClr val="4A90A4"/>
                </a:solidFill>
                <a:latin typeface="Quattrocento Sans" pitchFamily="34" charset="0"/>
                <a:ea typeface="Quattrocento Sans" pitchFamily="34" charset="-122"/>
                <a:cs typeface="Quattrocento Sans" pitchFamily="34" charset="-120"/>
              </a:rPr>
              <a:t>Phénomènes Hydrauliques</a:t>
            </a:r>
            <a:endParaRPr lang="en-US" sz="1600" dirty="0"/>
          </a:p>
        </p:txBody>
      </p:sp>
      <p:sp>
        <p:nvSpPr>
          <p:cNvPr id="4" name="Text 2"/>
          <p:cNvSpPr/>
          <p:nvPr/>
        </p:nvSpPr>
        <p:spPr>
          <a:xfrm>
            <a:off x="333799" y="634218"/>
            <a:ext cx="11674612" cy="333799"/>
          </a:xfrm>
          <a:prstGeom prst="rect">
            <a:avLst/>
          </a:prstGeom>
          <a:noFill/>
          <a:ln/>
        </p:spPr>
        <p:txBody>
          <a:bodyPr wrap="square" lIns="0" tIns="0" rIns="0" bIns="0" rtlCol="0" anchor="ctr"/>
          <a:lstStyle/>
          <a:p>
            <a:pPr>
              <a:lnSpc>
                <a:spcPct val="90000"/>
              </a:lnSpc>
            </a:pPr>
            <a:r>
              <a:rPr lang="en-US" sz="2366" b="1" dirty="0">
                <a:solidFill>
                  <a:srgbClr val="1E3A5F"/>
                </a:solidFill>
                <a:latin typeface="Liter" pitchFamily="34" charset="0"/>
                <a:ea typeface="Liter" pitchFamily="34" charset="-122"/>
                <a:cs typeface="Liter" pitchFamily="34" charset="-120"/>
              </a:rPr>
              <a:t>Courbes de remous et ressaut hydraulique</a:t>
            </a:r>
            <a:endParaRPr lang="en-US" sz="1600" dirty="0"/>
          </a:p>
        </p:txBody>
      </p:sp>
      <p:sp>
        <p:nvSpPr>
          <p:cNvPr id="5" name="Shape 3"/>
          <p:cNvSpPr/>
          <p:nvPr/>
        </p:nvSpPr>
        <p:spPr>
          <a:xfrm>
            <a:off x="333799" y="1101536"/>
            <a:ext cx="6851220" cy="2603630"/>
          </a:xfrm>
          <a:custGeom>
            <a:avLst/>
            <a:gdLst/>
            <a:ahLst/>
            <a:cxnLst/>
            <a:rect l="l" t="t" r="r" b="b"/>
            <a:pathLst>
              <a:path w="6851220" h="2603630">
                <a:moveTo>
                  <a:pt x="100136" y="0"/>
                </a:moveTo>
                <a:lnTo>
                  <a:pt x="6751084" y="0"/>
                </a:lnTo>
                <a:cubicBezTo>
                  <a:pt x="6806387" y="0"/>
                  <a:pt x="6851220" y="44832"/>
                  <a:pt x="6851220" y="100136"/>
                </a:cubicBezTo>
                <a:lnTo>
                  <a:pt x="6851220" y="2503495"/>
                </a:lnTo>
                <a:cubicBezTo>
                  <a:pt x="6851220" y="2558798"/>
                  <a:pt x="6806387" y="2603630"/>
                  <a:pt x="6751084" y="2603630"/>
                </a:cubicBezTo>
                <a:lnTo>
                  <a:pt x="100136" y="2603630"/>
                </a:lnTo>
                <a:cubicBezTo>
                  <a:pt x="44832" y="2603630"/>
                  <a:pt x="0" y="2558798"/>
                  <a:pt x="0" y="2503495"/>
                </a:cubicBezTo>
                <a:lnTo>
                  <a:pt x="0" y="100136"/>
                </a:lnTo>
                <a:cubicBezTo>
                  <a:pt x="0" y="44832"/>
                  <a:pt x="44832" y="0"/>
                  <a:pt x="100136" y="0"/>
                </a:cubicBezTo>
                <a:close/>
              </a:path>
            </a:pathLst>
          </a:custGeom>
          <a:solidFill>
            <a:srgbClr val="FFFFFF"/>
          </a:solidFill>
          <a:ln/>
          <a:effectLst>
            <a:outerShdw blurRad="125175" dist="83450" dir="5400000" algn="bl" rotWithShape="0">
              <a:srgbClr val="000000">
                <a:alpha val="10196"/>
              </a:srgbClr>
            </a:outerShdw>
          </a:effectLst>
        </p:spPr>
      </p:sp>
      <p:sp>
        <p:nvSpPr>
          <p:cNvPr id="6" name="Shape 4"/>
          <p:cNvSpPr/>
          <p:nvPr/>
        </p:nvSpPr>
        <p:spPr>
          <a:xfrm>
            <a:off x="521561" y="1301815"/>
            <a:ext cx="166899" cy="166899"/>
          </a:xfrm>
          <a:custGeom>
            <a:avLst/>
            <a:gdLst/>
            <a:ahLst/>
            <a:cxnLst/>
            <a:rect l="l" t="t" r="r" b="b"/>
            <a:pathLst>
              <a:path w="166899" h="166899">
                <a:moveTo>
                  <a:pt x="10431" y="10431"/>
                </a:moveTo>
                <a:cubicBezTo>
                  <a:pt x="16201" y="10431"/>
                  <a:pt x="20862" y="15093"/>
                  <a:pt x="20862" y="20862"/>
                </a:cubicBezTo>
                <a:lnTo>
                  <a:pt x="20862" y="130390"/>
                </a:lnTo>
                <a:cubicBezTo>
                  <a:pt x="20862" y="133259"/>
                  <a:pt x="23209" y="135606"/>
                  <a:pt x="26078" y="135606"/>
                </a:cubicBezTo>
                <a:lnTo>
                  <a:pt x="156468" y="135606"/>
                </a:lnTo>
                <a:cubicBezTo>
                  <a:pt x="162238" y="135606"/>
                  <a:pt x="166899" y="140267"/>
                  <a:pt x="166899" y="146037"/>
                </a:cubicBezTo>
                <a:cubicBezTo>
                  <a:pt x="166899" y="151807"/>
                  <a:pt x="162238" y="156468"/>
                  <a:pt x="156468" y="156468"/>
                </a:cubicBezTo>
                <a:lnTo>
                  <a:pt x="26078" y="156468"/>
                </a:lnTo>
                <a:cubicBezTo>
                  <a:pt x="11670" y="156468"/>
                  <a:pt x="0" y="144798"/>
                  <a:pt x="0" y="130390"/>
                </a:cubicBezTo>
                <a:lnTo>
                  <a:pt x="0" y="20862"/>
                </a:lnTo>
                <a:cubicBezTo>
                  <a:pt x="0" y="15093"/>
                  <a:pt x="4661" y="10431"/>
                  <a:pt x="10431" y="10431"/>
                </a:cubicBezTo>
                <a:close/>
                <a:moveTo>
                  <a:pt x="78234" y="31294"/>
                </a:moveTo>
                <a:cubicBezTo>
                  <a:pt x="80418" y="31294"/>
                  <a:pt x="82504" y="32206"/>
                  <a:pt x="84004" y="33836"/>
                </a:cubicBezTo>
                <a:lnTo>
                  <a:pt x="107181" y="59099"/>
                </a:lnTo>
                <a:lnTo>
                  <a:pt x="122241" y="44007"/>
                </a:lnTo>
                <a:cubicBezTo>
                  <a:pt x="125305" y="40943"/>
                  <a:pt x="130260" y="40943"/>
                  <a:pt x="133291" y="44007"/>
                </a:cubicBezTo>
                <a:lnTo>
                  <a:pt x="154154" y="64869"/>
                </a:lnTo>
                <a:cubicBezTo>
                  <a:pt x="155621" y="66336"/>
                  <a:pt x="156436" y="68324"/>
                  <a:pt x="156436" y="70411"/>
                </a:cubicBezTo>
                <a:lnTo>
                  <a:pt x="156436" y="106920"/>
                </a:lnTo>
                <a:cubicBezTo>
                  <a:pt x="156436" y="111255"/>
                  <a:pt x="152948" y="114743"/>
                  <a:pt x="148612" y="114743"/>
                </a:cubicBezTo>
                <a:lnTo>
                  <a:pt x="49516" y="114743"/>
                </a:lnTo>
                <a:cubicBezTo>
                  <a:pt x="45180" y="114743"/>
                  <a:pt x="41692" y="111255"/>
                  <a:pt x="41692" y="106920"/>
                </a:cubicBezTo>
                <a:lnTo>
                  <a:pt x="41692" y="70411"/>
                </a:lnTo>
                <a:cubicBezTo>
                  <a:pt x="41692" y="68455"/>
                  <a:pt x="42442" y="66564"/>
                  <a:pt x="43746" y="65130"/>
                </a:cubicBezTo>
                <a:lnTo>
                  <a:pt x="72432" y="33836"/>
                </a:lnTo>
                <a:cubicBezTo>
                  <a:pt x="73899" y="32206"/>
                  <a:pt x="76017" y="31294"/>
                  <a:pt x="78201" y="31294"/>
                </a:cubicBezTo>
                <a:close/>
              </a:path>
            </a:pathLst>
          </a:custGeom>
          <a:solidFill>
            <a:srgbClr val="4A90A4"/>
          </a:solidFill>
          <a:ln/>
        </p:spPr>
      </p:sp>
      <p:sp>
        <p:nvSpPr>
          <p:cNvPr id="7" name="Text 5"/>
          <p:cNvSpPr/>
          <p:nvPr/>
        </p:nvSpPr>
        <p:spPr>
          <a:xfrm>
            <a:off x="709322" y="1268435"/>
            <a:ext cx="6392246" cy="233659"/>
          </a:xfrm>
          <a:prstGeom prst="rect">
            <a:avLst/>
          </a:prstGeom>
          <a:noFill/>
          <a:ln/>
        </p:spPr>
        <p:txBody>
          <a:bodyPr wrap="square" lIns="0" tIns="0" rIns="0" bIns="0" rtlCol="0" anchor="ctr"/>
          <a:lstStyle/>
          <a:p>
            <a:pPr>
              <a:lnSpc>
                <a:spcPct val="120000"/>
              </a:lnSpc>
            </a:pPr>
            <a:r>
              <a:rPr lang="en-US" sz="1314" b="1" dirty="0">
                <a:solidFill>
                  <a:srgbClr val="1E3A5F"/>
                </a:solidFill>
                <a:latin typeface="Liter" pitchFamily="34" charset="0"/>
                <a:ea typeface="Liter" pitchFamily="34" charset="-122"/>
                <a:cs typeface="Liter" pitchFamily="34" charset="-120"/>
              </a:rPr>
              <a:t>Équation des courbes de remous</a:t>
            </a:r>
            <a:endParaRPr lang="en-US" sz="1600" dirty="0"/>
          </a:p>
        </p:txBody>
      </p:sp>
      <p:sp>
        <p:nvSpPr>
          <p:cNvPr id="8" name="Shape 6"/>
          <p:cNvSpPr/>
          <p:nvPr/>
        </p:nvSpPr>
        <p:spPr>
          <a:xfrm>
            <a:off x="500698" y="1635614"/>
            <a:ext cx="6517421" cy="600838"/>
          </a:xfrm>
          <a:custGeom>
            <a:avLst/>
            <a:gdLst/>
            <a:ahLst/>
            <a:cxnLst/>
            <a:rect l="l" t="t" r="r" b="b"/>
            <a:pathLst>
              <a:path w="6517421" h="600838">
                <a:moveTo>
                  <a:pt x="66759" y="0"/>
                </a:moveTo>
                <a:lnTo>
                  <a:pt x="6450662" y="0"/>
                </a:lnTo>
                <a:cubicBezTo>
                  <a:pt x="6487532" y="0"/>
                  <a:pt x="6517421" y="29889"/>
                  <a:pt x="6517421" y="66759"/>
                </a:cubicBezTo>
                <a:lnTo>
                  <a:pt x="6517421" y="534079"/>
                </a:lnTo>
                <a:cubicBezTo>
                  <a:pt x="6517421" y="570949"/>
                  <a:pt x="6487532" y="600838"/>
                  <a:pt x="6450662" y="600838"/>
                </a:cubicBezTo>
                <a:lnTo>
                  <a:pt x="66759" y="600838"/>
                </a:lnTo>
                <a:cubicBezTo>
                  <a:pt x="29914" y="600838"/>
                  <a:pt x="0" y="570924"/>
                  <a:pt x="0" y="534079"/>
                </a:cubicBezTo>
                <a:lnTo>
                  <a:pt x="0" y="66759"/>
                </a:lnTo>
                <a:cubicBezTo>
                  <a:pt x="0" y="29914"/>
                  <a:pt x="29914" y="0"/>
                  <a:pt x="66759" y="0"/>
                </a:cubicBezTo>
                <a:close/>
              </a:path>
            </a:pathLst>
          </a:custGeom>
          <a:solidFill>
            <a:srgbClr val="1E3A5F">
              <a:alpha val="5098"/>
            </a:srgbClr>
          </a:solidFill>
          <a:ln/>
        </p:spPr>
      </p:sp>
      <p:sp>
        <p:nvSpPr>
          <p:cNvPr id="9" name="Text 7"/>
          <p:cNvSpPr/>
          <p:nvPr/>
        </p:nvSpPr>
        <p:spPr>
          <a:xfrm>
            <a:off x="584148" y="1769133"/>
            <a:ext cx="6350522" cy="267039"/>
          </a:xfrm>
          <a:prstGeom prst="rect">
            <a:avLst/>
          </a:prstGeom>
          <a:noFill/>
          <a:ln/>
        </p:spPr>
        <p:txBody>
          <a:bodyPr wrap="square" lIns="0" tIns="0" rIns="0" bIns="0" rtlCol="0" anchor="ctr"/>
          <a:lstStyle/>
          <a:p>
            <a:pPr algn="ctr">
              <a:lnSpc>
                <a:spcPct val="110000"/>
              </a:lnSpc>
            </a:pPr>
            <a:r>
              <a:rPr lang="en-US" sz="1577" b="1" dirty="0">
                <a:solidFill>
                  <a:srgbClr val="1E3A5F"/>
                </a:solidFill>
                <a:latin typeface="Quattrocento Sans" pitchFamily="34" charset="0"/>
                <a:ea typeface="Quattrocento Sans" pitchFamily="34" charset="-122"/>
                <a:cs typeface="Quattrocento Sans" pitchFamily="34" charset="-120"/>
              </a:rPr>
              <a:t>dy/ds = (S</a:t>
            </a:r>
            <a:r>
              <a:rPr lang="en-US" sz="1183" b="1" dirty="0">
                <a:solidFill>
                  <a:srgbClr val="1E3A5F"/>
                </a:solidFill>
                <a:latin typeface="Quattrocento Sans" pitchFamily="34" charset="0"/>
                <a:ea typeface="Quattrocento Sans" pitchFamily="34" charset="-122"/>
                <a:cs typeface="Quattrocento Sans" pitchFamily="34" charset="-120"/>
              </a:rPr>
              <a:t>0</a:t>
            </a:r>
            <a:r>
              <a:rPr lang="en-US" sz="1577" b="1" dirty="0">
                <a:solidFill>
                  <a:srgbClr val="1E3A5F"/>
                </a:solidFill>
                <a:latin typeface="Quattrocento Sans" pitchFamily="34" charset="0"/>
                <a:ea typeface="Quattrocento Sans" pitchFamily="34" charset="-122"/>
                <a:cs typeface="Quattrocento Sans" pitchFamily="34" charset="-120"/>
              </a:rPr>
              <a:t> - S</a:t>
            </a:r>
            <a:r>
              <a:rPr lang="en-US" sz="1183" b="1" dirty="0">
                <a:solidFill>
                  <a:srgbClr val="1E3A5F"/>
                </a:solidFill>
                <a:latin typeface="Quattrocento Sans" pitchFamily="34" charset="0"/>
                <a:ea typeface="Quattrocento Sans" pitchFamily="34" charset="-122"/>
                <a:cs typeface="Quattrocento Sans" pitchFamily="34" charset="-120"/>
              </a:rPr>
              <a:t>f</a:t>
            </a:r>
            <a:r>
              <a:rPr lang="en-US" sz="1577" b="1" dirty="0">
                <a:solidFill>
                  <a:srgbClr val="1E3A5F"/>
                </a:solidFill>
                <a:latin typeface="Quattrocento Sans" pitchFamily="34" charset="0"/>
                <a:ea typeface="Quattrocento Sans" pitchFamily="34" charset="-122"/>
                <a:cs typeface="Quattrocento Sans" pitchFamily="34" charset="-120"/>
              </a:rPr>
              <a:t>) / (1 - Fr²)</a:t>
            </a:r>
            <a:endParaRPr lang="en-US" sz="1600" dirty="0"/>
          </a:p>
        </p:txBody>
      </p:sp>
      <p:sp>
        <p:nvSpPr>
          <p:cNvPr id="10" name="Shape 8"/>
          <p:cNvSpPr/>
          <p:nvPr/>
        </p:nvSpPr>
        <p:spPr>
          <a:xfrm>
            <a:off x="500698" y="2369971"/>
            <a:ext cx="3204468" cy="300419"/>
          </a:xfrm>
          <a:custGeom>
            <a:avLst/>
            <a:gdLst/>
            <a:ahLst/>
            <a:cxnLst/>
            <a:rect l="l" t="t" r="r" b="b"/>
            <a:pathLst>
              <a:path w="3204468" h="300419">
                <a:moveTo>
                  <a:pt x="33380" y="0"/>
                </a:moveTo>
                <a:lnTo>
                  <a:pt x="3171089" y="0"/>
                </a:lnTo>
                <a:cubicBezTo>
                  <a:pt x="3189524" y="0"/>
                  <a:pt x="3204468" y="14945"/>
                  <a:pt x="3204468" y="33380"/>
                </a:cubicBezTo>
                <a:lnTo>
                  <a:pt x="3204468" y="267039"/>
                </a:lnTo>
                <a:cubicBezTo>
                  <a:pt x="3204468" y="285474"/>
                  <a:pt x="3189524" y="300419"/>
                  <a:pt x="3171089" y="300419"/>
                </a:cubicBezTo>
                <a:lnTo>
                  <a:pt x="33380" y="300419"/>
                </a:lnTo>
                <a:cubicBezTo>
                  <a:pt x="14957" y="300419"/>
                  <a:pt x="0" y="285462"/>
                  <a:pt x="0" y="267039"/>
                </a:cubicBezTo>
                <a:lnTo>
                  <a:pt x="0" y="33380"/>
                </a:lnTo>
                <a:cubicBezTo>
                  <a:pt x="0" y="14957"/>
                  <a:pt x="14957" y="0"/>
                  <a:pt x="33380" y="0"/>
                </a:cubicBezTo>
                <a:close/>
              </a:path>
            </a:pathLst>
          </a:custGeom>
          <a:solidFill>
            <a:srgbClr val="4A90A4">
              <a:alpha val="5098"/>
            </a:srgbClr>
          </a:solidFill>
          <a:ln/>
        </p:spPr>
      </p:sp>
      <p:sp>
        <p:nvSpPr>
          <p:cNvPr id="11" name="Text 9"/>
          <p:cNvSpPr/>
          <p:nvPr/>
        </p:nvSpPr>
        <p:spPr>
          <a:xfrm>
            <a:off x="567458" y="2436731"/>
            <a:ext cx="3129363" cy="166899"/>
          </a:xfrm>
          <a:prstGeom prst="rect">
            <a:avLst/>
          </a:prstGeom>
          <a:noFill/>
          <a:ln/>
        </p:spPr>
        <p:txBody>
          <a:bodyPr wrap="square" lIns="0" tIns="0" rIns="0" bIns="0" rtlCol="0" anchor="ctr"/>
          <a:lstStyle/>
          <a:p>
            <a:pPr>
              <a:lnSpc>
                <a:spcPct val="120000"/>
              </a:lnSpc>
            </a:pPr>
            <a:r>
              <a:rPr lang="en-US" sz="920" b="1" dirty="0">
                <a:solidFill>
                  <a:srgbClr val="1A202C"/>
                </a:solidFill>
                <a:latin typeface="Quattrocento Sans" pitchFamily="34" charset="0"/>
                <a:ea typeface="Quattrocento Sans" pitchFamily="34" charset="-122"/>
                <a:cs typeface="Quattrocento Sans" pitchFamily="34" charset="-120"/>
              </a:rPr>
              <a:t>dy/ds</a:t>
            </a:r>
            <a:r>
              <a:rPr lang="en-US" sz="920" dirty="0">
                <a:solidFill>
                  <a:srgbClr val="1A202C"/>
                </a:solidFill>
                <a:latin typeface="Quattrocento Sans" pitchFamily="34" charset="0"/>
                <a:ea typeface="Quattrocento Sans" pitchFamily="34" charset="-122"/>
                <a:cs typeface="Quattrocento Sans" pitchFamily="34" charset="-120"/>
              </a:rPr>
              <a:t> = pente de la ligne d'eau</a:t>
            </a:r>
            <a:endParaRPr lang="en-US" sz="1600" dirty="0"/>
          </a:p>
        </p:txBody>
      </p:sp>
      <p:sp>
        <p:nvSpPr>
          <p:cNvPr id="12" name="Shape 10"/>
          <p:cNvSpPr/>
          <p:nvPr/>
        </p:nvSpPr>
        <p:spPr>
          <a:xfrm>
            <a:off x="3808566" y="2369971"/>
            <a:ext cx="3204468" cy="300419"/>
          </a:xfrm>
          <a:custGeom>
            <a:avLst/>
            <a:gdLst/>
            <a:ahLst/>
            <a:cxnLst/>
            <a:rect l="l" t="t" r="r" b="b"/>
            <a:pathLst>
              <a:path w="3204468" h="300419">
                <a:moveTo>
                  <a:pt x="33380" y="0"/>
                </a:moveTo>
                <a:lnTo>
                  <a:pt x="3171089" y="0"/>
                </a:lnTo>
                <a:cubicBezTo>
                  <a:pt x="3189524" y="0"/>
                  <a:pt x="3204468" y="14945"/>
                  <a:pt x="3204468" y="33380"/>
                </a:cubicBezTo>
                <a:lnTo>
                  <a:pt x="3204468" y="267039"/>
                </a:lnTo>
                <a:cubicBezTo>
                  <a:pt x="3204468" y="285474"/>
                  <a:pt x="3189524" y="300419"/>
                  <a:pt x="3171089" y="300419"/>
                </a:cubicBezTo>
                <a:lnTo>
                  <a:pt x="33380" y="300419"/>
                </a:lnTo>
                <a:cubicBezTo>
                  <a:pt x="14957" y="300419"/>
                  <a:pt x="0" y="285462"/>
                  <a:pt x="0" y="267039"/>
                </a:cubicBezTo>
                <a:lnTo>
                  <a:pt x="0" y="33380"/>
                </a:lnTo>
                <a:cubicBezTo>
                  <a:pt x="0" y="14957"/>
                  <a:pt x="14957" y="0"/>
                  <a:pt x="33380" y="0"/>
                </a:cubicBezTo>
                <a:close/>
              </a:path>
            </a:pathLst>
          </a:custGeom>
          <a:solidFill>
            <a:srgbClr val="4A90A4">
              <a:alpha val="5098"/>
            </a:srgbClr>
          </a:solidFill>
          <a:ln/>
        </p:spPr>
      </p:sp>
      <p:sp>
        <p:nvSpPr>
          <p:cNvPr id="13" name="Text 11"/>
          <p:cNvSpPr/>
          <p:nvPr/>
        </p:nvSpPr>
        <p:spPr>
          <a:xfrm>
            <a:off x="3875325" y="2436731"/>
            <a:ext cx="3129363" cy="166899"/>
          </a:xfrm>
          <a:prstGeom prst="rect">
            <a:avLst/>
          </a:prstGeom>
          <a:noFill/>
          <a:ln/>
        </p:spPr>
        <p:txBody>
          <a:bodyPr wrap="square" lIns="0" tIns="0" rIns="0" bIns="0" rtlCol="0" anchor="ctr"/>
          <a:lstStyle/>
          <a:p>
            <a:pPr>
              <a:lnSpc>
                <a:spcPct val="120000"/>
              </a:lnSpc>
            </a:pPr>
            <a:r>
              <a:rPr lang="en-US" sz="920" b="1" dirty="0">
                <a:solidFill>
                  <a:srgbClr val="1A202C"/>
                </a:solidFill>
                <a:latin typeface="Quattrocento Sans" pitchFamily="34" charset="0"/>
                <a:ea typeface="Quattrocento Sans" pitchFamily="34" charset="-122"/>
                <a:cs typeface="Quattrocento Sans" pitchFamily="34" charset="-120"/>
              </a:rPr>
              <a:t>S0</a:t>
            </a:r>
            <a:r>
              <a:rPr lang="en-US" sz="920" dirty="0">
                <a:solidFill>
                  <a:srgbClr val="1A202C"/>
                </a:solidFill>
                <a:latin typeface="Quattrocento Sans" pitchFamily="34" charset="0"/>
                <a:ea typeface="Quattrocento Sans" pitchFamily="34" charset="-122"/>
                <a:cs typeface="Quattrocento Sans" pitchFamily="34" charset="-120"/>
              </a:rPr>
              <a:t> = pente du fond</a:t>
            </a:r>
            <a:endParaRPr lang="en-US" sz="1600" dirty="0"/>
          </a:p>
        </p:txBody>
      </p:sp>
      <p:sp>
        <p:nvSpPr>
          <p:cNvPr id="14" name="Shape 12"/>
          <p:cNvSpPr/>
          <p:nvPr/>
        </p:nvSpPr>
        <p:spPr>
          <a:xfrm>
            <a:off x="500698" y="2770530"/>
            <a:ext cx="3204468" cy="300419"/>
          </a:xfrm>
          <a:custGeom>
            <a:avLst/>
            <a:gdLst/>
            <a:ahLst/>
            <a:cxnLst/>
            <a:rect l="l" t="t" r="r" b="b"/>
            <a:pathLst>
              <a:path w="3204468" h="300419">
                <a:moveTo>
                  <a:pt x="33380" y="0"/>
                </a:moveTo>
                <a:lnTo>
                  <a:pt x="3171089" y="0"/>
                </a:lnTo>
                <a:cubicBezTo>
                  <a:pt x="3189524" y="0"/>
                  <a:pt x="3204468" y="14945"/>
                  <a:pt x="3204468" y="33380"/>
                </a:cubicBezTo>
                <a:lnTo>
                  <a:pt x="3204468" y="267039"/>
                </a:lnTo>
                <a:cubicBezTo>
                  <a:pt x="3204468" y="285474"/>
                  <a:pt x="3189524" y="300419"/>
                  <a:pt x="3171089" y="300419"/>
                </a:cubicBezTo>
                <a:lnTo>
                  <a:pt x="33380" y="300419"/>
                </a:lnTo>
                <a:cubicBezTo>
                  <a:pt x="14957" y="300419"/>
                  <a:pt x="0" y="285462"/>
                  <a:pt x="0" y="267039"/>
                </a:cubicBezTo>
                <a:lnTo>
                  <a:pt x="0" y="33380"/>
                </a:lnTo>
                <a:cubicBezTo>
                  <a:pt x="0" y="14957"/>
                  <a:pt x="14957" y="0"/>
                  <a:pt x="33380" y="0"/>
                </a:cubicBezTo>
                <a:close/>
              </a:path>
            </a:pathLst>
          </a:custGeom>
          <a:solidFill>
            <a:srgbClr val="4A90A4">
              <a:alpha val="5098"/>
            </a:srgbClr>
          </a:solidFill>
          <a:ln/>
        </p:spPr>
      </p:sp>
      <p:sp>
        <p:nvSpPr>
          <p:cNvPr id="15" name="Text 13"/>
          <p:cNvSpPr/>
          <p:nvPr/>
        </p:nvSpPr>
        <p:spPr>
          <a:xfrm>
            <a:off x="567458" y="2837290"/>
            <a:ext cx="3129363" cy="166899"/>
          </a:xfrm>
          <a:prstGeom prst="rect">
            <a:avLst/>
          </a:prstGeom>
          <a:noFill/>
          <a:ln/>
        </p:spPr>
        <p:txBody>
          <a:bodyPr wrap="square" lIns="0" tIns="0" rIns="0" bIns="0" rtlCol="0" anchor="ctr"/>
          <a:lstStyle/>
          <a:p>
            <a:pPr>
              <a:lnSpc>
                <a:spcPct val="120000"/>
              </a:lnSpc>
            </a:pPr>
            <a:r>
              <a:rPr lang="en-US" sz="920" b="1" dirty="0">
                <a:solidFill>
                  <a:srgbClr val="1A202C"/>
                </a:solidFill>
                <a:latin typeface="Quattrocento Sans" pitchFamily="34" charset="0"/>
                <a:ea typeface="Quattrocento Sans" pitchFamily="34" charset="-122"/>
                <a:cs typeface="Quattrocento Sans" pitchFamily="34" charset="-120"/>
              </a:rPr>
              <a:t>Sf</a:t>
            </a:r>
            <a:r>
              <a:rPr lang="en-US" sz="920" dirty="0">
                <a:solidFill>
                  <a:srgbClr val="1A202C"/>
                </a:solidFill>
                <a:latin typeface="Quattrocento Sans" pitchFamily="34" charset="0"/>
                <a:ea typeface="Quattrocento Sans" pitchFamily="34" charset="-122"/>
                <a:cs typeface="Quattrocento Sans" pitchFamily="34" charset="-120"/>
              </a:rPr>
              <a:t> = pente de frottement</a:t>
            </a:r>
            <a:endParaRPr lang="en-US" sz="1600" dirty="0"/>
          </a:p>
        </p:txBody>
      </p:sp>
      <p:sp>
        <p:nvSpPr>
          <p:cNvPr id="16" name="Shape 14"/>
          <p:cNvSpPr/>
          <p:nvPr/>
        </p:nvSpPr>
        <p:spPr>
          <a:xfrm>
            <a:off x="3808566" y="2770530"/>
            <a:ext cx="3204468" cy="300419"/>
          </a:xfrm>
          <a:custGeom>
            <a:avLst/>
            <a:gdLst/>
            <a:ahLst/>
            <a:cxnLst/>
            <a:rect l="l" t="t" r="r" b="b"/>
            <a:pathLst>
              <a:path w="3204468" h="300419">
                <a:moveTo>
                  <a:pt x="33380" y="0"/>
                </a:moveTo>
                <a:lnTo>
                  <a:pt x="3171089" y="0"/>
                </a:lnTo>
                <a:cubicBezTo>
                  <a:pt x="3189524" y="0"/>
                  <a:pt x="3204468" y="14945"/>
                  <a:pt x="3204468" y="33380"/>
                </a:cubicBezTo>
                <a:lnTo>
                  <a:pt x="3204468" y="267039"/>
                </a:lnTo>
                <a:cubicBezTo>
                  <a:pt x="3204468" y="285474"/>
                  <a:pt x="3189524" y="300419"/>
                  <a:pt x="3171089" y="300419"/>
                </a:cubicBezTo>
                <a:lnTo>
                  <a:pt x="33380" y="300419"/>
                </a:lnTo>
                <a:cubicBezTo>
                  <a:pt x="14957" y="300419"/>
                  <a:pt x="0" y="285462"/>
                  <a:pt x="0" y="267039"/>
                </a:cubicBezTo>
                <a:lnTo>
                  <a:pt x="0" y="33380"/>
                </a:lnTo>
                <a:cubicBezTo>
                  <a:pt x="0" y="14957"/>
                  <a:pt x="14957" y="0"/>
                  <a:pt x="33380" y="0"/>
                </a:cubicBezTo>
                <a:close/>
              </a:path>
            </a:pathLst>
          </a:custGeom>
          <a:solidFill>
            <a:srgbClr val="4A90A4">
              <a:alpha val="5098"/>
            </a:srgbClr>
          </a:solidFill>
          <a:ln/>
        </p:spPr>
      </p:sp>
      <p:sp>
        <p:nvSpPr>
          <p:cNvPr id="17" name="Text 15"/>
          <p:cNvSpPr/>
          <p:nvPr/>
        </p:nvSpPr>
        <p:spPr>
          <a:xfrm>
            <a:off x="3875325" y="2837290"/>
            <a:ext cx="3129363" cy="166899"/>
          </a:xfrm>
          <a:prstGeom prst="rect">
            <a:avLst/>
          </a:prstGeom>
          <a:noFill/>
          <a:ln/>
        </p:spPr>
        <p:txBody>
          <a:bodyPr wrap="square" lIns="0" tIns="0" rIns="0" bIns="0" rtlCol="0" anchor="ctr"/>
          <a:lstStyle/>
          <a:p>
            <a:pPr>
              <a:lnSpc>
                <a:spcPct val="120000"/>
              </a:lnSpc>
            </a:pPr>
            <a:r>
              <a:rPr lang="en-US" sz="920" b="1" dirty="0">
                <a:solidFill>
                  <a:srgbClr val="1A202C"/>
                </a:solidFill>
                <a:latin typeface="Quattrocento Sans" pitchFamily="34" charset="0"/>
                <a:ea typeface="Quattrocento Sans" pitchFamily="34" charset="-122"/>
                <a:cs typeface="Quattrocento Sans" pitchFamily="34" charset="-120"/>
              </a:rPr>
              <a:t>Fr</a:t>
            </a:r>
            <a:r>
              <a:rPr lang="en-US" sz="920" dirty="0">
                <a:solidFill>
                  <a:srgbClr val="1A202C"/>
                </a:solidFill>
                <a:latin typeface="Quattrocento Sans" pitchFamily="34" charset="0"/>
                <a:ea typeface="Quattrocento Sans" pitchFamily="34" charset="-122"/>
                <a:cs typeface="Quattrocento Sans" pitchFamily="34" charset="-120"/>
              </a:rPr>
              <a:t> = nombre de Froude</a:t>
            </a:r>
            <a:endParaRPr lang="en-US" sz="1600" dirty="0"/>
          </a:p>
        </p:txBody>
      </p:sp>
      <p:sp>
        <p:nvSpPr>
          <p:cNvPr id="18" name="Text 16"/>
          <p:cNvSpPr/>
          <p:nvPr/>
        </p:nvSpPr>
        <p:spPr>
          <a:xfrm>
            <a:off x="500698" y="3204468"/>
            <a:ext cx="6575836" cy="333799"/>
          </a:xfrm>
          <a:prstGeom prst="rect">
            <a:avLst/>
          </a:prstGeom>
          <a:noFill/>
          <a:ln/>
        </p:spPr>
        <p:txBody>
          <a:bodyPr wrap="square" lIns="0" tIns="0" rIns="0" bIns="0" rtlCol="0" anchor="ctr"/>
          <a:lstStyle/>
          <a:p>
            <a:pPr>
              <a:lnSpc>
                <a:spcPct val="120000"/>
              </a:lnSpc>
            </a:pPr>
            <a:r>
              <a:rPr lang="en-US" sz="920" dirty="0">
                <a:solidFill>
                  <a:srgbClr val="1A202C">
                    <a:alpha val="80000"/>
                  </a:srgbClr>
                </a:solidFill>
                <a:latin typeface="Quattrocento Sans" pitchFamily="34" charset="0"/>
                <a:ea typeface="Quattrocento Sans" pitchFamily="34" charset="-122"/>
                <a:cs typeface="Quattrocento Sans" pitchFamily="34" charset="-120"/>
              </a:rPr>
              <a:t>Les courbes de remous décrivent la variation de la profondeur le long d'un cours d'eau en régime permanent non uniforme. Elles sont essentielles pour prévoir le comportement de la ligne d'eau en présence d'obstacles ou de variations de pente.</a:t>
            </a:r>
            <a:endParaRPr lang="en-US" sz="1600" dirty="0"/>
          </a:p>
        </p:txBody>
      </p:sp>
      <p:sp>
        <p:nvSpPr>
          <p:cNvPr id="19" name="Shape 17"/>
          <p:cNvSpPr/>
          <p:nvPr/>
        </p:nvSpPr>
        <p:spPr>
          <a:xfrm>
            <a:off x="333799" y="3838686"/>
            <a:ext cx="6851220" cy="2002793"/>
          </a:xfrm>
          <a:custGeom>
            <a:avLst/>
            <a:gdLst/>
            <a:ahLst/>
            <a:cxnLst/>
            <a:rect l="l" t="t" r="r" b="b"/>
            <a:pathLst>
              <a:path w="6851220" h="2002793">
                <a:moveTo>
                  <a:pt x="100140" y="0"/>
                </a:moveTo>
                <a:lnTo>
                  <a:pt x="6751080" y="0"/>
                </a:lnTo>
                <a:cubicBezTo>
                  <a:pt x="6806386" y="0"/>
                  <a:pt x="6851220" y="44834"/>
                  <a:pt x="6851220" y="100140"/>
                </a:cubicBezTo>
                <a:lnTo>
                  <a:pt x="6851220" y="1902653"/>
                </a:lnTo>
                <a:cubicBezTo>
                  <a:pt x="6851220" y="1957959"/>
                  <a:pt x="6806386" y="2002793"/>
                  <a:pt x="6751080" y="2002793"/>
                </a:cubicBezTo>
                <a:lnTo>
                  <a:pt x="100140" y="2002793"/>
                </a:lnTo>
                <a:cubicBezTo>
                  <a:pt x="44834" y="2002793"/>
                  <a:pt x="0" y="1957959"/>
                  <a:pt x="0" y="1902653"/>
                </a:cubicBezTo>
                <a:lnTo>
                  <a:pt x="0" y="100140"/>
                </a:lnTo>
                <a:cubicBezTo>
                  <a:pt x="0" y="44834"/>
                  <a:pt x="44834" y="0"/>
                  <a:pt x="100140" y="0"/>
                </a:cubicBezTo>
                <a:close/>
              </a:path>
            </a:pathLst>
          </a:custGeom>
          <a:solidFill>
            <a:srgbClr val="FFFFFF"/>
          </a:solidFill>
          <a:ln/>
          <a:effectLst>
            <a:outerShdw blurRad="125175" dist="83450" dir="5400000" algn="bl" rotWithShape="0">
              <a:srgbClr val="000000">
                <a:alpha val="10196"/>
              </a:srgbClr>
            </a:outerShdw>
          </a:effectLst>
        </p:spPr>
      </p:sp>
      <p:sp>
        <p:nvSpPr>
          <p:cNvPr id="20" name="Shape 18"/>
          <p:cNvSpPr/>
          <p:nvPr/>
        </p:nvSpPr>
        <p:spPr>
          <a:xfrm>
            <a:off x="521561" y="4038965"/>
            <a:ext cx="166899" cy="166899"/>
          </a:xfrm>
          <a:custGeom>
            <a:avLst/>
            <a:gdLst/>
            <a:ahLst/>
            <a:cxnLst/>
            <a:rect l="l" t="t" r="r" b="b"/>
            <a:pathLst>
              <a:path w="166899" h="166899">
                <a:moveTo>
                  <a:pt x="75789" y="1695"/>
                </a:moveTo>
                <a:cubicBezTo>
                  <a:pt x="80646" y="-554"/>
                  <a:pt x="86253" y="-554"/>
                  <a:pt x="91110" y="1695"/>
                </a:cubicBezTo>
                <a:lnTo>
                  <a:pt x="162368" y="34619"/>
                </a:lnTo>
                <a:cubicBezTo>
                  <a:pt x="165139" y="35890"/>
                  <a:pt x="166899" y="38661"/>
                  <a:pt x="166899" y="41725"/>
                </a:cubicBezTo>
                <a:cubicBezTo>
                  <a:pt x="166899" y="44789"/>
                  <a:pt x="165139" y="47560"/>
                  <a:pt x="162368" y="48831"/>
                </a:cubicBezTo>
                <a:lnTo>
                  <a:pt x="91110" y="81755"/>
                </a:lnTo>
                <a:cubicBezTo>
                  <a:pt x="86253" y="84004"/>
                  <a:pt x="80646" y="84004"/>
                  <a:pt x="75789" y="81755"/>
                </a:cubicBezTo>
                <a:lnTo>
                  <a:pt x="4531" y="48831"/>
                </a:lnTo>
                <a:cubicBezTo>
                  <a:pt x="1760" y="47527"/>
                  <a:pt x="0" y="44756"/>
                  <a:pt x="0" y="41725"/>
                </a:cubicBezTo>
                <a:cubicBezTo>
                  <a:pt x="0" y="38693"/>
                  <a:pt x="1760" y="35890"/>
                  <a:pt x="4531" y="34619"/>
                </a:cubicBezTo>
                <a:lnTo>
                  <a:pt x="75789" y="1695"/>
                </a:lnTo>
                <a:close/>
                <a:moveTo>
                  <a:pt x="15679" y="71193"/>
                </a:moveTo>
                <a:lnTo>
                  <a:pt x="69237" y="95935"/>
                </a:lnTo>
                <a:cubicBezTo>
                  <a:pt x="78267" y="100107"/>
                  <a:pt x="88665" y="100107"/>
                  <a:pt x="97695" y="95935"/>
                </a:cubicBezTo>
                <a:lnTo>
                  <a:pt x="151253" y="71193"/>
                </a:lnTo>
                <a:lnTo>
                  <a:pt x="162368" y="76343"/>
                </a:lnTo>
                <a:cubicBezTo>
                  <a:pt x="165139" y="77615"/>
                  <a:pt x="166899" y="80386"/>
                  <a:pt x="166899" y="83450"/>
                </a:cubicBezTo>
                <a:cubicBezTo>
                  <a:pt x="166899" y="86514"/>
                  <a:pt x="165139" y="89285"/>
                  <a:pt x="162368" y="90556"/>
                </a:cubicBezTo>
                <a:lnTo>
                  <a:pt x="91110" y="123479"/>
                </a:lnTo>
                <a:cubicBezTo>
                  <a:pt x="86253" y="125729"/>
                  <a:pt x="80646" y="125729"/>
                  <a:pt x="75789" y="123479"/>
                </a:cubicBezTo>
                <a:lnTo>
                  <a:pt x="4531" y="90556"/>
                </a:lnTo>
                <a:cubicBezTo>
                  <a:pt x="1760" y="89252"/>
                  <a:pt x="0" y="86481"/>
                  <a:pt x="0" y="83450"/>
                </a:cubicBezTo>
                <a:cubicBezTo>
                  <a:pt x="0" y="80418"/>
                  <a:pt x="1760" y="77615"/>
                  <a:pt x="4531" y="76343"/>
                </a:cubicBezTo>
                <a:lnTo>
                  <a:pt x="15647" y="71193"/>
                </a:lnTo>
                <a:close/>
                <a:moveTo>
                  <a:pt x="4531" y="118068"/>
                </a:moveTo>
                <a:lnTo>
                  <a:pt x="15647" y="112918"/>
                </a:lnTo>
                <a:lnTo>
                  <a:pt x="69205" y="137659"/>
                </a:lnTo>
                <a:cubicBezTo>
                  <a:pt x="78234" y="141832"/>
                  <a:pt x="88633" y="141832"/>
                  <a:pt x="97662" y="137659"/>
                </a:cubicBezTo>
                <a:lnTo>
                  <a:pt x="151220" y="112918"/>
                </a:lnTo>
                <a:lnTo>
                  <a:pt x="162336" y="118068"/>
                </a:lnTo>
                <a:cubicBezTo>
                  <a:pt x="165107" y="119340"/>
                  <a:pt x="166867" y="122110"/>
                  <a:pt x="166867" y="125175"/>
                </a:cubicBezTo>
                <a:cubicBezTo>
                  <a:pt x="166867" y="128239"/>
                  <a:pt x="165107" y="131009"/>
                  <a:pt x="162336" y="132281"/>
                </a:cubicBezTo>
                <a:lnTo>
                  <a:pt x="91078" y="165204"/>
                </a:lnTo>
                <a:cubicBezTo>
                  <a:pt x="86220" y="167454"/>
                  <a:pt x="80614" y="167454"/>
                  <a:pt x="75757" y="165204"/>
                </a:cubicBezTo>
                <a:lnTo>
                  <a:pt x="4531" y="132281"/>
                </a:lnTo>
                <a:cubicBezTo>
                  <a:pt x="1760" y="130977"/>
                  <a:pt x="0" y="128206"/>
                  <a:pt x="0" y="125175"/>
                </a:cubicBezTo>
                <a:cubicBezTo>
                  <a:pt x="0" y="122143"/>
                  <a:pt x="1760" y="119340"/>
                  <a:pt x="4531" y="118068"/>
                </a:cubicBezTo>
                <a:close/>
              </a:path>
            </a:pathLst>
          </a:custGeom>
          <a:solidFill>
            <a:srgbClr val="2E7D32"/>
          </a:solidFill>
          <a:ln/>
        </p:spPr>
      </p:sp>
      <p:sp>
        <p:nvSpPr>
          <p:cNvPr id="21" name="Text 19"/>
          <p:cNvSpPr/>
          <p:nvPr/>
        </p:nvSpPr>
        <p:spPr>
          <a:xfrm>
            <a:off x="709322" y="4005585"/>
            <a:ext cx="6392246" cy="233659"/>
          </a:xfrm>
          <a:prstGeom prst="rect">
            <a:avLst/>
          </a:prstGeom>
          <a:noFill/>
          <a:ln/>
        </p:spPr>
        <p:txBody>
          <a:bodyPr wrap="square" lIns="0" tIns="0" rIns="0" bIns="0" rtlCol="0" anchor="ctr"/>
          <a:lstStyle/>
          <a:p>
            <a:pPr>
              <a:lnSpc>
                <a:spcPct val="120000"/>
              </a:lnSpc>
            </a:pPr>
            <a:r>
              <a:rPr lang="en-US" sz="1314" b="1" dirty="0">
                <a:solidFill>
                  <a:srgbClr val="1E3A5F"/>
                </a:solidFill>
                <a:latin typeface="Liter" pitchFamily="34" charset="0"/>
                <a:ea typeface="Liter" pitchFamily="34" charset="-122"/>
                <a:cs typeface="Liter" pitchFamily="34" charset="-120"/>
              </a:rPr>
              <a:t>Types de pentes et courbes</a:t>
            </a:r>
            <a:endParaRPr lang="en-US" sz="1600" dirty="0"/>
          </a:p>
        </p:txBody>
      </p:sp>
      <p:sp>
        <p:nvSpPr>
          <p:cNvPr id="22" name="Shape 20"/>
          <p:cNvSpPr/>
          <p:nvPr/>
        </p:nvSpPr>
        <p:spPr>
          <a:xfrm>
            <a:off x="517388" y="4372764"/>
            <a:ext cx="3171088" cy="867877"/>
          </a:xfrm>
          <a:custGeom>
            <a:avLst/>
            <a:gdLst/>
            <a:ahLst/>
            <a:cxnLst/>
            <a:rect l="l" t="t" r="r" b="b"/>
            <a:pathLst>
              <a:path w="3171088" h="867877">
                <a:moveTo>
                  <a:pt x="33380" y="0"/>
                </a:moveTo>
                <a:lnTo>
                  <a:pt x="3104331" y="0"/>
                </a:lnTo>
                <a:cubicBezTo>
                  <a:pt x="3141200" y="0"/>
                  <a:pt x="3171088" y="29888"/>
                  <a:pt x="3171088" y="66757"/>
                </a:cubicBezTo>
                <a:lnTo>
                  <a:pt x="3171088" y="801120"/>
                </a:lnTo>
                <a:cubicBezTo>
                  <a:pt x="3171088" y="837989"/>
                  <a:pt x="3141200" y="867877"/>
                  <a:pt x="3104331" y="867877"/>
                </a:cubicBezTo>
                <a:lnTo>
                  <a:pt x="33380" y="867877"/>
                </a:lnTo>
                <a:cubicBezTo>
                  <a:pt x="14945" y="867877"/>
                  <a:pt x="0" y="852932"/>
                  <a:pt x="0" y="834497"/>
                </a:cubicBezTo>
                <a:lnTo>
                  <a:pt x="0" y="33380"/>
                </a:lnTo>
                <a:cubicBezTo>
                  <a:pt x="0" y="14957"/>
                  <a:pt x="14957" y="0"/>
                  <a:pt x="33380" y="0"/>
                </a:cubicBezTo>
                <a:close/>
              </a:path>
            </a:pathLst>
          </a:custGeom>
          <a:solidFill>
            <a:srgbClr val="4A90A4">
              <a:alpha val="5098"/>
            </a:srgbClr>
          </a:solidFill>
          <a:ln/>
        </p:spPr>
      </p:sp>
      <p:sp>
        <p:nvSpPr>
          <p:cNvPr id="23" name="Shape 21"/>
          <p:cNvSpPr/>
          <p:nvPr/>
        </p:nvSpPr>
        <p:spPr>
          <a:xfrm>
            <a:off x="517388" y="4372764"/>
            <a:ext cx="33380" cy="867877"/>
          </a:xfrm>
          <a:custGeom>
            <a:avLst/>
            <a:gdLst/>
            <a:ahLst/>
            <a:cxnLst/>
            <a:rect l="l" t="t" r="r" b="b"/>
            <a:pathLst>
              <a:path w="33380" h="867877">
                <a:moveTo>
                  <a:pt x="33380" y="0"/>
                </a:moveTo>
                <a:lnTo>
                  <a:pt x="33380" y="0"/>
                </a:lnTo>
                <a:lnTo>
                  <a:pt x="33380" y="867877"/>
                </a:lnTo>
                <a:lnTo>
                  <a:pt x="33380" y="867877"/>
                </a:lnTo>
                <a:cubicBezTo>
                  <a:pt x="14945" y="867877"/>
                  <a:pt x="0" y="852932"/>
                  <a:pt x="0" y="834497"/>
                </a:cubicBezTo>
                <a:lnTo>
                  <a:pt x="0" y="33380"/>
                </a:lnTo>
                <a:cubicBezTo>
                  <a:pt x="0" y="14957"/>
                  <a:pt x="14957" y="0"/>
                  <a:pt x="33380" y="0"/>
                </a:cubicBezTo>
                <a:close/>
              </a:path>
            </a:pathLst>
          </a:custGeom>
          <a:solidFill>
            <a:srgbClr val="4A90A4"/>
          </a:solidFill>
          <a:ln/>
        </p:spPr>
      </p:sp>
      <p:sp>
        <p:nvSpPr>
          <p:cNvPr id="24" name="Text 22"/>
          <p:cNvSpPr/>
          <p:nvPr/>
        </p:nvSpPr>
        <p:spPr>
          <a:xfrm>
            <a:off x="667598" y="4506283"/>
            <a:ext cx="2954119" cy="200279"/>
          </a:xfrm>
          <a:prstGeom prst="rect">
            <a:avLst/>
          </a:prstGeom>
          <a:noFill/>
          <a:ln/>
        </p:spPr>
        <p:txBody>
          <a:bodyPr wrap="square" lIns="0" tIns="0" rIns="0" bIns="0" rtlCol="0" anchor="ctr"/>
          <a:lstStyle/>
          <a:p>
            <a:pPr>
              <a:lnSpc>
                <a:spcPct val="130000"/>
              </a:lnSpc>
            </a:pPr>
            <a:r>
              <a:rPr lang="en-US" sz="1051" b="1" dirty="0">
                <a:solidFill>
                  <a:srgbClr val="1E3A5F"/>
                </a:solidFill>
                <a:latin typeface="Quattrocento Sans" pitchFamily="34" charset="0"/>
                <a:ea typeface="Quattrocento Sans" pitchFamily="34" charset="-122"/>
                <a:cs typeface="Quattrocento Sans" pitchFamily="34" charset="-120"/>
              </a:rPr>
              <a:t>Pente FAIBLE</a:t>
            </a:r>
            <a:endParaRPr lang="en-US" sz="1600" dirty="0"/>
          </a:p>
        </p:txBody>
      </p:sp>
      <p:sp>
        <p:nvSpPr>
          <p:cNvPr id="25" name="Text 23"/>
          <p:cNvSpPr/>
          <p:nvPr/>
        </p:nvSpPr>
        <p:spPr>
          <a:xfrm>
            <a:off x="667598" y="4773322"/>
            <a:ext cx="2945774" cy="166899"/>
          </a:xfrm>
          <a:prstGeom prst="rect">
            <a:avLst/>
          </a:prstGeom>
          <a:noFill/>
          <a:ln/>
        </p:spPr>
        <p:txBody>
          <a:bodyPr wrap="square" lIns="0" tIns="0" rIns="0" bIns="0" rtlCol="0" anchor="ctr"/>
          <a:lstStyle/>
          <a:p>
            <a:pPr>
              <a:lnSpc>
                <a:spcPct val="120000"/>
              </a:lnSpc>
            </a:pPr>
            <a:r>
              <a:rPr lang="en-US" sz="920" dirty="0">
                <a:solidFill>
                  <a:srgbClr val="1A202C">
                    <a:alpha val="80000"/>
                  </a:srgbClr>
                </a:solidFill>
                <a:latin typeface="Quattrocento Sans" pitchFamily="34" charset="0"/>
                <a:ea typeface="Quattrocento Sans" pitchFamily="34" charset="-122"/>
                <a:cs typeface="Quattrocento Sans" pitchFamily="34" charset="-120"/>
              </a:rPr>
              <a:t>h</a:t>
            </a:r>
            <a:r>
              <a:rPr lang="en-US" sz="690" dirty="0">
                <a:solidFill>
                  <a:srgbClr val="1A202C">
                    <a:alpha val="80000"/>
                  </a:srgbClr>
                </a:solidFill>
                <a:latin typeface="Quattrocento Sans" pitchFamily="34" charset="0"/>
                <a:ea typeface="Quattrocento Sans" pitchFamily="34" charset="-122"/>
                <a:cs typeface="Quattrocento Sans" pitchFamily="34" charset="-120"/>
              </a:rPr>
              <a:t>n</a:t>
            </a:r>
            <a:r>
              <a:rPr lang="en-US" sz="920" dirty="0">
                <a:solidFill>
                  <a:srgbClr val="1A202C">
                    <a:alpha val="80000"/>
                  </a:srgbClr>
                </a:solidFill>
                <a:latin typeface="Quattrocento Sans" pitchFamily="34" charset="0"/>
                <a:ea typeface="Quattrocento Sans" pitchFamily="34" charset="-122"/>
                <a:cs typeface="Quattrocento Sans" pitchFamily="34" charset="-120"/>
              </a:rPr>
              <a:t> &gt; h</a:t>
            </a:r>
            <a:r>
              <a:rPr lang="en-US" sz="690" dirty="0">
                <a:solidFill>
                  <a:srgbClr val="1A202C">
                    <a:alpha val="80000"/>
                  </a:srgbClr>
                </a:solidFill>
                <a:latin typeface="Quattrocento Sans" pitchFamily="34" charset="0"/>
                <a:ea typeface="Quattrocento Sans" pitchFamily="34" charset="-122"/>
                <a:cs typeface="Quattrocento Sans" pitchFamily="34" charset="-120"/>
              </a:rPr>
              <a:t>c</a:t>
            </a:r>
            <a:r>
              <a:rPr lang="en-US" sz="920" dirty="0">
                <a:solidFill>
                  <a:srgbClr val="1A202C">
                    <a:alpha val="80000"/>
                  </a:srgbClr>
                </a:solidFill>
                <a:latin typeface="Quattrocento Sans" pitchFamily="34" charset="0"/>
                <a:ea typeface="Quattrocento Sans" pitchFamily="34" charset="-122"/>
                <a:cs typeface="Quattrocento Sans" pitchFamily="34" charset="-120"/>
              </a:rPr>
              <a:t> (profondeur normale &gt; critique)</a:t>
            </a:r>
            <a:endParaRPr lang="en-US" sz="1600" dirty="0"/>
          </a:p>
        </p:txBody>
      </p:sp>
      <p:sp>
        <p:nvSpPr>
          <p:cNvPr id="26" name="Text 24"/>
          <p:cNvSpPr/>
          <p:nvPr/>
        </p:nvSpPr>
        <p:spPr>
          <a:xfrm>
            <a:off x="667598" y="4973602"/>
            <a:ext cx="2937429" cy="133520"/>
          </a:xfrm>
          <a:prstGeom prst="rect">
            <a:avLst/>
          </a:prstGeom>
          <a:noFill/>
          <a:ln/>
        </p:spPr>
        <p:txBody>
          <a:bodyPr wrap="square" lIns="0" tIns="0" rIns="0" bIns="0" rtlCol="0" anchor="ctr"/>
          <a:lstStyle/>
          <a:p>
            <a:pPr>
              <a:lnSpc>
                <a:spcPct val="110000"/>
              </a:lnSpc>
            </a:pPr>
            <a:r>
              <a:rPr lang="en-US" sz="789" dirty="0">
                <a:solidFill>
                  <a:srgbClr val="1A202C">
                    <a:alpha val="60000"/>
                  </a:srgbClr>
                </a:solidFill>
                <a:latin typeface="Quattrocento Sans" pitchFamily="34" charset="0"/>
                <a:ea typeface="Quattrocento Sans" pitchFamily="34" charset="-122"/>
                <a:cs typeface="Quattrocento Sans" pitchFamily="34" charset="-120"/>
              </a:rPr>
              <a:t>Régime fluvial naturel</a:t>
            </a:r>
            <a:endParaRPr lang="en-US" sz="1600" dirty="0"/>
          </a:p>
        </p:txBody>
      </p:sp>
      <p:sp>
        <p:nvSpPr>
          <p:cNvPr id="27" name="Shape 25"/>
          <p:cNvSpPr/>
          <p:nvPr/>
        </p:nvSpPr>
        <p:spPr>
          <a:xfrm>
            <a:off x="3841946" y="4372764"/>
            <a:ext cx="3171088" cy="867877"/>
          </a:xfrm>
          <a:custGeom>
            <a:avLst/>
            <a:gdLst/>
            <a:ahLst/>
            <a:cxnLst/>
            <a:rect l="l" t="t" r="r" b="b"/>
            <a:pathLst>
              <a:path w="3171088" h="867877">
                <a:moveTo>
                  <a:pt x="33380" y="0"/>
                </a:moveTo>
                <a:lnTo>
                  <a:pt x="3104331" y="0"/>
                </a:lnTo>
                <a:cubicBezTo>
                  <a:pt x="3141200" y="0"/>
                  <a:pt x="3171088" y="29888"/>
                  <a:pt x="3171088" y="66757"/>
                </a:cubicBezTo>
                <a:lnTo>
                  <a:pt x="3171088" y="801120"/>
                </a:lnTo>
                <a:cubicBezTo>
                  <a:pt x="3171088" y="837989"/>
                  <a:pt x="3141200" y="867877"/>
                  <a:pt x="3104331" y="867877"/>
                </a:cubicBezTo>
                <a:lnTo>
                  <a:pt x="33380" y="867877"/>
                </a:lnTo>
                <a:cubicBezTo>
                  <a:pt x="14945" y="867877"/>
                  <a:pt x="0" y="852932"/>
                  <a:pt x="0" y="834497"/>
                </a:cubicBezTo>
                <a:lnTo>
                  <a:pt x="0" y="33380"/>
                </a:lnTo>
                <a:cubicBezTo>
                  <a:pt x="0" y="14957"/>
                  <a:pt x="14957" y="0"/>
                  <a:pt x="33380" y="0"/>
                </a:cubicBezTo>
                <a:close/>
              </a:path>
            </a:pathLst>
          </a:custGeom>
          <a:solidFill>
            <a:srgbClr val="1E3A5F">
              <a:alpha val="5098"/>
            </a:srgbClr>
          </a:solidFill>
          <a:ln/>
        </p:spPr>
      </p:sp>
      <p:sp>
        <p:nvSpPr>
          <p:cNvPr id="28" name="Shape 26"/>
          <p:cNvSpPr/>
          <p:nvPr/>
        </p:nvSpPr>
        <p:spPr>
          <a:xfrm>
            <a:off x="3841946" y="4372764"/>
            <a:ext cx="33380" cy="867877"/>
          </a:xfrm>
          <a:custGeom>
            <a:avLst/>
            <a:gdLst/>
            <a:ahLst/>
            <a:cxnLst/>
            <a:rect l="l" t="t" r="r" b="b"/>
            <a:pathLst>
              <a:path w="33380" h="867877">
                <a:moveTo>
                  <a:pt x="33380" y="0"/>
                </a:moveTo>
                <a:lnTo>
                  <a:pt x="33380" y="0"/>
                </a:lnTo>
                <a:lnTo>
                  <a:pt x="33380" y="867877"/>
                </a:lnTo>
                <a:lnTo>
                  <a:pt x="33380" y="867877"/>
                </a:lnTo>
                <a:cubicBezTo>
                  <a:pt x="14945" y="867877"/>
                  <a:pt x="0" y="852932"/>
                  <a:pt x="0" y="834497"/>
                </a:cubicBezTo>
                <a:lnTo>
                  <a:pt x="0" y="33380"/>
                </a:lnTo>
                <a:cubicBezTo>
                  <a:pt x="0" y="14957"/>
                  <a:pt x="14957" y="0"/>
                  <a:pt x="33380" y="0"/>
                </a:cubicBezTo>
                <a:close/>
              </a:path>
            </a:pathLst>
          </a:custGeom>
          <a:solidFill>
            <a:srgbClr val="1E3A5F"/>
          </a:solidFill>
          <a:ln/>
        </p:spPr>
      </p:sp>
      <p:sp>
        <p:nvSpPr>
          <p:cNvPr id="29" name="Text 27"/>
          <p:cNvSpPr/>
          <p:nvPr/>
        </p:nvSpPr>
        <p:spPr>
          <a:xfrm>
            <a:off x="3992155" y="4506283"/>
            <a:ext cx="2954119" cy="200279"/>
          </a:xfrm>
          <a:prstGeom prst="rect">
            <a:avLst/>
          </a:prstGeom>
          <a:noFill/>
          <a:ln/>
        </p:spPr>
        <p:txBody>
          <a:bodyPr wrap="square" lIns="0" tIns="0" rIns="0" bIns="0" rtlCol="0" anchor="ctr"/>
          <a:lstStyle/>
          <a:p>
            <a:pPr>
              <a:lnSpc>
                <a:spcPct val="130000"/>
              </a:lnSpc>
            </a:pPr>
            <a:r>
              <a:rPr lang="en-US" sz="1051" b="1" dirty="0">
                <a:solidFill>
                  <a:srgbClr val="1E3A5F"/>
                </a:solidFill>
                <a:latin typeface="Quattrocento Sans" pitchFamily="34" charset="0"/>
                <a:ea typeface="Quattrocento Sans" pitchFamily="34" charset="-122"/>
                <a:cs typeface="Quattrocento Sans" pitchFamily="34" charset="-120"/>
              </a:rPr>
              <a:t>Pente FORTE</a:t>
            </a:r>
            <a:endParaRPr lang="en-US" sz="1600" dirty="0"/>
          </a:p>
        </p:txBody>
      </p:sp>
      <p:sp>
        <p:nvSpPr>
          <p:cNvPr id="30" name="Text 28"/>
          <p:cNvSpPr/>
          <p:nvPr/>
        </p:nvSpPr>
        <p:spPr>
          <a:xfrm>
            <a:off x="3992155" y="4773322"/>
            <a:ext cx="2945774" cy="166899"/>
          </a:xfrm>
          <a:prstGeom prst="rect">
            <a:avLst/>
          </a:prstGeom>
          <a:noFill/>
          <a:ln/>
        </p:spPr>
        <p:txBody>
          <a:bodyPr wrap="square" lIns="0" tIns="0" rIns="0" bIns="0" rtlCol="0" anchor="ctr"/>
          <a:lstStyle/>
          <a:p>
            <a:pPr>
              <a:lnSpc>
                <a:spcPct val="120000"/>
              </a:lnSpc>
            </a:pPr>
            <a:r>
              <a:rPr lang="en-US" sz="920" dirty="0">
                <a:solidFill>
                  <a:srgbClr val="1A202C">
                    <a:alpha val="80000"/>
                  </a:srgbClr>
                </a:solidFill>
                <a:latin typeface="Quattrocento Sans" pitchFamily="34" charset="0"/>
                <a:ea typeface="Quattrocento Sans" pitchFamily="34" charset="-122"/>
                <a:cs typeface="Quattrocento Sans" pitchFamily="34" charset="-120"/>
              </a:rPr>
              <a:t>h</a:t>
            </a:r>
            <a:r>
              <a:rPr lang="en-US" sz="690" dirty="0">
                <a:solidFill>
                  <a:srgbClr val="1A202C">
                    <a:alpha val="80000"/>
                  </a:srgbClr>
                </a:solidFill>
                <a:latin typeface="Quattrocento Sans" pitchFamily="34" charset="0"/>
                <a:ea typeface="Quattrocento Sans" pitchFamily="34" charset="-122"/>
                <a:cs typeface="Quattrocento Sans" pitchFamily="34" charset="-120"/>
              </a:rPr>
              <a:t>n</a:t>
            </a:r>
            <a:r>
              <a:rPr lang="en-US" sz="920" dirty="0">
                <a:solidFill>
                  <a:srgbClr val="1A202C">
                    <a:alpha val="80000"/>
                  </a:srgbClr>
                </a:solidFill>
                <a:latin typeface="Quattrocento Sans" pitchFamily="34" charset="0"/>
                <a:ea typeface="Quattrocento Sans" pitchFamily="34" charset="-122"/>
                <a:cs typeface="Quattrocento Sans" pitchFamily="34" charset="-120"/>
              </a:rPr>
              <a:t> &lt; h</a:t>
            </a:r>
            <a:r>
              <a:rPr lang="en-US" sz="690" dirty="0">
                <a:solidFill>
                  <a:srgbClr val="1A202C">
                    <a:alpha val="80000"/>
                  </a:srgbClr>
                </a:solidFill>
                <a:latin typeface="Quattrocento Sans" pitchFamily="34" charset="0"/>
                <a:ea typeface="Quattrocento Sans" pitchFamily="34" charset="-122"/>
                <a:cs typeface="Quattrocento Sans" pitchFamily="34" charset="-120"/>
              </a:rPr>
              <a:t>c</a:t>
            </a:r>
            <a:r>
              <a:rPr lang="en-US" sz="920" dirty="0">
                <a:solidFill>
                  <a:srgbClr val="1A202C">
                    <a:alpha val="80000"/>
                  </a:srgbClr>
                </a:solidFill>
                <a:latin typeface="Quattrocento Sans" pitchFamily="34" charset="0"/>
                <a:ea typeface="Quattrocento Sans" pitchFamily="34" charset="-122"/>
                <a:cs typeface="Quattrocento Sans" pitchFamily="34" charset="-120"/>
              </a:rPr>
              <a:t> (profondeur normale &lt; critique)</a:t>
            </a:r>
            <a:endParaRPr lang="en-US" sz="1600" dirty="0"/>
          </a:p>
        </p:txBody>
      </p:sp>
      <p:sp>
        <p:nvSpPr>
          <p:cNvPr id="31" name="Text 29"/>
          <p:cNvSpPr/>
          <p:nvPr/>
        </p:nvSpPr>
        <p:spPr>
          <a:xfrm>
            <a:off x="3992155" y="4973602"/>
            <a:ext cx="2937429" cy="133520"/>
          </a:xfrm>
          <a:prstGeom prst="rect">
            <a:avLst/>
          </a:prstGeom>
          <a:noFill/>
          <a:ln/>
        </p:spPr>
        <p:txBody>
          <a:bodyPr wrap="square" lIns="0" tIns="0" rIns="0" bIns="0" rtlCol="0" anchor="ctr"/>
          <a:lstStyle/>
          <a:p>
            <a:pPr>
              <a:lnSpc>
                <a:spcPct val="110000"/>
              </a:lnSpc>
            </a:pPr>
            <a:r>
              <a:rPr lang="en-US" sz="789" dirty="0">
                <a:solidFill>
                  <a:srgbClr val="1A202C">
                    <a:alpha val="60000"/>
                  </a:srgbClr>
                </a:solidFill>
                <a:latin typeface="Quattrocento Sans" pitchFamily="34" charset="0"/>
                <a:ea typeface="Quattrocento Sans" pitchFamily="34" charset="-122"/>
                <a:cs typeface="Quattrocento Sans" pitchFamily="34" charset="-120"/>
              </a:rPr>
              <a:t>Régime torrentiel naturel</a:t>
            </a:r>
            <a:endParaRPr lang="en-US" sz="1600" dirty="0"/>
          </a:p>
        </p:txBody>
      </p:sp>
      <p:sp>
        <p:nvSpPr>
          <p:cNvPr id="32" name="Shape 30"/>
          <p:cNvSpPr/>
          <p:nvPr/>
        </p:nvSpPr>
        <p:spPr>
          <a:xfrm>
            <a:off x="517388" y="5365815"/>
            <a:ext cx="116830" cy="116830"/>
          </a:xfrm>
          <a:custGeom>
            <a:avLst/>
            <a:gdLst/>
            <a:ahLst/>
            <a:cxnLst/>
            <a:rect l="l" t="t" r="r" b="b"/>
            <a:pathLst>
              <a:path w="116830" h="116830">
                <a:moveTo>
                  <a:pt x="58415" y="116830"/>
                </a:moveTo>
                <a:cubicBezTo>
                  <a:pt x="90655" y="116830"/>
                  <a:pt x="116830" y="90655"/>
                  <a:pt x="116830" y="58415"/>
                </a:cubicBezTo>
                <a:cubicBezTo>
                  <a:pt x="116830" y="26175"/>
                  <a:pt x="90655" y="0"/>
                  <a:pt x="58415" y="0"/>
                </a:cubicBezTo>
                <a:cubicBezTo>
                  <a:pt x="26175" y="0"/>
                  <a:pt x="0" y="26175"/>
                  <a:pt x="0" y="58415"/>
                </a:cubicBezTo>
                <a:cubicBezTo>
                  <a:pt x="0" y="90655"/>
                  <a:pt x="26175" y="116830"/>
                  <a:pt x="58415" y="116830"/>
                </a:cubicBezTo>
                <a:close/>
                <a:moveTo>
                  <a:pt x="51113" y="36509"/>
                </a:moveTo>
                <a:cubicBezTo>
                  <a:pt x="51113" y="32479"/>
                  <a:pt x="54385" y="29207"/>
                  <a:pt x="58415" y="29207"/>
                </a:cubicBezTo>
                <a:cubicBezTo>
                  <a:pt x="62445" y="29207"/>
                  <a:pt x="65717" y="32479"/>
                  <a:pt x="65717" y="36509"/>
                </a:cubicBezTo>
                <a:cubicBezTo>
                  <a:pt x="65717" y="40539"/>
                  <a:pt x="62445" y="43811"/>
                  <a:pt x="58415" y="43811"/>
                </a:cubicBezTo>
                <a:cubicBezTo>
                  <a:pt x="54385" y="43811"/>
                  <a:pt x="51113" y="40539"/>
                  <a:pt x="51113" y="36509"/>
                </a:cubicBezTo>
                <a:close/>
                <a:moveTo>
                  <a:pt x="49287" y="51113"/>
                </a:moveTo>
                <a:lnTo>
                  <a:pt x="60240" y="51113"/>
                </a:lnTo>
                <a:cubicBezTo>
                  <a:pt x="63275" y="51113"/>
                  <a:pt x="65717" y="53554"/>
                  <a:pt x="65717" y="56589"/>
                </a:cubicBezTo>
                <a:lnTo>
                  <a:pt x="65717" y="76669"/>
                </a:lnTo>
                <a:lnTo>
                  <a:pt x="67542" y="76669"/>
                </a:lnTo>
                <a:cubicBezTo>
                  <a:pt x="70577" y="76669"/>
                  <a:pt x="73018" y="79111"/>
                  <a:pt x="73018" y="82146"/>
                </a:cubicBezTo>
                <a:cubicBezTo>
                  <a:pt x="73018" y="85181"/>
                  <a:pt x="70577" y="87622"/>
                  <a:pt x="67542" y="87622"/>
                </a:cubicBezTo>
                <a:lnTo>
                  <a:pt x="49287" y="87622"/>
                </a:lnTo>
                <a:cubicBezTo>
                  <a:pt x="46253" y="87622"/>
                  <a:pt x="43811" y="85181"/>
                  <a:pt x="43811" y="82146"/>
                </a:cubicBezTo>
                <a:cubicBezTo>
                  <a:pt x="43811" y="79111"/>
                  <a:pt x="46253" y="76669"/>
                  <a:pt x="49287" y="76669"/>
                </a:cubicBezTo>
                <a:lnTo>
                  <a:pt x="54764" y="76669"/>
                </a:lnTo>
                <a:lnTo>
                  <a:pt x="54764" y="62066"/>
                </a:lnTo>
                <a:lnTo>
                  <a:pt x="49287" y="62066"/>
                </a:lnTo>
                <a:cubicBezTo>
                  <a:pt x="46253" y="62066"/>
                  <a:pt x="43811" y="59624"/>
                  <a:pt x="43811" y="56589"/>
                </a:cubicBezTo>
                <a:cubicBezTo>
                  <a:pt x="43811" y="53554"/>
                  <a:pt x="46253" y="51113"/>
                  <a:pt x="49287" y="51113"/>
                </a:cubicBezTo>
                <a:close/>
              </a:path>
            </a:pathLst>
          </a:custGeom>
          <a:solidFill>
            <a:srgbClr val="4A90A4"/>
          </a:solidFill>
          <a:ln/>
        </p:spPr>
      </p:sp>
      <p:sp>
        <p:nvSpPr>
          <p:cNvPr id="33" name="Text 31"/>
          <p:cNvSpPr/>
          <p:nvPr/>
        </p:nvSpPr>
        <p:spPr>
          <a:xfrm>
            <a:off x="694774" y="5340780"/>
            <a:ext cx="6381760" cy="333799"/>
          </a:xfrm>
          <a:prstGeom prst="rect">
            <a:avLst/>
          </a:prstGeom>
          <a:noFill/>
          <a:ln/>
        </p:spPr>
        <p:txBody>
          <a:bodyPr wrap="square" lIns="0" tIns="0" rIns="0" bIns="0" rtlCol="0" anchor="ctr"/>
          <a:lstStyle/>
          <a:p>
            <a:pPr>
              <a:lnSpc>
                <a:spcPct val="120000"/>
              </a:lnSpc>
            </a:pPr>
            <a:r>
              <a:rPr lang="en-US" sz="920" dirty="0">
                <a:solidFill>
                  <a:srgbClr val="1A202C">
                    <a:alpha val="70000"/>
                  </a:srgbClr>
                </a:solidFill>
                <a:latin typeface="Quattrocento Sans" pitchFamily="34" charset="0"/>
                <a:ea typeface="Quattrocento Sans" pitchFamily="34" charset="-122"/>
                <a:cs typeface="Quattrocento Sans" pitchFamily="34" charset="-120"/>
              </a:rPr>
              <a:t>La classification des courbes (M1, M2, M3, S1, S2, S3...) dépend de la comparaison entre la profondeur réelle, la profondeur normale et la profondeur critique.</a:t>
            </a:r>
            <a:endParaRPr lang="en-US" sz="1600" dirty="0"/>
          </a:p>
        </p:txBody>
      </p:sp>
      <p:sp>
        <p:nvSpPr>
          <p:cNvPr id="34" name="Shape 32"/>
          <p:cNvSpPr/>
          <p:nvPr/>
        </p:nvSpPr>
        <p:spPr>
          <a:xfrm>
            <a:off x="7350223" y="1101536"/>
            <a:ext cx="4514628" cy="2653700"/>
          </a:xfrm>
          <a:custGeom>
            <a:avLst/>
            <a:gdLst/>
            <a:ahLst/>
            <a:cxnLst/>
            <a:rect l="l" t="t" r="r" b="b"/>
            <a:pathLst>
              <a:path w="4514628" h="2653700">
                <a:moveTo>
                  <a:pt x="100151" y="0"/>
                </a:moveTo>
                <a:lnTo>
                  <a:pt x="4414478" y="0"/>
                </a:lnTo>
                <a:cubicBezTo>
                  <a:pt x="4469789" y="0"/>
                  <a:pt x="4514628" y="44839"/>
                  <a:pt x="4514628" y="100151"/>
                </a:cubicBezTo>
                <a:lnTo>
                  <a:pt x="4514628" y="2553550"/>
                </a:lnTo>
                <a:cubicBezTo>
                  <a:pt x="4514628" y="2608861"/>
                  <a:pt x="4469789" y="2653700"/>
                  <a:pt x="4414478" y="2653700"/>
                </a:cubicBezTo>
                <a:lnTo>
                  <a:pt x="100151" y="2653700"/>
                </a:lnTo>
                <a:cubicBezTo>
                  <a:pt x="44839" y="2653700"/>
                  <a:pt x="0" y="2608861"/>
                  <a:pt x="0" y="2553550"/>
                </a:cubicBezTo>
                <a:lnTo>
                  <a:pt x="0" y="100151"/>
                </a:lnTo>
                <a:cubicBezTo>
                  <a:pt x="0" y="44839"/>
                  <a:pt x="44839" y="0"/>
                  <a:pt x="100151" y="0"/>
                </a:cubicBezTo>
                <a:close/>
              </a:path>
            </a:pathLst>
          </a:custGeom>
          <a:solidFill>
            <a:srgbClr val="FFFFFF"/>
          </a:solidFill>
          <a:ln/>
          <a:effectLst>
            <a:outerShdw blurRad="125175" dist="83450" dir="5400000" algn="bl" rotWithShape="0">
              <a:srgbClr val="000000">
                <a:alpha val="10196"/>
              </a:srgbClr>
            </a:outerShdw>
          </a:effectLst>
        </p:spPr>
      </p:sp>
      <p:sp>
        <p:nvSpPr>
          <p:cNvPr id="35" name="Shape 33"/>
          <p:cNvSpPr/>
          <p:nvPr/>
        </p:nvSpPr>
        <p:spPr>
          <a:xfrm>
            <a:off x="7537985" y="1301815"/>
            <a:ext cx="166899" cy="166899"/>
          </a:xfrm>
          <a:custGeom>
            <a:avLst/>
            <a:gdLst/>
            <a:ahLst/>
            <a:cxnLst/>
            <a:rect l="l" t="t" r="r" b="b"/>
            <a:pathLst>
              <a:path w="166899" h="166899">
                <a:moveTo>
                  <a:pt x="20862" y="31294"/>
                </a:moveTo>
                <a:cubicBezTo>
                  <a:pt x="20862" y="25524"/>
                  <a:pt x="25524" y="20862"/>
                  <a:pt x="31294" y="20862"/>
                </a:cubicBezTo>
                <a:lnTo>
                  <a:pt x="83450" y="20862"/>
                </a:lnTo>
                <a:cubicBezTo>
                  <a:pt x="89219" y="20862"/>
                  <a:pt x="93881" y="25524"/>
                  <a:pt x="93881" y="31294"/>
                </a:cubicBezTo>
                <a:lnTo>
                  <a:pt x="93881" y="125175"/>
                </a:lnTo>
                <a:lnTo>
                  <a:pt x="125175" y="125175"/>
                </a:lnTo>
                <a:lnTo>
                  <a:pt x="125175" y="83450"/>
                </a:lnTo>
                <a:cubicBezTo>
                  <a:pt x="125175" y="77680"/>
                  <a:pt x="129836" y="73018"/>
                  <a:pt x="135606" y="73018"/>
                </a:cubicBezTo>
                <a:lnTo>
                  <a:pt x="156468" y="73018"/>
                </a:lnTo>
                <a:cubicBezTo>
                  <a:pt x="162238" y="73018"/>
                  <a:pt x="166899" y="77680"/>
                  <a:pt x="166899" y="83450"/>
                </a:cubicBezTo>
                <a:cubicBezTo>
                  <a:pt x="166899" y="89219"/>
                  <a:pt x="162238" y="93881"/>
                  <a:pt x="156468" y="93881"/>
                </a:cubicBezTo>
                <a:lnTo>
                  <a:pt x="146037" y="93881"/>
                </a:lnTo>
                <a:lnTo>
                  <a:pt x="146037" y="135606"/>
                </a:lnTo>
                <a:cubicBezTo>
                  <a:pt x="146037" y="141376"/>
                  <a:pt x="141376" y="146037"/>
                  <a:pt x="135606" y="146037"/>
                </a:cubicBezTo>
                <a:lnTo>
                  <a:pt x="83450" y="146037"/>
                </a:lnTo>
                <a:cubicBezTo>
                  <a:pt x="77680" y="146037"/>
                  <a:pt x="73018" y="141376"/>
                  <a:pt x="73018" y="135606"/>
                </a:cubicBezTo>
                <a:lnTo>
                  <a:pt x="73018" y="41725"/>
                </a:lnTo>
                <a:lnTo>
                  <a:pt x="41725" y="41725"/>
                </a:lnTo>
                <a:lnTo>
                  <a:pt x="41725" y="83450"/>
                </a:lnTo>
                <a:cubicBezTo>
                  <a:pt x="41725" y="89219"/>
                  <a:pt x="37063" y="93881"/>
                  <a:pt x="31294" y="93881"/>
                </a:cubicBezTo>
                <a:lnTo>
                  <a:pt x="10431" y="93881"/>
                </a:lnTo>
                <a:cubicBezTo>
                  <a:pt x="4661" y="93881"/>
                  <a:pt x="0" y="89219"/>
                  <a:pt x="0" y="83450"/>
                </a:cubicBezTo>
                <a:cubicBezTo>
                  <a:pt x="0" y="77680"/>
                  <a:pt x="4661" y="73018"/>
                  <a:pt x="10431" y="73018"/>
                </a:cubicBezTo>
                <a:lnTo>
                  <a:pt x="20862" y="73018"/>
                </a:lnTo>
                <a:lnTo>
                  <a:pt x="20862" y="31294"/>
                </a:lnTo>
                <a:close/>
              </a:path>
            </a:pathLst>
          </a:custGeom>
          <a:solidFill>
            <a:srgbClr val="1E3A5F"/>
          </a:solidFill>
          <a:ln/>
        </p:spPr>
      </p:sp>
      <p:sp>
        <p:nvSpPr>
          <p:cNvPr id="36" name="Text 34"/>
          <p:cNvSpPr/>
          <p:nvPr/>
        </p:nvSpPr>
        <p:spPr>
          <a:xfrm>
            <a:off x="7725746" y="1268435"/>
            <a:ext cx="4055655" cy="233659"/>
          </a:xfrm>
          <a:prstGeom prst="rect">
            <a:avLst/>
          </a:prstGeom>
          <a:noFill/>
          <a:ln/>
        </p:spPr>
        <p:txBody>
          <a:bodyPr wrap="square" lIns="0" tIns="0" rIns="0" bIns="0" rtlCol="0" anchor="ctr"/>
          <a:lstStyle/>
          <a:p>
            <a:pPr>
              <a:lnSpc>
                <a:spcPct val="120000"/>
              </a:lnSpc>
            </a:pPr>
            <a:r>
              <a:rPr lang="en-US" sz="1314" b="1" dirty="0">
                <a:solidFill>
                  <a:srgbClr val="1E3A5F"/>
                </a:solidFill>
                <a:latin typeface="Liter" pitchFamily="34" charset="0"/>
                <a:ea typeface="Liter" pitchFamily="34" charset="-122"/>
                <a:cs typeface="Liter" pitchFamily="34" charset="-120"/>
              </a:rPr>
              <a:t>Ressaut hydraulique</a:t>
            </a:r>
            <a:endParaRPr lang="en-US" sz="1600" dirty="0"/>
          </a:p>
        </p:txBody>
      </p:sp>
      <p:sp>
        <p:nvSpPr>
          <p:cNvPr id="37" name="Shape 35"/>
          <p:cNvSpPr/>
          <p:nvPr/>
        </p:nvSpPr>
        <p:spPr>
          <a:xfrm>
            <a:off x="7517122" y="1635614"/>
            <a:ext cx="4180830" cy="1418645"/>
          </a:xfrm>
          <a:custGeom>
            <a:avLst/>
            <a:gdLst/>
            <a:ahLst/>
            <a:cxnLst/>
            <a:rect l="l" t="t" r="r" b="b"/>
            <a:pathLst>
              <a:path w="4180830" h="1418645">
                <a:moveTo>
                  <a:pt x="66761" y="0"/>
                </a:moveTo>
                <a:lnTo>
                  <a:pt x="4114068" y="0"/>
                </a:lnTo>
                <a:cubicBezTo>
                  <a:pt x="4150939" y="0"/>
                  <a:pt x="4180830" y="29890"/>
                  <a:pt x="4180830" y="66761"/>
                </a:cubicBezTo>
                <a:lnTo>
                  <a:pt x="4180830" y="1351883"/>
                </a:lnTo>
                <a:cubicBezTo>
                  <a:pt x="4180830" y="1388755"/>
                  <a:pt x="4150939" y="1418645"/>
                  <a:pt x="4114068" y="1418645"/>
                </a:cubicBezTo>
                <a:lnTo>
                  <a:pt x="66761" y="1418645"/>
                </a:lnTo>
                <a:cubicBezTo>
                  <a:pt x="29915" y="1418645"/>
                  <a:pt x="0" y="1388730"/>
                  <a:pt x="0" y="1351883"/>
                </a:cubicBezTo>
                <a:lnTo>
                  <a:pt x="0" y="66761"/>
                </a:lnTo>
                <a:cubicBezTo>
                  <a:pt x="0" y="29915"/>
                  <a:pt x="29915" y="0"/>
                  <a:pt x="66761" y="0"/>
                </a:cubicBezTo>
                <a:close/>
              </a:path>
            </a:pathLst>
          </a:custGeom>
          <a:solidFill>
            <a:srgbClr val="1E3A5F">
              <a:alpha val="5098"/>
            </a:srgbClr>
          </a:solidFill>
          <a:ln/>
        </p:spPr>
      </p:sp>
      <p:sp>
        <p:nvSpPr>
          <p:cNvPr id="38" name="Text 36"/>
          <p:cNvSpPr/>
          <p:nvPr/>
        </p:nvSpPr>
        <p:spPr>
          <a:xfrm>
            <a:off x="7650642" y="1769133"/>
            <a:ext cx="3972205" cy="383869"/>
          </a:xfrm>
          <a:prstGeom prst="rect">
            <a:avLst/>
          </a:prstGeom>
          <a:noFill/>
          <a:ln/>
        </p:spPr>
        <p:txBody>
          <a:bodyPr wrap="square" lIns="0" tIns="0" rIns="0" bIns="0" rtlCol="0" anchor="ctr"/>
          <a:lstStyle/>
          <a:p>
            <a:pPr>
              <a:lnSpc>
                <a:spcPct val="140000"/>
              </a:lnSpc>
            </a:pPr>
            <a:r>
              <a:rPr lang="en-US" sz="920" b="1" dirty="0">
                <a:solidFill>
                  <a:srgbClr val="1A202C"/>
                </a:solidFill>
                <a:latin typeface="Quattrocento Sans" pitchFamily="34" charset="0"/>
                <a:ea typeface="Quattrocento Sans" pitchFamily="34" charset="-122"/>
                <a:cs typeface="Quattrocento Sans" pitchFamily="34" charset="-120"/>
              </a:rPr>
              <a:t>Définition :</a:t>
            </a:r>
            <a:r>
              <a:rPr lang="en-US" sz="920" dirty="0">
                <a:solidFill>
                  <a:srgbClr val="1A202C"/>
                </a:solidFill>
                <a:latin typeface="Quattrocento Sans" pitchFamily="34" charset="0"/>
                <a:ea typeface="Quattrocento Sans" pitchFamily="34" charset="-122"/>
                <a:cs typeface="Quattrocento Sans" pitchFamily="34" charset="-120"/>
              </a:rPr>
              <a:t> Élévation brutale de la ligne d'eau due au passage d'un écoulement torrentiel (Fr &gt; 1) à un écoulement fluvial (Fr &lt; 1).</a:t>
            </a:r>
            <a:endParaRPr lang="en-US" sz="1600" dirty="0"/>
          </a:p>
        </p:txBody>
      </p:sp>
      <p:sp>
        <p:nvSpPr>
          <p:cNvPr id="39" name="Shape 37"/>
          <p:cNvSpPr/>
          <p:nvPr/>
        </p:nvSpPr>
        <p:spPr>
          <a:xfrm>
            <a:off x="7650642" y="2248969"/>
            <a:ext cx="3913791" cy="667598"/>
          </a:xfrm>
          <a:custGeom>
            <a:avLst/>
            <a:gdLst/>
            <a:ahLst/>
            <a:cxnLst/>
            <a:rect l="l" t="t" r="r" b="b"/>
            <a:pathLst>
              <a:path w="3913791" h="667598">
                <a:moveTo>
                  <a:pt x="33380" y="0"/>
                </a:moveTo>
                <a:lnTo>
                  <a:pt x="3880411" y="0"/>
                </a:lnTo>
                <a:cubicBezTo>
                  <a:pt x="3898846" y="0"/>
                  <a:pt x="3913791" y="14945"/>
                  <a:pt x="3913791" y="33380"/>
                </a:cubicBezTo>
                <a:lnTo>
                  <a:pt x="3913791" y="634218"/>
                </a:lnTo>
                <a:cubicBezTo>
                  <a:pt x="3913791" y="652653"/>
                  <a:pt x="3898846" y="667598"/>
                  <a:pt x="3880411" y="667598"/>
                </a:cubicBezTo>
                <a:lnTo>
                  <a:pt x="33380" y="667598"/>
                </a:lnTo>
                <a:cubicBezTo>
                  <a:pt x="14945" y="667598"/>
                  <a:pt x="0" y="652653"/>
                  <a:pt x="0" y="634218"/>
                </a:cubicBezTo>
                <a:lnTo>
                  <a:pt x="0" y="33380"/>
                </a:lnTo>
                <a:cubicBezTo>
                  <a:pt x="0" y="14957"/>
                  <a:pt x="14957" y="0"/>
                  <a:pt x="33380" y="0"/>
                </a:cubicBezTo>
                <a:close/>
              </a:path>
            </a:pathLst>
          </a:custGeom>
          <a:solidFill>
            <a:srgbClr val="FFFFFF"/>
          </a:solidFill>
          <a:ln/>
        </p:spPr>
      </p:sp>
      <p:sp>
        <p:nvSpPr>
          <p:cNvPr id="40" name="Text 38"/>
          <p:cNvSpPr/>
          <p:nvPr/>
        </p:nvSpPr>
        <p:spPr>
          <a:xfrm>
            <a:off x="7713229" y="2349109"/>
            <a:ext cx="3788616" cy="233659"/>
          </a:xfrm>
          <a:prstGeom prst="rect">
            <a:avLst/>
          </a:prstGeom>
          <a:noFill/>
          <a:ln/>
        </p:spPr>
        <p:txBody>
          <a:bodyPr wrap="square" lIns="0" tIns="0" rIns="0" bIns="0" rtlCol="0" anchor="ctr"/>
          <a:lstStyle/>
          <a:p>
            <a:pPr algn="ctr">
              <a:lnSpc>
                <a:spcPct val="130000"/>
              </a:lnSpc>
            </a:pPr>
            <a:r>
              <a:rPr lang="en-US" sz="1183" b="1" dirty="0">
                <a:solidFill>
                  <a:srgbClr val="1E3A5F"/>
                </a:solidFill>
                <a:latin typeface="Quattrocento Sans" pitchFamily="34" charset="0"/>
                <a:ea typeface="Quattrocento Sans" pitchFamily="34" charset="-122"/>
                <a:cs typeface="Quattrocento Sans" pitchFamily="34" charset="-120"/>
              </a:rPr>
              <a:t>Hauteurs conjuguées</a:t>
            </a:r>
            <a:endParaRPr lang="en-US" sz="1600" dirty="0"/>
          </a:p>
        </p:txBody>
      </p:sp>
      <p:sp>
        <p:nvSpPr>
          <p:cNvPr id="41" name="Text 39"/>
          <p:cNvSpPr/>
          <p:nvPr/>
        </p:nvSpPr>
        <p:spPr>
          <a:xfrm>
            <a:off x="7717401" y="2616148"/>
            <a:ext cx="3780271" cy="200279"/>
          </a:xfrm>
          <a:prstGeom prst="rect">
            <a:avLst/>
          </a:prstGeom>
          <a:noFill/>
          <a:ln/>
        </p:spPr>
        <p:txBody>
          <a:bodyPr wrap="square" lIns="0" tIns="0" rIns="0" bIns="0" rtlCol="0" anchor="ctr"/>
          <a:lstStyle/>
          <a:p>
            <a:pPr algn="ctr">
              <a:lnSpc>
                <a:spcPct val="130000"/>
              </a:lnSpc>
            </a:pPr>
            <a:r>
              <a:rPr lang="en-US" sz="1051" dirty="0">
                <a:solidFill>
                  <a:srgbClr val="1A202C"/>
                </a:solidFill>
                <a:latin typeface="Quattrocento Sans" pitchFamily="34" charset="0"/>
                <a:ea typeface="Quattrocento Sans" pitchFamily="34" charset="-122"/>
                <a:cs typeface="Quattrocento Sans" pitchFamily="34" charset="-120"/>
              </a:rPr>
              <a:t>y₂ = -y₁/2 + y₁√(1+8Fr₁²)/2</a:t>
            </a:r>
            <a:endParaRPr lang="en-US" sz="1600" dirty="0"/>
          </a:p>
        </p:txBody>
      </p:sp>
      <p:sp>
        <p:nvSpPr>
          <p:cNvPr id="42" name="Shape 40"/>
          <p:cNvSpPr/>
          <p:nvPr/>
        </p:nvSpPr>
        <p:spPr>
          <a:xfrm>
            <a:off x="7533812" y="3216986"/>
            <a:ext cx="116830" cy="116830"/>
          </a:xfrm>
          <a:custGeom>
            <a:avLst/>
            <a:gdLst/>
            <a:ahLst/>
            <a:cxnLst/>
            <a:rect l="l" t="t" r="r" b="b"/>
            <a:pathLst>
              <a:path w="116830" h="116830">
                <a:moveTo>
                  <a:pt x="114685" y="63572"/>
                </a:moveTo>
                <a:cubicBezTo>
                  <a:pt x="117537" y="60719"/>
                  <a:pt x="117537" y="56087"/>
                  <a:pt x="114685" y="53235"/>
                </a:cubicBezTo>
                <a:lnTo>
                  <a:pt x="78175" y="16726"/>
                </a:lnTo>
                <a:cubicBezTo>
                  <a:pt x="75323" y="13874"/>
                  <a:pt x="70691" y="13874"/>
                  <a:pt x="67839" y="16726"/>
                </a:cubicBezTo>
                <a:cubicBezTo>
                  <a:pt x="64986" y="19578"/>
                  <a:pt x="64986" y="24210"/>
                  <a:pt x="67839" y="27062"/>
                </a:cubicBezTo>
                <a:lnTo>
                  <a:pt x="91889" y="51113"/>
                </a:lnTo>
                <a:lnTo>
                  <a:pt x="7302" y="51113"/>
                </a:lnTo>
                <a:cubicBezTo>
                  <a:pt x="3263" y="51113"/>
                  <a:pt x="0" y="54376"/>
                  <a:pt x="0" y="58415"/>
                </a:cubicBezTo>
                <a:cubicBezTo>
                  <a:pt x="0" y="62454"/>
                  <a:pt x="3263" y="65717"/>
                  <a:pt x="7302" y="65717"/>
                </a:cubicBezTo>
                <a:lnTo>
                  <a:pt x="91889" y="65717"/>
                </a:lnTo>
                <a:lnTo>
                  <a:pt x="67839" y="89767"/>
                </a:lnTo>
                <a:cubicBezTo>
                  <a:pt x="64986" y="92619"/>
                  <a:pt x="64986" y="97251"/>
                  <a:pt x="67839" y="100104"/>
                </a:cubicBezTo>
                <a:cubicBezTo>
                  <a:pt x="70691" y="102956"/>
                  <a:pt x="75323" y="102956"/>
                  <a:pt x="78175" y="100104"/>
                </a:cubicBezTo>
                <a:lnTo>
                  <a:pt x="114685" y="63595"/>
                </a:lnTo>
                <a:close/>
              </a:path>
            </a:pathLst>
          </a:custGeom>
          <a:solidFill>
            <a:srgbClr val="4A90A4"/>
          </a:solidFill>
          <a:ln/>
        </p:spPr>
      </p:sp>
      <p:sp>
        <p:nvSpPr>
          <p:cNvPr id="43" name="Text 41"/>
          <p:cNvSpPr/>
          <p:nvPr/>
        </p:nvSpPr>
        <p:spPr>
          <a:xfrm>
            <a:off x="7729919" y="3183606"/>
            <a:ext cx="2228107" cy="166899"/>
          </a:xfrm>
          <a:prstGeom prst="rect">
            <a:avLst/>
          </a:prstGeom>
          <a:noFill/>
          <a:ln/>
        </p:spPr>
        <p:txBody>
          <a:bodyPr wrap="square" lIns="0" tIns="0" rIns="0" bIns="0" rtlCol="0" anchor="ctr"/>
          <a:lstStyle/>
          <a:p>
            <a:pPr>
              <a:lnSpc>
                <a:spcPct val="120000"/>
              </a:lnSpc>
            </a:pPr>
            <a:r>
              <a:rPr lang="en-US" sz="920" b="1" dirty="0">
                <a:solidFill>
                  <a:srgbClr val="1A202C"/>
                </a:solidFill>
                <a:latin typeface="Quattrocento Sans" pitchFamily="34" charset="0"/>
                <a:ea typeface="Quattrocento Sans" pitchFamily="34" charset="-122"/>
                <a:cs typeface="Quattrocento Sans" pitchFamily="34" charset="-120"/>
              </a:rPr>
              <a:t>y₁, y₂</a:t>
            </a:r>
            <a:r>
              <a:rPr lang="en-US" sz="920" dirty="0">
                <a:solidFill>
                  <a:srgbClr val="1A202C"/>
                </a:solidFill>
                <a:latin typeface="Quattrocento Sans" pitchFamily="34" charset="0"/>
                <a:ea typeface="Quattrocento Sans" pitchFamily="34" charset="-122"/>
                <a:cs typeface="Quattrocento Sans" pitchFamily="34" charset="-120"/>
              </a:rPr>
              <a:t> : tirants d'eau conjugués (amont/aval)</a:t>
            </a:r>
            <a:endParaRPr lang="en-US" sz="1600" dirty="0"/>
          </a:p>
        </p:txBody>
      </p:sp>
      <p:sp>
        <p:nvSpPr>
          <p:cNvPr id="44" name="Shape 42"/>
          <p:cNvSpPr/>
          <p:nvPr/>
        </p:nvSpPr>
        <p:spPr>
          <a:xfrm>
            <a:off x="7533812" y="3450645"/>
            <a:ext cx="116830" cy="116830"/>
          </a:xfrm>
          <a:custGeom>
            <a:avLst/>
            <a:gdLst/>
            <a:ahLst/>
            <a:cxnLst/>
            <a:rect l="l" t="t" r="r" b="b"/>
            <a:pathLst>
              <a:path w="116830" h="116830">
                <a:moveTo>
                  <a:pt x="114685" y="63572"/>
                </a:moveTo>
                <a:cubicBezTo>
                  <a:pt x="117537" y="60719"/>
                  <a:pt x="117537" y="56087"/>
                  <a:pt x="114685" y="53235"/>
                </a:cubicBezTo>
                <a:lnTo>
                  <a:pt x="78175" y="16726"/>
                </a:lnTo>
                <a:cubicBezTo>
                  <a:pt x="75323" y="13874"/>
                  <a:pt x="70691" y="13874"/>
                  <a:pt x="67839" y="16726"/>
                </a:cubicBezTo>
                <a:cubicBezTo>
                  <a:pt x="64986" y="19578"/>
                  <a:pt x="64986" y="24210"/>
                  <a:pt x="67839" y="27062"/>
                </a:cubicBezTo>
                <a:lnTo>
                  <a:pt x="91889" y="51113"/>
                </a:lnTo>
                <a:lnTo>
                  <a:pt x="7302" y="51113"/>
                </a:lnTo>
                <a:cubicBezTo>
                  <a:pt x="3263" y="51113"/>
                  <a:pt x="0" y="54376"/>
                  <a:pt x="0" y="58415"/>
                </a:cubicBezTo>
                <a:cubicBezTo>
                  <a:pt x="0" y="62454"/>
                  <a:pt x="3263" y="65717"/>
                  <a:pt x="7302" y="65717"/>
                </a:cubicBezTo>
                <a:lnTo>
                  <a:pt x="91889" y="65717"/>
                </a:lnTo>
                <a:lnTo>
                  <a:pt x="67839" y="89767"/>
                </a:lnTo>
                <a:cubicBezTo>
                  <a:pt x="64986" y="92619"/>
                  <a:pt x="64986" y="97251"/>
                  <a:pt x="67839" y="100104"/>
                </a:cubicBezTo>
                <a:cubicBezTo>
                  <a:pt x="70691" y="102956"/>
                  <a:pt x="75323" y="102956"/>
                  <a:pt x="78175" y="100104"/>
                </a:cubicBezTo>
                <a:lnTo>
                  <a:pt x="114685" y="63595"/>
                </a:lnTo>
                <a:close/>
              </a:path>
            </a:pathLst>
          </a:custGeom>
          <a:solidFill>
            <a:srgbClr val="4A90A4"/>
          </a:solidFill>
          <a:ln/>
        </p:spPr>
      </p:sp>
      <p:sp>
        <p:nvSpPr>
          <p:cNvPr id="45" name="Text 43"/>
          <p:cNvSpPr/>
          <p:nvPr/>
        </p:nvSpPr>
        <p:spPr>
          <a:xfrm>
            <a:off x="7729919" y="3417265"/>
            <a:ext cx="1560509" cy="166899"/>
          </a:xfrm>
          <a:prstGeom prst="rect">
            <a:avLst/>
          </a:prstGeom>
          <a:noFill/>
          <a:ln/>
        </p:spPr>
        <p:txBody>
          <a:bodyPr wrap="square" lIns="0" tIns="0" rIns="0" bIns="0" rtlCol="0" anchor="ctr"/>
          <a:lstStyle/>
          <a:p>
            <a:pPr>
              <a:lnSpc>
                <a:spcPct val="120000"/>
              </a:lnSpc>
            </a:pPr>
            <a:r>
              <a:rPr lang="en-US" sz="920" b="1" dirty="0">
                <a:solidFill>
                  <a:srgbClr val="1A202C"/>
                </a:solidFill>
                <a:latin typeface="Quattrocento Sans" pitchFamily="34" charset="0"/>
                <a:ea typeface="Quattrocento Sans" pitchFamily="34" charset="-122"/>
                <a:cs typeface="Quattrocento Sans" pitchFamily="34" charset="-120"/>
              </a:rPr>
              <a:t>Fr₁</a:t>
            </a:r>
            <a:r>
              <a:rPr lang="en-US" sz="920" dirty="0">
                <a:solidFill>
                  <a:srgbClr val="1A202C"/>
                </a:solidFill>
                <a:latin typeface="Quattrocento Sans" pitchFamily="34" charset="0"/>
                <a:ea typeface="Quattrocento Sans" pitchFamily="34" charset="-122"/>
                <a:cs typeface="Quattrocento Sans" pitchFamily="34" charset="-120"/>
              </a:rPr>
              <a:t> : nombre de Froude amont</a:t>
            </a:r>
            <a:endParaRPr lang="en-US" sz="1600" dirty="0"/>
          </a:p>
        </p:txBody>
      </p:sp>
      <p:sp>
        <p:nvSpPr>
          <p:cNvPr id="46" name="Shape 44"/>
          <p:cNvSpPr/>
          <p:nvPr/>
        </p:nvSpPr>
        <p:spPr>
          <a:xfrm>
            <a:off x="7350223" y="3884583"/>
            <a:ext cx="4514628" cy="2236452"/>
          </a:xfrm>
          <a:custGeom>
            <a:avLst/>
            <a:gdLst/>
            <a:ahLst/>
            <a:cxnLst/>
            <a:rect l="l" t="t" r="r" b="b"/>
            <a:pathLst>
              <a:path w="4514628" h="2236452">
                <a:moveTo>
                  <a:pt x="100148" y="0"/>
                </a:moveTo>
                <a:lnTo>
                  <a:pt x="4414480" y="0"/>
                </a:lnTo>
                <a:cubicBezTo>
                  <a:pt x="4469790" y="0"/>
                  <a:pt x="4514628" y="44838"/>
                  <a:pt x="4514628" y="100148"/>
                </a:cubicBezTo>
                <a:lnTo>
                  <a:pt x="4514628" y="2136303"/>
                </a:lnTo>
                <a:cubicBezTo>
                  <a:pt x="4514628" y="2191614"/>
                  <a:pt x="4469790" y="2236452"/>
                  <a:pt x="4414480" y="2236452"/>
                </a:cubicBezTo>
                <a:lnTo>
                  <a:pt x="100148" y="2236452"/>
                </a:lnTo>
                <a:cubicBezTo>
                  <a:pt x="44838" y="2236452"/>
                  <a:pt x="0" y="2191614"/>
                  <a:pt x="0" y="2136303"/>
                </a:cubicBezTo>
                <a:lnTo>
                  <a:pt x="0" y="100148"/>
                </a:lnTo>
                <a:cubicBezTo>
                  <a:pt x="0" y="44875"/>
                  <a:pt x="44875" y="0"/>
                  <a:pt x="100148" y="0"/>
                </a:cubicBezTo>
                <a:close/>
              </a:path>
            </a:pathLst>
          </a:custGeom>
          <a:gradFill flip="none" rotWithShape="1">
            <a:gsLst>
              <a:gs pos="0">
                <a:srgbClr val="2E7D32"/>
              </a:gs>
              <a:gs pos="100000">
                <a:srgbClr val="4A90A4"/>
              </a:gs>
            </a:gsLst>
            <a:lin ang="2700000" scaled="1"/>
          </a:gradFill>
          <a:ln/>
        </p:spPr>
      </p:sp>
      <p:sp>
        <p:nvSpPr>
          <p:cNvPr id="47" name="Shape 45"/>
          <p:cNvSpPr/>
          <p:nvPr/>
        </p:nvSpPr>
        <p:spPr>
          <a:xfrm>
            <a:off x="7528597" y="4093207"/>
            <a:ext cx="168986" cy="150209"/>
          </a:xfrm>
          <a:custGeom>
            <a:avLst/>
            <a:gdLst/>
            <a:ahLst/>
            <a:cxnLst/>
            <a:rect l="l" t="t" r="r" b="b"/>
            <a:pathLst>
              <a:path w="168986" h="150209">
                <a:moveTo>
                  <a:pt x="65746" y="28487"/>
                </a:moveTo>
                <a:lnTo>
                  <a:pt x="65746" y="43039"/>
                </a:lnTo>
                <a:lnTo>
                  <a:pt x="65893" y="43185"/>
                </a:lnTo>
                <a:cubicBezTo>
                  <a:pt x="67800" y="19011"/>
                  <a:pt x="88013" y="0"/>
                  <a:pt x="112686" y="0"/>
                </a:cubicBezTo>
                <a:cubicBezTo>
                  <a:pt x="118583" y="0"/>
                  <a:pt x="124246" y="1085"/>
                  <a:pt x="129438" y="3080"/>
                </a:cubicBezTo>
                <a:cubicBezTo>
                  <a:pt x="132372" y="4195"/>
                  <a:pt x="132900" y="7921"/>
                  <a:pt x="130700" y="10151"/>
                </a:cubicBezTo>
                <a:lnTo>
                  <a:pt x="104677" y="36173"/>
                </a:lnTo>
                <a:cubicBezTo>
                  <a:pt x="103797" y="37054"/>
                  <a:pt x="103298" y="38256"/>
                  <a:pt x="103298" y="39489"/>
                </a:cubicBezTo>
                <a:lnTo>
                  <a:pt x="103298" y="51634"/>
                </a:lnTo>
                <a:cubicBezTo>
                  <a:pt x="103298" y="54216"/>
                  <a:pt x="105411" y="56329"/>
                  <a:pt x="107992" y="56329"/>
                </a:cubicBezTo>
                <a:lnTo>
                  <a:pt x="120138" y="56329"/>
                </a:lnTo>
                <a:cubicBezTo>
                  <a:pt x="121370" y="56329"/>
                  <a:pt x="122573" y="55830"/>
                  <a:pt x="123453" y="54950"/>
                </a:cubicBezTo>
                <a:lnTo>
                  <a:pt x="149476" y="28927"/>
                </a:lnTo>
                <a:cubicBezTo>
                  <a:pt x="151706" y="26697"/>
                  <a:pt x="155432" y="27255"/>
                  <a:pt x="156546" y="30189"/>
                </a:cubicBezTo>
                <a:cubicBezTo>
                  <a:pt x="158541" y="35381"/>
                  <a:pt x="159627" y="41044"/>
                  <a:pt x="159627" y="46940"/>
                </a:cubicBezTo>
                <a:cubicBezTo>
                  <a:pt x="159627" y="64719"/>
                  <a:pt x="149740" y="80209"/>
                  <a:pt x="135130" y="88160"/>
                </a:cubicBezTo>
                <a:lnTo>
                  <a:pt x="159040" y="112070"/>
                </a:lnTo>
                <a:cubicBezTo>
                  <a:pt x="164526" y="117556"/>
                  <a:pt x="164526" y="126475"/>
                  <a:pt x="159040" y="131991"/>
                </a:cubicBezTo>
                <a:lnTo>
                  <a:pt x="141408" y="149623"/>
                </a:lnTo>
                <a:cubicBezTo>
                  <a:pt x="135922" y="155109"/>
                  <a:pt x="127003" y="155109"/>
                  <a:pt x="121488" y="149623"/>
                </a:cubicBezTo>
                <a:lnTo>
                  <a:pt x="84522" y="112657"/>
                </a:lnTo>
                <a:cubicBezTo>
                  <a:pt x="76484" y="104619"/>
                  <a:pt x="74665" y="92737"/>
                  <a:pt x="79095" y="82938"/>
                </a:cubicBezTo>
                <a:lnTo>
                  <a:pt x="52485" y="56329"/>
                </a:lnTo>
                <a:lnTo>
                  <a:pt x="37934" y="56329"/>
                </a:lnTo>
                <a:cubicBezTo>
                  <a:pt x="34795" y="56329"/>
                  <a:pt x="31861" y="54774"/>
                  <a:pt x="30130" y="52163"/>
                </a:cubicBezTo>
                <a:lnTo>
                  <a:pt x="6865" y="17280"/>
                </a:lnTo>
                <a:cubicBezTo>
                  <a:pt x="5633" y="15432"/>
                  <a:pt x="5868" y="12938"/>
                  <a:pt x="7452" y="11354"/>
                </a:cubicBezTo>
                <a:lnTo>
                  <a:pt x="20771" y="-1966"/>
                </a:lnTo>
                <a:cubicBezTo>
                  <a:pt x="22355" y="-3550"/>
                  <a:pt x="24820" y="-3785"/>
                  <a:pt x="26697" y="-2552"/>
                </a:cubicBezTo>
                <a:lnTo>
                  <a:pt x="61580" y="20683"/>
                </a:lnTo>
                <a:cubicBezTo>
                  <a:pt x="64191" y="22414"/>
                  <a:pt x="65746" y="25348"/>
                  <a:pt x="65746" y="28487"/>
                </a:cubicBezTo>
                <a:close/>
                <a:moveTo>
                  <a:pt x="63252" y="87016"/>
                </a:moveTo>
                <a:cubicBezTo>
                  <a:pt x="61404" y="97871"/>
                  <a:pt x="63956" y="109342"/>
                  <a:pt x="70997" y="118525"/>
                </a:cubicBezTo>
                <a:lnTo>
                  <a:pt x="43127" y="146366"/>
                </a:lnTo>
                <a:cubicBezTo>
                  <a:pt x="34883" y="154610"/>
                  <a:pt x="21505" y="154610"/>
                  <a:pt x="13261" y="146366"/>
                </a:cubicBezTo>
                <a:cubicBezTo>
                  <a:pt x="5017" y="138122"/>
                  <a:pt x="5017" y="124744"/>
                  <a:pt x="13261" y="116500"/>
                </a:cubicBezTo>
                <a:lnTo>
                  <a:pt x="52984" y="76777"/>
                </a:lnTo>
                <a:lnTo>
                  <a:pt x="63252" y="87045"/>
                </a:lnTo>
                <a:close/>
              </a:path>
            </a:pathLst>
          </a:custGeom>
          <a:solidFill>
            <a:srgbClr val="FFFFFF"/>
          </a:solidFill>
          <a:ln/>
        </p:spPr>
      </p:sp>
      <p:sp>
        <p:nvSpPr>
          <p:cNvPr id="48" name="Text 46"/>
          <p:cNvSpPr/>
          <p:nvPr/>
        </p:nvSpPr>
        <p:spPr>
          <a:xfrm>
            <a:off x="7709056" y="4051483"/>
            <a:ext cx="4064000" cy="233659"/>
          </a:xfrm>
          <a:prstGeom prst="rect">
            <a:avLst/>
          </a:prstGeom>
          <a:noFill/>
          <a:ln/>
        </p:spPr>
        <p:txBody>
          <a:bodyPr wrap="square" lIns="0" tIns="0" rIns="0" bIns="0" rtlCol="0" anchor="ctr"/>
          <a:lstStyle/>
          <a:p>
            <a:pPr>
              <a:lnSpc>
                <a:spcPct val="130000"/>
              </a:lnSpc>
            </a:pPr>
            <a:r>
              <a:rPr lang="en-US" sz="1183" b="1" dirty="0">
                <a:solidFill>
                  <a:srgbClr val="FFFFFF"/>
                </a:solidFill>
                <a:latin typeface="Liter" pitchFamily="34" charset="0"/>
                <a:ea typeface="Liter" pitchFamily="34" charset="-122"/>
                <a:cs typeface="Liter" pitchFamily="34" charset="-120"/>
              </a:rPr>
              <a:t>Applications</a:t>
            </a:r>
            <a:endParaRPr lang="en-US" sz="1600" dirty="0"/>
          </a:p>
        </p:txBody>
      </p:sp>
      <p:sp>
        <p:nvSpPr>
          <p:cNvPr id="49" name="Shape 47"/>
          <p:cNvSpPr/>
          <p:nvPr/>
        </p:nvSpPr>
        <p:spPr>
          <a:xfrm>
            <a:off x="7517122" y="4385281"/>
            <a:ext cx="4180830" cy="734357"/>
          </a:xfrm>
          <a:custGeom>
            <a:avLst/>
            <a:gdLst/>
            <a:ahLst/>
            <a:cxnLst/>
            <a:rect l="l" t="t" r="r" b="b"/>
            <a:pathLst>
              <a:path w="4180830" h="734357">
                <a:moveTo>
                  <a:pt x="66760" y="0"/>
                </a:moveTo>
                <a:lnTo>
                  <a:pt x="4114069" y="0"/>
                </a:lnTo>
                <a:cubicBezTo>
                  <a:pt x="4150915" y="0"/>
                  <a:pt x="4180830" y="29914"/>
                  <a:pt x="4180830" y="66760"/>
                </a:cubicBezTo>
                <a:lnTo>
                  <a:pt x="4180830" y="667597"/>
                </a:lnTo>
                <a:cubicBezTo>
                  <a:pt x="4180830" y="704468"/>
                  <a:pt x="4150940" y="734357"/>
                  <a:pt x="4114069" y="734357"/>
                </a:cubicBezTo>
                <a:lnTo>
                  <a:pt x="66760" y="734357"/>
                </a:lnTo>
                <a:cubicBezTo>
                  <a:pt x="29914" y="734357"/>
                  <a:pt x="0" y="704443"/>
                  <a:pt x="0" y="667597"/>
                </a:cubicBezTo>
                <a:lnTo>
                  <a:pt x="0" y="66760"/>
                </a:lnTo>
                <a:cubicBezTo>
                  <a:pt x="0" y="29914"/>
                  <a:pt x="29914" y="0"/>
                  <a:pt x="66760" y="0"/>
                </a:cubicBezTo>
                <a:close/>
              </a:path>
            </a:pathLst>
          </a:custGeom>
          <a:solidFill>
            <a:srgbClr val="FFFFFF">
              <a:alpha val="10196"/>
            </a:srgbClr>
          </a:solidFill>
          <a:ln/>
        </p:spPr>
      </p:sp>
      <p:sp>
        <p:nvSpPr>
          <p:cNvPr id="50" name="Text 48"/>
          <p:cNvSpPr/>
          <p:nvPr/>
        </p:nvSpPr>
        <p:spPr>
          <a:xfrm>
            <a:off x="7617262" y="4485421"/>
            <a:ext cx="4038965" cy="166899"/>
          </a:xfrm>
          <a:prstGeom prst="rect">
            <a:avLst/>
          </a:prstGeom>
          <a:noFill/>
          <a:ln/>
        </p:spPr>
        <p:txBody>
          <a:bodyPr wrap="square" lIns="0" tIns="0" rIns="0" bIns="0" rtlCol="0" anchor="ctr"/>
          <a:lstStyle/>
          <a:p>
            <a:pPr>
              <a:lnSpc>
                <a:spcPct val="120000"/>
              </a:lnSpc>
            </a:pPr>
            <a:r>
              <a:rPr lang="en-US" sz="920" b="1" dirty="0">
                <a:solidFill>
                  <a:srgbClr val="FFFFFF"/>
                </a:solidFill>
                <a:latin typeface="Quattrocento Sans" pitchFamily="34" charset="0"/>
                <a:ea typeface="Quattrocento Sans" pitchFamily="34" charset="-122"/>
                <a:cs typeface="Quattrocento Sans" pitchFamily="34" charset="-120"/>
              </a:rPr>
              <a:t>Dissipation d'énergie</a:t>
            </a:r>
            <a:endParaRPr lang="en-US" sz="1600" dirty="0"/>
          </a:p>
        </p:txBody>
      </p:sp>
      <p:sp>
        <p:nvSpPr>
          <p:cNvPr id="51" name="Text 49"/>
          <p:cNvSpPr/>
          <p:nvPr/>
        </p:nvSpPr>
        <p:spPr>
          <a:xfrm>
            <a:off x="7617262" y="4685700"/>
            <a:ext cx="4038965" cy="333799"/>
          </a:xfrm>
          <a:prstGeom prst="rect">
            <a:avLst/>
          </a:prstGeom>
          <a:noFill/>
          <a:ln/>
        </p:spPr>
        <p:txBody>
          <a:bodyPr wrap="square" lIns="0" tIns="0" rIns="0" bIns="0" rtlCol="0" anchor="ctr"/>
          <a:lstStyle/>
          <a:p>
            <a:pPr>
              <a:lnSpc>
                <a:spcPct val="120000"/>
              </a:lnSpc>
            </a:pPr>
            <a:r>
              <a:rPr lang="en-US" sz="920" dirty="0">
                <a:solidFill>
                  <a:srgbClr val="FFFFFF"/>
                </a:solidFill>
                <a:latin typeface="Quattrocento Sans" pitchFamily="34" charset="0"/>
                <a:ea typeface="Quattrocento Sans" pitchFamily="34" charset="-122"/>
                <a:cs typeface="Quattrocento Sans" pitchFamily="34" charset="-120"/>
              </a:rPr>
              <a:t>Le ressaut dissipe l'énergie cinétique accumulée en régime torrentiel, protégeant le lit aval de l'érosion.</a:t>
            </a:r>
            <a:endParaRPr lang="en-US" sz="1600" dirty="0"/>
          </a:p>
        </p:txBody>
      </p:sp>
      <p:sp>
        <p:nvSpPr>
          <p:cNvPr id="52" name="Shape 50"/>
          <p:cNvSpPr/>
          <p:nvPr/>
        </p:nvSpPr>
        <p:spPr>
          <a:xfrm>
            <a:off x="7517122" y="5219778"/>
            <a:ext cx="4180830" cy="734357"/>
          </a:xfrm>
          <a:custGeom>
            <a:avLst/>
            <a:gdLst/>
            <a:ahLst/>
            <a:cxnLst/>
            <a:rect l="l" t="t" r="r" b="b"/>
            <a:pathLst>
              <a:path w="4180830" h="734357">
                <a:moveTo>
                  <a:pt x="66760" y="0"/>
                </a:moveTo>
                <a:lnTo>
                  <a:pt x="4114069" y="0"/>
                </a:lnTo>
                <a:cubicBezTo>
                  <a:pt x="4150915" y="0"/>
                  <a:pt x="4180830" y="29914"/>
                  <a:pt x="4180830" y="66760"/>
                </a:cubicBezTo>
                <a:lnTo>
                  <a:pt x="4180830" y="667597"/>
                </a:lnTo>
                <a:cubicBezTo>
                  <a:pt x="4180830" y="704468"/>
                  <a:pt x="4150940" y="734357"/>
                  <a:pt x="4114069" y="734357"/>
                </a:cubicBezTo>
                <a:lnTo>
                  <a:pt x="66760" y="734357"/>
                </a:lnTo>
                <a:cubicBezTo>
                  <a:pt x="29914" y="734357"/>
                  <a:pt x="0" y="704443"/>
                  <a:pt x="0" y="667597"/>
                </a:cubicBezTo>
                <a:lnTo>
                  <a:pt x="0" y="66760"/>
                </a:lnTo>
                <a:cubicBezTo>
                  <a:pt x="0" y="29914"/>
                  <a:pt x="29914" y="0"/>
                  <a:pt x="66760" y="0"/>
                </a:cubicBezTo>
                <a:close/>
              </a:path>
            </a:pathLst>
          </a:custGeom>
          <a:solidFill>
            <a:srgbClr val="FFFFFF">
              <a:alpha val="10196"/>
            </a:srgbClr>
          </a:solidFill>
          <a:ln/>
        </p:spPr>
      </p:sp>
      <p:sp>
        <p:nvSpPr>
          <p:cNvPr id="53" name="Text 51"/>
          <p:cNvSpPr/>
          <p:nvPr/>
        </p:nvSpPr>
        <p:spPr>
          <a:xfrm>
            <a:off x="7617262" y="5319918"/>
            <a:ext cx="4038965" cy="166899"/>
          </a:xfrm>
          <a:prstGeom prst="rect">
            <a:avLst/>
          </a:prstGeom>
          <a:noFill/>
          <a:ln/>
        </p:spPr>
        <p:txBody>
          <a:bodyPr wrap="square" lIns="0" tIns="0" rIns="0" bIns="0" rtlCol="0" anchor="ctr"/>
          <a:lstStyle/>
          <a:p>
            <a:pPr>
              <a:lnSpc>
                <a:spcPct val="120000"/>
              </a:lnSpc>
            </a:pPr>
            <a:r>
              <a:rPr lang="en-US" sz="920" b="1" dirty="0">
                <a:solidFill>
                  <a:srgbClr val="FFFFFF"/>
                </a:solidFill>
                <a:latin typeface="Quattrocento Sans" pitchFamily="34" charset="0"/>
                <a:ea typeface="Quattrocento Sans" pitchFamily="34" charset="-122"/>
                <a:cs typeface="Quattrocento Sans" pitchFamily="34" charset="-120"/>
              </a:rPr>
              <a:t>Ouvrages de protection</a:t>
            </a:r>
            <a:endParaRPr lang="en-US" sz="1600" dirty="0"/>
          </a:p>
        </p:txBody>
      </p:sp>
      <p:sp>
        <p:nvSpPr>
          <p:cNvPr id="54" name="Text 52"/>
          <p:cNvSpPr/>
          <p:nvPr/>
        </p:nvSpPr>
        <p:spPr>
          <a:xfrm>
            <a:off x="7617262" y="5520197"/>
            <a:ext cx="4038965" cy="333799"/>
          </a:xfrm>
          <a:prstGeom prst="rect">
            <a:avLst/>
          </a:prstGeom>
          <a:noFill/>
          <a:ln/>
        </p:spPr>
        <p:txBody>
          <a:bodyPr wrap="square" lIns="0" tIns="0" rIns="0" bIns="0" rtlCol="0" anchor="ctr"/>
          <a:lstStyle/>
          <a:p>
            <a:pPr>
              <a:lnSpc>
                <a:spcPct val="120000"/>
              </a:lnSpc>
            </a:pPr>
            <a:r>
              <a:rPr lang="en-US" sz="920" dirty="0">
                <a:solidFill>
                  <a:srgbClr val="FFFFFF"/>
                </a:solidFill>
                <a:latin typeface="Quattrocento Sans" pitchFamily="34" charset="0"/>
                <a:ea typeface="Quattrocento Sans" pitchFamily="34" charset="-122"/>
                <a:cs typeface="Quattrocento Sans" pitchFamily="34" charset="-120"/>
              </a:rPr>
              <a:t>Utilisé aux pieds des barrages, des déversoirs et des seuils pour contrôler l'écoulement.</a:t>
            </a:r>
            <a:endParaRPr lang="en-US" sz="1600" dirty="0"/>
          </a:p>
        </p:txBody>
      </p:sp>
      <p:sp>
        <p:nvSpPr>
          <p:cNvPr id="55" name="Shape 53"/>
          <p:cNvSpPr/>
          <p:nvPr/>
        </p:nvSpPr>
        <p:spPr>
          <a:xfrm>
            <a:off x="7350223" y="6254554"/>
            <a:ext cx="4514628" cy="600838"/>
          </a:xfrm>
          <a:custGeom>
            <a:avLst/>
            <a:gdLst/>
            <a:ahLst/>
            <a:cxnLst/>
            <a:rect l="l" t="t" r="r" b="b"/>
            <a:pathLst>
              <a:path w="4514628" h="600838">
                <a:moveTo>
                  <a:pt x="66759" y="0"/>
                </a:moveTo>
                <a:lnTo>
                  <a:pt x="4447869" y="0"/>
                </a:lnTo>
                <a:cubicBezTo>
                  <a:pt x="4484739" y="0"/>
                  <a:pt x="4514628" y="29889"/>
                  <a:pt x="4514628" y="66759"/>
                </a:cubicBezTo>
                <a:lnTo>
                  <a:pt x="4514628" y="534079"/>
                </a:lnTo>
                <a:cubicBezTo>
                  <a:pt x="4514628" y="570949"/>
                  <a:pt x="4484739" y="600838"/>
                  <a:pt x="4447869" y="600838"/>
                </a:cubicBezTo>
                <a:lnTo>
                  <a:pt x="66759" y="600838"/>
                </a:lnTo>
                <a:cubicBezTo>
                  <a:pt x="29914" y="600838"/>
                  <a:pt x="0" y="570924"/>
                  <a:pt x="0" y="534079"/>
                </a:cubicBezTo>
                <a:lnTo>
                  <a:pt x="0" y="66759"/>
                </a:lnTo>
                <a:cubicBezTo>
                  <a:pt x="0" y="29914"/>
                  <a:pt x="29914" y="0"/>
                  <a:pt x="66759" y="0"/>
                </a:cubicBezTo>
                <a:close/>
              </a:path>
            </a:pathLst>
          </a:custGeom>
          <a:solidFill>
            <a:srgbClr val="1E3A5F">
              <a:alpha val="5098"/>
            </a:srgbClr>
          </a:solidFill>
          <a:ln/>
        </p:spPr>
      </p:sp>
      <p:sp>
        <p:nvSpPr>
          <p:cNvPr id="56" name="Shape 54"/>
          <p:cNvSpPr/>
          <p:nvPr/>
        </p:nvSpPr>
        <p:spPr>
          <a:xfrm>
            <a:off x="7500432" y="6413109"/>
            <a:ext cx="116830" cy="116830"/>
          </a:xfrm>
          <a:custGeom>
            <a:avLst/>
            <a:gdLst/>
            <a:ahLst/>
            <a:cxnLst/>
            <a:rect l="l" t="t" r="r" b="b"/>
            <a:pathLst>
              <a:path w="116830" h="116830">
                <a:moveTo>
                  <a:pt x="58415" y="116830"/>
                </a:moveTo>
                <a:cubicBezTo>
                  <a:pt x="90655" y="116830"/>
                  <a:pt x="116830" y="90655"/>
                  <a:pt x="116830" y="58415"/>
                </a:cubicBezTo>
                <a:cubicBezTo>
                  <a:pt x="116830" y="26175"/>
                  <a:pt x="90655" y="0"/>
                  <a:pt x="58415" y="0"/>
                </a:cubicBezTo>
                <a:cubicBezTo>
                  <a:pt x="26175" y="0"/>
                  <a:pt x="0" y="26175"/>
                  <a:pt x="0" y="58415"/>
                </a:cubicBezTo>
                <a:cubicBezTo>
                  <a:pt x="0" y="90655"/>
                  <a:pt x="26175" y="116830"/>
                  <a:pt x="58415" y="116830"/>
                </a:cubicBezTo>
                <a:close/>
                <a:moveTo>
                  <a:pt x="58415" y="31033"/>
                </a:moveTo>
                <a:cubicBezTo>
                  <a:pt x="61450" y="31033"/>
                  <a:pt x="63891" y="33474"/>
                  <a:pt x="63891" y="36509"/>
                </a:cubicBezTo>
                <a:lnTo>
                  <a:pt x="63891" y="62066"/>
                </a:lnTo>
                <a:cubicBezTo>
                  <a:pt x="63891" y="65101"/>
                  <a:pt x="61450" y="67542"/>
                  <a:pt x="58415" y="67542"/>
                </a:cubicBezTo>
                <a:cubicBezTo>
                  <a:pt x="55380" y="67542"/>
                  <a:pt x="52938" y="65101"/>
                  <a:pt x="52938" y="62066"/>
                </a:cubicBezTo>
                <a:lnTo>
                  <a:pt x="52938" y="36509"/>
                </a:lnTo>
                <a:cubicBezTo>
                  <a:pt x="52938" y="33474"/>
                  <a:pt x="55380" y="31033"/>
                  <a:pt x="58415" y="31033"/>
                </a:cubicBezTo>
                <a:close/>
                <a:moveTo>
                  <a:pt x="52322" y="80320"/>
                </a:moveTo>
                <a:cubicBezTo>
                  <a:pt x="52184" y="78059"/>
                  <a:pt x="53311" y="75907"/>
                  <a:pt x="55250" y="74735"/>
                </a:cubicBezTo>
                <a:cubicBezTo>
                  <a:pt x="57189" y="73562"/>
                  <a:pt x="59618" y="73562"/>
                  <a:pt x="61557" y="74735"/>
                </a:cubicBezTo>
                <a:cubicBezTo>
                  <a:pt x="63495" y="75907"/>
                  <a:pt x="64623" y="78059"/>
                  <a:pt x="64484" y="80320"/>
                </a:cubicBezTo>
                <a:cubicBezTo>
                  <a:pt x="64623" y="82582"/>
                  <a:pt x="63495" y="84733"/>
                  <a:pt x="61557" y="85906"/>
                </a:cubicBezTo>
                <a:cubicBezTo>
                  <a:pt x="59618" y="87079"/>
                  <a:pt x="57189" y="87079"/>
                  <a:pt x="55250" y="85906"/>
                </a:cubicBezTo>
                <a:cubicBezTo>
                  <a:pt x="53311" y="84733"/>
                  <a:pt x="52184" y="82582"/>
                  <a:pt x="52322" y="80320"/>
                </a:cubicBezTo>
                <a:close/>
              </a:path>
            </a:pathLst>
          </a:custGeom>
          <a:solidFill>
            <a:srgbClr val="1E3A5F"/>
          </a:solidFill>
          <a:ln/>
        </p:spPr>
      </p:sp>
      <p:sp>
        <p:nvSpPr>
          <p:cNvPr id="57" name="Text 55"/>
          <p:cNvSpPr/>
          <p:nvPr/>
        </p:nvSpPr>
        <p:spPr>
          <a:xfrm>
            <a:off x="7677819" y="6388074"/>
            <a:ext cx="4111928" cy="333799"/>
          </a:xfrm>
          <a:prstGeom prst="rect">
            <a:avLst/>
          </a:prstGeom>
          <a:noFill/>
          <a:ln/>
        </p:spPr>
        <p:txBody>
          <a:bodyPr wrap="square" lIns="0" tIns="0" rIns="0" bIns="0" rtlCol="0" anchor="ctr"/>
          <a:lstStyle/>
          <a:p>
            <a:pPr>
              <a:lnSpc>
                <a:spcPct val="120000"/>
              </a:lnSpc>
            </a:pPr>
            <a:r>
              <a:rPr lang="en-US" sz="920" b="1" dirty="0">
                <a:solidFill>
                  <a:srgbClr val="1A202C">
                    <a:alpha val="80000"/>
                  </a:srgbClr>
                </a:solidFill>
                <a:latin typeface="Quattrocento Sans" pitchFamily="34" charset="0"/>
                <a:ea typeface="Quattrocento Sans" pitchFamily="34" charset="-122"/>
                <a:cs typeface="Quattrocento Sans" pitchFamily="34" charset="-120"/>
              </a:rPr>
              <a:t>Important :</a:t>
            </a:r>
            <a:r>
              <a:rPr lang="en-US" sz="920" dirty="0">
                <a:solidFill>
                  <a:srgbClr val="1A202C">
                    <a:alpha val="80000"/>
                  </a:srgbClr>
                </a:solidFill>
                <a:latin typeface="Quattrocento Sans" pitchFamily="34" charset="0"/>
                <a:ea typeface="Quattrocento Sans" pitchFamily="34" charset="-122"/>
                <a:cs typeface="Quattrocento Sans" pitchFamily="34" charset="-120"/>
              </a:rPr>
              <a:t> La perte de charge dans le ressaut est donnée par : ΔH = (y₂-y₁)³ / (4y₁y₂)</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2724</Words>
  <Application>Microsoft Office PowerPoint</Application>
  <PresentationFormat>Widescreen</PresentationFormat>
  <Paragraphs>522</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Calibri</vt:lpstr>
      <vt:lpstr>MiSans</vt:lpstr>
      <vt:lpstr>微软雅黑</vt:lpstr>
      <vt:lpstr>Arial</vt:lpstr>
      <vt:lpstr>Liter</vt:lpstr>
      <vt:lpstr>Quattrocento Sans</vt:lpstr>
      <vt:lpstr>Custom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Hydraulique Fluviale et Agricole</dc:title>
  <dc:subject>Hydraulique Fluviale et Agricole</dc:subject>
  <dc:creator>Kimi</dc:creator>
  <cp:lastModifiedBy>pc</cp:lastModifiedBy>
  <cp:revision>2</cp:revision>
  <dcterms:created xsi:type="dcterms:W3CDTF">2026-02-08T13:50:29Z</dcterms:created>
  <dcterms:modified xsi:type="dcterms:W3CDTF">2026-02-08T16:36:22Z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{"Label":"Hydraulique Fluviale et Agricole","ContentProducer":"001191110108MACG2KBH8F10000","ProduceID":"19c3d754-56a2-8429-8000-000036454e0d","ReservedCode1":"","ContentPropagator":"001191110108MACG2KBH8F20000","PropagateID":"19c3d754-56a2-8429-8000-0000</vt:lpwstr>
  </property>
</Properties>
</file>